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0" r:id="rId3"/>
    <p:sldId id="257" r:id="rId4"/>
    <p:sldId id="258" r:id="rId5"/>
    <p:sldId id="271" r:id="rId6"/>
    <p:sldId id="269" r:id="rId7"/>
    <p:sldId id="264" r:id="rId8"/>
    <p:sldId id="265" r:id="rId9"/>
    <p:sldId id="268" r:id="rId10"/>
    <p:sldId id="270" r:id="rId11"/>
    <p:sldId id="284" r:id="rId12"/>
    <p:sldId id="285" r:id="rId13"/>
    <p:sldId id="272" r:id="rId14"/>
    <p:sldId id="273" r:id="rId15"/>
    <p:sldId id="274" r:id="rId16"/>
    <p:sldId id="275" r:id="rId17"/>
    <p:sldId id="277" r:id="rId18"/>
    <p:sldId id="278" r:id="rId19"/>
    <p:sldId id="276" r:id="rId20"/>
    <p:sldId id="279" r:id="rId21"/>
    <p:sldId id="280" r:id="rId22"/>
    <p:sldId id="281" r:id="rId23"/>
    <p:sldId id="282" r:id="rId24"/>
    <p:sldId id="283" r:id="rId25"/>
    <p:sldId id="286" r:id="rId26"/>
    <p:sldId id="261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660A0-5A99-482E-A65D-74209CD8DF34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3FC94-7090-45AB-A63A-EF392AD13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11976-43B3-4931-B685-BF038E8754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1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B171AB-B3D1-4F8B-8303-2EF51C38DAE2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C4C284-B821-451C-90CB-7245C6A5DB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117180" cy="1470025"/>
          </a:xfrm>
        </p:spPr>
        <p:txBody>
          <a:bodyPr/>
          <a:lstStyle/>
          <a:p>
            <a:r>
              <a:rPr lang="en-US" dirty="0" smtClean="0">
                <a:latin typeface="Snap ITC" pitchFamily="82" charset="0"/>
              </a:rPr>
              <a:t>I Love the Mountains</a:t>
            </a:r>
            <a:endParaRPr lang="en-US" dirty="0">
              <a:latin typeface="Snap IT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676400"/>
            <a:ext cx="3372853" cy="861420"/>
          </a:xfrm>
        </p:spPr>
        <p:txBody>
          <a:bodyPr/>
          <a:lstStyle/>
          <a:p>
            <a:r>
              <a:rPr lang="en-US" b="1" dirty="0" smtClean="0"/>
              <a:t>Traditional folk song</a:t>
            </a:r>
            <a:endParaRPr lang="en-US" b="1" dirty="0"/>
          </a:p>
        </p:txBody>
      </p:sp>
      <p:pic>
        <p:nvPicPr>
          <p:cNvPr id="5" name="2-11 I Love The Mountains (Voc) P3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0" y="5486400"/>
            <a:ext cx="609600" cy="609600"/>
          </a:xfrm>
          <a:prstGeom prst="rect">
            <a:avLst/>
          </a:prstGeom>
        </p:spPr>
      </p:pic>
      <p:pic>
        <p:nvPicPr>
          <p:cNvPr id="6" name="2-12 I Love The Mountains (Perf) P34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9000" y="56388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5181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Performance track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2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2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57200"/>
            <a:ext cx="6400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Snap ITC" pitchFamily="82" charset="0"/>
              </a:rPr>
              <a:t>Boom-de-ah-da, </a:t>
            </a:r>
          </a:p>
          <a:p>
            <a:pPr marL="0" indent="0">
              <a:buNone/>
            </a:pPr>
            <a:r>
              <a:rPr lang="en-US" sz="3600" dirty="0" smtClean="0">
                <a:latin typeface="Snap ITC" pitchFamily="82" charset="0"/>
              </a:rPr>
              <a:t>Boom-de-ah-da, </a:t>
            </a:r>
          </a:p>
          <a:p>
            <a:pPr marL="0" indent="0">
              <a:buNone/>
            </a:pPr>
            <a:r>
              <a:rPr lang="en-US" sz="3600" dirty="0" smtClean="0">
                <a:latin typeface="Snap ITC" pitchFamily="82" charset="0"/>
              </a:rPr>
              <a:t>Boom-de-ah-da  </a:t>
            </a:r>
          </a:p>
          <a:p>
            <a:pPr marL="0" indent="0">
              <a:buNone/>
            </a:pPr>
            <a:endParaRPr lang="en-US" sz="3600" dirty="0" smtClean="0">
              <a:latin typeface="Snap ITC" pitchFamily="8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Snap ITC" pitchFamily="82" charset="0"/>
              </a:rPr>
              <a:t>Boom</a:t>
            </a:r>
            <a:r>
              <a:rPr lang="en-US" sz="3600" dirty="0">
                <a:latin typeface="Snap ITC" pitchFamily="82" charset="0"/>
              </a:rPr>
              <a:t>! </a:t>
            </a:r>
            <a:r>
              <a:rPr lang="en-US" sz="3600" dirty="0" smtClean="0">
                <a:latin typeface="Snap ITC" pitchFamily="82" charset="0"/>
              </a:rPr>
              <a:t>   Boom!</a:t>
            </a:r>
          </a:p>
          <a:p>
            <a:pPr marL="0" indent="0">
              <a:buNone/>
            </a:pPr>
            <a:r>
              <a:rPr lang="en-US" sz="3600" dirty="0" smtClean="0">
                <a:latin typeface="Snap ITC" pitchFamily="82" charset="0"/>
              </a:rPr>
              <a:t>Boom!    Boom!</a:t>
            </a:r>
            <a:endParaRPr lang="en-US" sz="3600" dirty="0">
              <a:latin typeface="Snap ITC" pitchFamily="82" charset="0"/>
            </a:endParaRPr>
          </a:p>
          <a:p>
            <a:pPr marL="0" indent="0">
              <a:buNone/>
            </a:pPr>
            <a:endParaRPr lang="en-US" sz="3600" dirty="0">
              <a:latin typeface="Snap ITC" pitchFamily="82" charset="0"/>
            </a:endParaRPr>
          </a:p>
          <a:p>
            <a:pPr marL="0" indent="0">
              <a:buNone/>
            </a:pPr>
            <a:endParaRPr lang="en-US" sz="3600" dirty="0">
              <a:latin typeface="Snap ITC" pitchFamily="8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50256" y="1745776"/>
            <a:ext cx="607325" cy="685800"/>
            <a:chOff x="5638800" y="2965544"/>
            <a:chExt cx="607325" cy="685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6000" y="2965544"/>
              <a:ext cx="0" cy="6858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246125" y="2965544"/>
              <a:ext cx="0" cy="6858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638800" y="3124200"/>
              <a:ext cx="152400" cy="1842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38800" y="3368722"/>
              <a:ext cx="152400" cy="1842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41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702361"/>
              </p:ext>
            </p:extLst>
          </p:nvPr>
        </p:nvGraphicFramePr>
        <p:xfrm>
          <a:off x="381000" y="762001"/>
          <a:ext cx="8458200" cy="432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80"/>
                <a:gridCol w="7757120"/>
              </a:tblGrid>
              <a:tr h="4846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Learning Goal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65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will </a:t>
                      </a:r>
                      <a:r>
                        <a:rPr lang="en-US" baseline="0" dirty="0" smtClean="0"/>
                        <a:t>understand that </a:t>
                      </a:r>
                      <a:r>
                        <a:rPr lang="en-US" baseline="0" dirty="0" smtClean="0"/>
                        <a:t>melody can move by step, skip or repeat.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Sings musically with correct hand signs.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Sings with correct</a:t>
                      </a:r>
                      <a:r>
                        <a:rPr lang="en-US" baseline="0" dirty="0" smtClean="0"/>
                        <a:t> hand signs every time.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Sings with correct hand signs when teacher helps.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sing with hand signs.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know what melody means.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7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199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oudy Stout" pitchFamily="18" charset="0"/>
              </a:rPr>
              <a:t>Music Grades</a:t>
            </a:r>
            <a:endParaRPr lang="en-US" sz="3600" dirty="0">
              <a:solidFill>
                <a:schemeClr val="bg1"/>
              </a:solidFill>
              <a:latin typeface="Goudy Stout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034654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O = outstanding – mostly 4s, some 3s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923232"/>
            <a:ext cx="5783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S </a:t>
            </a:r>
            <a:r>
              <a:rPr lang="en-US" sz="2400" dirty="0">
                <a:latin typeface="Cooper Black" pitchFamily="18" charset="0"/>
              </a:rPr>
              <a:t>= </a:t>
            </a:r>
            <a:r>
              <a:rPr lang="en-US" sz="2400" dirty="0" smtClean="0">
                <a:latin typeface="Cooper Black" pitchFamily="18" charset="0"/>
              </a:rPr>
              <a:t>satisfactory </a:t>
            </a:r>
            <a:r>
              <a:rPr lang="en-US" sz="2400" dirty="0">
                <a:latin typeface="Cooper Black" pitchFamily="18" charset="0"/>
              </a:rPr>
              <a:t>– mostly </a:t>
            </a:r>
            <a:r>
              <a:rPr lang="en-US" sz="2400" dirty="0" smtClean="0">
                <a:latin typeface="Cooper Black" pitchFamily="18" charset="0"/>
              </a:rPr>
              <a:t>3s, some 2s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86199"/>
            <a:ext cx="566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N </a:t>
            </a:r>
            <a:r>
              <a:rPr lang="en-US" sz="2400" dirty="0">
                <a:latin typeface="Cooper Black" pitchFamily="18" charset="0"/>
              </a:rPr>
              <a:t>= </a:t>
            </a:r>
            <a:r>
              <a:rPr lang="en-US" sz="2400" dirty="0" smtClean="0">
                <a:latin typeface="Cooper Black" pitchFamily="18" charset="0"/>
              </a:rPr>
              <a:t>needs improvement – mostly 2s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7370" y="4932526"/>
            <a:ext cx="4879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U = unsatisfactory – mostly 1s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91439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Goudy Stout" pitchFamily="18" charset="0"/>
              </a:rPr>
              <a:t>Music Grades</a:t>
            </a:r>
            <a:endParaRPr lang="en-US" sz="3600" dirty="0">
              <a:solidFill>
                <a:schemeClr val="accent2"/>
              </a:solidFill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63" y="0"/>
            <a:ext cx="2719387" cy="685800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95637" y="27432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00400" y="42672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00400" y="35052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05163" y="50292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05163" y="57912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6477000" y="990600"/>
            <a:ext cx="2047875" cy="495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Step?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Skip?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Repeat?</a:t>
            </a:r>
          </a:p>
        </p:txBody>
      </p:sp>
      <p:sp>
        <p:nvSpPr>
          <p:cNvPr id="12" name="Up Arrow 11"/>
          <p:cNvSpPr/>
          <p:nvPr/>
        </p:nvSpPr>
        <p:spPr>
          <a:xfrm>
            <a:off x="1676400" y="2971800"/>
            <a:ext cx="762000" cy="320040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3733800"/>
            <a:ext cx="30478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Step!</a:t>
            </a:r>
            <a:endParaRPr lang="en-US" sz="6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76563" y="0"/>
            <a:ext cx="2719387" cy="6858000"/>
            <a:chOff x="2976563" y="0"/>
            <a:chExt cx="2719387" cy="6858000"/>
          </a:xfrm>
        </p:grpSpPr>
        <p:pic>
          <p:nvPicPr>
            <p:cNvPr id="4" name="Picture 3" descr="HandSign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563" y="0"/>
              <a:ext cx="2719387" cy="6858000"/>
            </a:xfrm>
            <a:prstGeom prst="rect">
              <a:avLst/>
            </a:prstGeom>
            <a:noFill/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195637" y="2743200"/>
              <a:ext cx="2209800" cy="6858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200400" y="4267200"/>
              <a:ext cx="2209800" cy="6858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200400" y="3505200"/>
              <a:ext cx="2209800" cy="6858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05163" y="5029200"/>
              <a:ext cx="2209800" cy="6858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05163" y="5791200"/>
              <a:ext cx="2209800" cy="6858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Up Arrow 9"/>
          <p:cNvSpPr/>
          <p:nvPr/>
        </p:nvSpPr>
        <p:spPr>
          <a:xfrm>
            <a:off x="1676400" y="2971800"/>
            <a:ext cx="762000" cy="3200400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measure in 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458200" cy="212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 measure in 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8382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5181600"/>
            <a:ext cx="8034215" cy="830997"/>
            <a:chOff x="609600" y="5181600"/>
            <a:chExt cx="8034215" cy="830997"/>
          </a:xfrm>
        </p:grpSpPr>
        <p:sp>
          <p:nvSpPr>
            <p:cNvPr id="3" name="Rectangle 2"/>
            <p:cNvSpPr/>
            <p:nvPr/>
          </p:nvSpPr>
          <p:spPr>
            <a:xfrm>
              <a:off x="609600" y="5181600"/>
              <a:ext cx="209865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Step?</a:t>
              </a:r>
              <a:endPara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715000" y="5181600"/>
              <a:ext cx="292881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Repeat?</a:t>
              </a:r>
              <a:endPara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76600" y="5181600"/>
              <a:ext cx="20313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kern="10" dirty="0" smtClean="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 Black"/>
                </a:rPr>
                <a:t>Skip?</a:t>
              </a:r>
              <a:endPara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</p:grpSp>
      <p:pic>
        <p:nvPicPr>
          <p:cNvPr id="7" name="Picture 6" descr="one measure in 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543800" cy="18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5181600"/>
            <a:ext cx="2757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Repeat!</a:t>
            </a: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Picture 3" descr="one measure in 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543800" cy="18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measure in 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67000"/>
            <a:ext cx="8229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35761"/>
            <a:ext cx="6962877" cy="2993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Snap ITC" pitchFamily="82" charset="0"/>
              </a:rPr>
              <a:t>I love the mountains </a:t>
            </a:r>
          </a:p>
          <a:p>
            <a:pPr marL="0" indent="0" algn="ctr">
              <a:buNone/>
            </a:pPr>
            <a:r>
              <a:rPr lang="en-US" sz="3600" dirty="0" smtClean="0">
                <a:latin typeface="Snap ITC" pitchFamily="82" charset="0"/>
              </a:rPr>
              <a:t>I love the rolling hills</a:t>
            </a:r>
            <a:endParaRPr lang="en-US" sz="3600" dirty="0"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76563" y="0"/>
            <a:ext cx="2719387" cy="6858000"/>
            <a:chOff x="1875" y="0"/>
            <a:chExt cx="1713" cy="4320"/>
          </a:xfrm>
        </p:grpSpPr>
        <p:pic>
          <p:nvPicPr>
            <p:cNvPr id="3" name="Picture 4" descr="HandSign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5" y="0"/>
              <a:ext cx="1713" cy="4320"/>
            </a:xfrm>
            <a:prstGeom prst="rect">
              <a:avLst/>
            </a:prstGeom>
            <a:noFill/>
          </p:spPr>
        </p:pic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016" y="1728"/>
              <a:ext cx="1392" cy="432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016" y="2688"/>
              <a:ext cx="1392" cy="432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" name="Picture 4" descr="Hand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0"/>
            <a:ext cx="2719387" cy="6858000"/>
          </a:xfrm>
          <a:prstGeom prst="rect">
            <a:avLst/>
          </a:prstGeom>
          <a:noFill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48037" y="27432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8037" y="42672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429000" y="58674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6400800" y="1371600"/>
            <a:ext cx="2047875" cy="495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Step?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Skip?</a:t>
            </a:r>
          </a:p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Repeat?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295400" y="2971800"/>
            <a:ext cx="1066800" cy="33528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ndSig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0"/>
            <a:ext cx="2719387" cy="6858000"/>
          </a:xfrm>
          <a:prstGeom prst="rect">
            <a:avLst/>
          </a:prstGeom>
          <a:noFill/>
        </p:spPr>
      </p:pic>
      <p:sp>
        <p:nvSpPr>
          <p:cNvPr id="3" name="Down Arrow 2"/>
          <p:cNvSpPr/>
          <p:nvPr/>
        </p:nvSpPr>
        <p:spPr>
          <a:xfrm>
            <a:off x="1295400" y="2971800"/>
            <a:ext cx="1066800" cy="33528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24600" y="3352800"/>
            <a:ext cx="24881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Skip!</a:t>
            </a:r>
            <a:endParaRPr lang="en-US" sz="66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05163" y="57912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76600" y="42672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76600" y="2819400"/>
            <a:ext cx="2209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5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measure in 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458200" cy="2133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4876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Line notes or space notes?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49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 measure in 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458200" cy="213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5105400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space notes!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901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measure in 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153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49989\Local Settings\Temporary Internet Files\Content.IE5\XTQKF6DQ\MC900391024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009775"/>
            <a:ext cx="2895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23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4386853" cy="32766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  <a:softEdge rad="762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2628900" cy="3505200"/>
          </a:xfrm>
          <a:prstGeom prst="rect">
            <a:avLst/>
          </a:prstGeom>
          <a:effectLst>
            <a:outerShdw blurRad="50800" dist="50800" dir="5400000" sx="36000" sy="36000" algn="ctr" rotWithShape="0">
              <a:srgbClr val="000000">
                <a:alpha val="43137"/>
              </a:srgbClr>
            </a:outerShd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9861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1664"/>
              </p:ext>
            </p:extLst>
          </p:nvPr>
        </p:nvGraphicFramePr>
        <p:xfrm>
          <a:off x="381000" y="762001"/>
          <a:ext cx="8458200" cy="4325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80"/>
                <a:gridCol w="7757120"/>
              </a:tblGrid>
              <a:tr h="4846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Learning Goal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65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will u</a:t>
                      </a:r>
                      <a:r>
                        <a:rPr lang="en-US" dirty="0" smtClean="0"/>
                        <a:t>nderstand ostinato, then read music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dirty="0" smtClean="0"/>
                        <a:t>perform ostinato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read the music and perform ostinato musically, without help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read the music and perform ostinato with help.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read the music and perform ostinato with a few mistakes.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hear and label ostinato in song</a:t>
                      </a:r>
                      <a:endParaRPr lang="en-US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have any</a:t>
                      </a:r>
                      <a:r>
                        <a:rPr lang="en-US" baseline="0" dirty="0" smtClean="0"/>
                        <a:t> knowledge of ostinato or reading music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3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33401"/>
            <a:ext cx="6991556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Snap ITC" pitchFamily="82" charset="0"/>
              </a:rPr>
              <a:t>I love the flowers</a:t>
            </a:r>
          </a:p>
          <a:p>
            <a:pPr marL="0" indent="0" algn="ctr">
              <a:buNone/>
            </a:pPr>
            <a:r>
              <a:rPr lang="en-US" sz="3600" dirty="0" smtClean="0">
                <a:latin typeface="Snap ITC" pitchFamily="82" charset="0"/>
              </a:rPr>
              <a:t>I love the daffodils</a:t>
            </a:r>
            <a:endParaRPr lang="en-US" sz="3600" dirty="0"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077200" cy="3069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Snap ITC" pitchFamily="82" charset="0"/>
              </a:rPr>
              <a:t>I love the fireside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Snap ITC" pitchFamily="82" charset="0"/>
              </a:rPr>
              <a:t>When all the lights are low</a:t>
            </a:r>
            <a:endParaRPr lang="en-US" sz="3600" b="1" dirty="0">
              <a:solidFill>
                <a:srgbClr val="FFC0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1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40826"/>
            <a:ext cx="52578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Snap ITC" pitchFamily="82" charset="0"/>
              </a:rPr>
              <a:t>Boom-de-ah-da, </a:t>
            </a:r>
          </a:p>
          <a:p>
            <a:pPr marL="0" indent="0">
              <a:buNone/>
            </a:pPr>
            <a:r>
              <a:rPr lang="en-US" sz="3600" dirty="0" smtClean="0">
                <a:latin typeface="Snap ITC" pitchFamily="82" charset="0"/>
              </a:rPr>
              <a:t>Boom-de-ah-da, </a:t>
            </a:r>
          </a:p>
          <a:p>
            <a:pPr marL="0" indent="0">
              <a:buNone/>
            </a:pPr>
            <a:r>
              <a:rPr lang="en-US" sz="3600" dirty="0" smtClean="0">
                <a:latin typeface="Snap ITC" pitchFamily="82" charset="0"/>
              </a:rPr>
              <a:t>Boom-de-ah-da  </a:t>
            </a:r>
          </a:p>
          <a:p>
            <a:pPr marL="0" indent="0">
              <a:buNone/>
            </a:pPr>
            <a:endParaRPr lang="en-US" sz="3600" dirty="0" smtClean="0">
              <a:latin typeface="Snap ITC" pitchFamily="82" charset="0"/>
            </a:endParaRPr>
          </a:p>
          <a:p>
            <a:pPr marL="0" indent="0">
              <a:buNone/>
            </a:pPr>
            <a:endParaRPr lang="en-US" sz="3600" dirty="0">
              <a:latin typeface="Snap ITC" pitchFamily="82" charset="0"/>
            </a:endParaRPr>
          </a:p>
          <a:p>
            <a:pPr marL="0" indent="0">
              <a:buNone/>
            </a:pPr>
            <a:endParaRPr lang="en-US" sz="3600" dirty="0">
              <a:latin typeface="Snap ITC" pitchFamily="8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53918" y="2743200"/>
            <a:ext cx="607325" cy="685800"/>
            <a:chOff x="5638800" y="2965544"/>
            <a:chExt cx="607325" cy="685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096000" y="2965544"/>
              <a:ext cx="0" cy="6858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246125" y="2965544"/>
              <a:ext cx="0" cy="6858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638800" y="3124200"/>
              <a:ext cx="152400" cy="1842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638800" y="3368722"/>
              <a:ext cx="152400" cy="1842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66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49989\Desktop\I Love the Mountain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599238" cy="38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35761"/>
            <a:ext cx="6962877" cy="2993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Snap ITC" pitchFamily="82" charset="0"/>
              </a:rPr>
              <a:t>I love the mountains </a:t>
            </a:r>
          </a:p>
          <a:p>
            <a:pPr marL="0" indent="0" algn="ctr">
              <a:buNone/>
            </a:pPr>
            <a:r>
              <a:rPr lang="en-US" sz="3600" dirty="0" smtClean="0">
                <a:latin typeface="Snap ITC" pitchFamily="82" charset="0"/>
              </a:rPr>
              <a:t>I love the rolling hills</a:t>
            </a:r>
            <a:endParaRPr lang="en-US" sz="3600" dirty="0"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33401"/>
            <a:ext cx="6991556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Snap ITC" pitchFamily="82" charset="0"/>
              </a:rPr>
              <a:t>I love the flowers</a:t>
            </a:r>
          </a:p>
          <a:p>
            <a:pPr marL="0" indent="0" algn="ctr">
              <a:buNone/>
            </a:pPr>
            <a:r>
              <a:rPr lang="en-US" sz="3600" dirty="0" smtClean="0">
                <a:latin typeface="Snap ITC" pitchFamily="82" charset="0"/>
              </a:rPr>
              <a:t>I love the daffodils</a:t>
            </a:r>
            <a:endParaRPr lang="en-US" sz="3600" dirty="0">
              <a:latin typeface="Snap ITC" pitchFamily="82" charset="0"/>
            </a:endParaRPr>
          </a:p>
        </p:txBody>
      </p:sp>
      <p:pic>
        <p:nvPicPr>
          <p:cNvPr id="2050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49138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429000"/>
            <a:ext cx="8077200" cy="30694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Snap ITC" pitchFamily="82" charset="0"/>
              </a:rPr>
              <a:t>I love the fireside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Snap ITC" pitchFamily="82" charset="0"/>
              </a:rPr>
              <a:t>When all the lights are low</a:t>
            </a:r>
            <a:endParaRPr lang="en-US" sz="3600" b="1" dirty="0">
              <a:solidFill>
                <a:srgbClr val="FFC0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117</TotalTime>
  <Words>277</Words>
  <Application>Microsoft Office PowerPoint</Application>
  <PresentationFormat>On-screen Show (4:3)</PresentationFormat>
  <Paragraphs>70</Paragraphs>
  <Slides>27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Cooper Black</vt:lpstr>
      <vt:lpstr>Courier New</vt:lpstr>
      <vt:lpstr>Goudy Stout</vt:lpstr>
      <vt:lpstr>Snap ITC</vt:lpstr>
      <vt:lpstr>Trebuchet MS</vt:lpstr>
      <vt:lpstr>Verdana</vt:lpstr>
      <vt:lpstr>Wingdings 2</vt:lpstr>
      <vt:lpstr>Spring</vt:lpstr>
      <vt:lpstr>I Love the Mountains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the Mountains</dc:title>
  <dc:creator>Krulick, Cynthia B.</dc:creator>
  <cp:lastModifiedBy>Krulick, Cynthia B.</cp:lastModifiedBy>
  <cp:revision>15</cp:revision>
  <dcterms:created xsi:type="dcterms:W3CDTF">2013-08-16T12:19:45Z</dcterms:created>
  <dcterms:modified xsi:type="dcterms:W3CDTF">2014-09-03T12:01:46Z</dcterms:modified>
</cp:coreProperties>
</file>