
<file path=[Content_Types].xml><?xml version="1.0" encoding="utf-8"?>
<Types xmlns="http://schemas.openxmlformats.org/package/2006/content-types">
  <Default Extension="png" ContentType="image/png"/>
  <Default Extension="mp3" ContentType="audio/mpeg"/>
  <Default Extension="jpeg" ContentType="image/jpeg"/>
  <Default Extension="m4a" ContentType="audio/mp4"/>
  <Default Extension="wmf" ContentType="image/x-wmf"/>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1"/>
  </p:sldMasterIdLst>
  <p:sldIdLst>
    <p:sldId id="266" r:id="rId2"/>
    <p:sldId id="256" r:id="rId3"/>
    <p:sldId id="263" r:id="rId4"/>
    <p:sldId id="261" r:id="rId5"/>
    <p:sldId id="257" r:id="rId6"/>
    <p:sldId id="258" r:id="rId7"/>
    <p:sldId id="264" r:id="rId8"/>
    <p:sldId id="260" r:id="rId9"/>
    <p:sldId id="265" r:id="rId10"/>
    <p:sldId id="259" r:id="rId11"/>
    <p:sldId id="278" r:id="rId12"/>
    <p:sldId id="272" r:id="rId13"/>
    <p:sldId id="275" r:id="rId14"/>
    <p:sldId id="274" r:id="rId15"/>
    <p:sldId id="273" r:id="rId16"/>
    <p:sldId id="276" r:id="rId17"/>
    <p:sldId id="262" r:id="rId18"/>
    <p:sldId id="267" r:id="rId19"/>
    <p:sldId id="268" r:id="rId20"/>
    <p:sldId id="269" r:id="rId21"/>
    <p:sldId id="270" r:id="rId22"/>
    <p:sldId id="277"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69" autoAdjust="0"/>
    <p:restoredTop sz="94747" autoAdjust="0"/>
  </p:normalViewPr>
  <p:slideViewPr>
    <p:cSldViewPr snapToObjects="1">
      <p:cViewPr varScale="1">
        <p:scale>
          <a:sx n="87" d="100"/>
          <a:sy n="87" d="100"/>
        </p:scale>
        <p:origin x="366"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le 28"/>
          <p:cNvSpPr>
            <a:spLocks noGrp="1"/>
          </p:cNvSpPr>
          <p:nvPr>
            <p:ph type="ctrTitle"/>
          </p:nvPr>
        </p:nvSpPr>
        <p:spPr>
          <a:xfrm>
            <a:off x="381000" y="4853411"/>
            <a:ext cx="84582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fld id="{CAB2D514-56E7-D84E-B611-2A6F25167D05}" type="datetimeFigureOut">
              <a:rPr lang="en-US" smtClean="0"/>
              <a:pPr/>
              <a:t>1/12/2016</a:t>
            </a:fld>
            <a:endParaRPr lang="en-US"/>
          </a:p>
        </p:txBody>
      </p:sp>
      <p:sp>
        <p:nvSpPr>
          <p:cNvPr id="2" name="Footer Placeholder 1"/>
          <p:cNvSpPr>
            <a:spLocks noGrp="1"/>
          </p:cNvSpPr>
          <p:nvPr>
            <p:ph type="ftr" sz="quarter" idx="11"/>
          </p:nvPr>
        </p:nvSpPr>
        <p:spPr/>
        <p:txBody>
          <a:bodyPr/>
          <a:lstStyle/>
          <a:p>
            <a:endParaRPr lang="en-US"/>
          </a:p>
        </p:txBody>
      </p:sp>
      <p:sp>
        <p:nvSpPr>
          <p:cNvPr id="15" name="Slide Number Placeholder 14"/>
          <p:cNvSpPr>
            <a:spLocks noGrp="1"/>
          </p:cNvSpPr>
          <p:nvPr>
            <p:ph type="sldNum" sz="quarter" idx="12"/>
          </p:nvPr>
        </p:nvSpPr>
        <p:spPr>
          <a:xfrm>
            <a:off x="8229600" y="6473952"/>
            <a:ext cx="758952" cy="246888"/>
          </a:xfrm>
        </p:spPr>
        <p:txBody>
          <a:bodyPr/>
          <a:lstStyle/>
          <a:p>
            <a:fld id="{EB997403-C9B4-2C47-8AEC-8A374EFD8BB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AB2D514-56E7-D84E-B611-2A6F25167D05}" type="datetimeFigureOut">
              <a:rPr lang="en-US" smtClean="0"/>
              <a:pPr/>
              <a:t>1/12/2016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997403-C9B4-2C47-8AEC-8A374EFD8BB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AB2D514-56E7-D84E-B611-2A6F25167D05}" type="datetimeFigureOut">
              <a:rPr lang="en-US" smtClean="0"/>
              <a:pPr/>
              <a:t>1/12/2016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997403-C9B4-2C47-8AEC-8A374EFD8BB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CAB2D514-56E7-D84E-B611-2A6F25167D05}" type="datetimeFigureOut">
              <a:rPr lang="en-US" smtClean="0"/>
              <a:pPr/>
              <a:t>1/12/2016</a:t>
            </a:fld>
            <a:endParaRPr lang="en-US"/>
          </a:p>
        </p:txBody>
      </p:sp>
      <p:sp>
        <p:nvSpPr>
          <p:cNvPr id="19" name="Footer Placeholder 18"/>
          <p:cNvSpPr>
            <a:spLocks noGrp="1"/>
          </p:cNvSpPr>
          <p:nvPr>
            <p:ph type="ftr" sz="quarter" idx="11"/>
          </p:nvPr>
        </p:nvSpPr>
        <p:spPr>
          <a:xfrm>
            <a:off x="3581400" y="76200"/>
            <a:ext cx="2895600" cy="288925"/>
          </a:xfrm>
        </p:spPr>
        <p:txBody>
          <a:bodyPr/>
          <a:lstStyle/>
          <a:p>
            <a:endParaRPr lang="en-US"/>
          </a:p>
        </p:txBody>
      </p:sp>
      <p:sp>
        <p:nvSpPr>
          <p:cNvPr id="16" name="Slide Number Placeholder 15"/>
          <p:cNvSpPr>
            <a:spLocks noGrp="1"/>
          </p:cNvSpPr>
          <p:nvPr>
            <p:ph type="sldNum" sz="quarter" idx="12"/>
          </p:nvPr>
        </p:nvSpPr>
        <p:spPr>
          <a:xfrm>
            <a:off x="8229600" y="6473952"/>
            <a:ext cx="758952" cy="246888"/>
          </a:xfrm>
        </p:spPr>
        <p:txBody>
          <a:bodyPr/>
          <a:lstStyle/>
          <a:p>
            <a:fld id="{EB997403-C9B4-2C47-8AEC-8A374EFD8BB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fld id="{CAB2D514-56E7-D84E-B611-2A6F25167D05}" type="datetimeFigureOut">
              <a:rPr lang="en-US" smtClean="0"/>
              <a:pPr/>
              <a:t>1/12/2016</a:t>
            </a:fld>
            <a:endParaRPr lang="en-US"/>
          </a:p>
        </p:txBody>
      </p:sp>
      <p:sp>
        <p:nvSpPr>
          <p:cNvPr id="11" name="Footer Placeholder 10"/>
          <p:cNvSpPr>
            <a:spLocks noGrp="1"/>
          </p:cNvSpPr>
          <p:nvPr>
            <p:ph type="ftr" sz="quarter" idx="11"/>
          </p:nvPr>
        </p:nvSpPr>
        <p:spPr/>
        <p:txBody>
          <a:bodyPr/>
          <a:lstStyle/>
          <a:p>
            <a:endParaRPr lang="en-US"/>
          </a:p>
        </p:txBody>
      </p:sp>
      <p:sp>
        <p:nvSpPr>
          <p:cNvPr id="16" name="Slide Number Placeholder 15"/>
          <p:cNvSpPr>
            <a:spLocks noGrp="1"/>
          </p:cNvSpPr>
          <p:nvPr>
            <p:ph type="sldNum" sz="quarter" idx="12"/>
          </p:nvPr>
        </p:nvSpPr>
        <p:spPr/>
        <p:txBody>
          <a:bodyPr/>
          <a:lstStyle/>
          <a:p>
            <a:fld id="{EB997403-C9B4-2C47-8AEC-8A374EFD8BB9}" type="slidenum">
              <a:rPr lang="en-US" smtClean="0"/>
              <a:pPr/>
              <a:t>‹#›</a:t>
            </a:fld>
            <a:endParaRPr lang="en-US"/>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fld id="{CAB2D514-56E7-D84E-B611-2A6F25167D05}" type="datetimeFigureOut">
              <a:rPr lang="en-US" smtClean="0"/>
              <a:pPr/>
              <a:t>1/12/2016</a:t>
            </a:fld>
            <a:endParaRPr lang="en-US"/>
          </a:p>
        </p:txBody>
      </p:sp>
      <p:sp>
        <p:nvSpPr>
          <p:cNvPr id="10" name="Footer Placeholder 9"/>
          <p:cNvSpPr>
            <a:spLocks noGrp="1"/>
          </p:cNvSpPr>
          <p:nvPr>
            <p:ph type="ftr" sz="quarter" idx="11"/>
          </p:nvPr>
        </p:nvSpPr>
        <p:spPr/>
        <p:txBody>
          <a:bodyPr/>
          <a:lstStyle/>
          <a:p>
            <a:endParaRPr lang="en-US"/>
          </a:p>
        </p:txBody>
      </p:sp>
      <p:sp>
        <p:nvSpPr>
          <p:cNvPr id="31" name="Slide Number Placeholder 30"/>
          <p:cNvSpPr>
            <a:spLocks noGrp="1"/>
          </p:cNvSpPr>
          <p:nvPr>
            <p:ph type="sldNum" sz="quarter" idx="12"/>
          </p:nvPr>
        </p:nvSpPr>
        <p:spPr/>
        <p:txBody>
          <a:bodyPr/>
          <a:lstStyle/>
          <a:p>
            <a:fld id="{EB997403-C9B4-2C47-8AEC-8A374EFD8BB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fld id="{CAB2D514-56E7-D84E-B611-2A6F25167D05}" type="datetimeFigureOut">
              <a:rPr lang="en-US" smtClean="0"/>
              <a:pPr/>
              <a:t>1/12/2016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229600" y="6477000"/>
            <a:ext cx="762000" cy="246888"/>
          </a:xfrm>
        </p:spPr>
        <p:txBody>
          <a:bodyPr/>
          <a:lstStyle/>
          <a:p>
            <a:fld id="{EB997403-C9B4-2C47-8AEC-8A374EFD8BB9}" type="slidenum">
              <a:rPr lang="en-US" smtClean="0"/>
              <a:pPr/>
              <a:t>‹#›</a:t>
            </a:fld>
            <a:endParaRPr lang="en-US"/>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CAB2D514-56E7-D84E-B611-2A6F25167D05}" type="datetimeFigureOut">
              <a:rPr lang="en-US" smtClean="0"/>
              <a:pPr/>
              <a:t>1/12/2016</a:t>
            </a:fld>
            <a:endParaRPr lang="en-US"/>
          </a:p>
        </p:txBody>
      </p:sp>
      <p:sp>
        <p:nvSpPr>
          <p:cNvPr id="21" name="Footer Placeholder 20"/>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997403-C9B4-2C47-8AEC-8A374EFD8BB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AB2D514-56E7-D84E-B611-2A6F25167D05}" type="datetimeFigureOut">
              <a:rPr lang="en-US" smtClean="0"/>
              <a:pPr/>
              <a:t>1/12/2016</a:t>
            </a:fld>
            <a:endParaRPr lang="en-US"/>
          </a:p>
        </p:txBody>
      </p:sp>
      <p:sp>
        <p:nvSpPr>
          <p:cNvPr id="24" name="Footer Placeholder 23"/>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997403-C9B4-2C47-8AEC-8A374EFD8BB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CAB2D514-56E7-D84E-B611-2A6F25167D05}" type="datetimeFigureOut">
              <a:rPr lang="en-US" smtClean="0"/>
              <a:pPr/>
              <a:t>1/12/2016</a:t>
            </a:fld>
            <a:endParaRPr lang="en-US"/>
          </a:p>
        </p:txBody>
      </p:sp>
      <p:sp>
        <p:nvSpPr>
          <p:cNvPr id="29" name="Footer Placeholder 28"/>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997403-C9B4-2C47-8AEC-8A374EFD8BB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7" name="Date Placeholder 6"/>
          <p:cNvSpPr>
            <a:spLocks noGrp="1"/>
          </p:cNvSpPr>
          <p:nvPr>
            <p:ph type="dt" sz="half" idx="10"/>
          </p:nvPr>
        </p:nvSpPr>
        <p:spPr/>
        <p:txBody>
          <a:bodyPr/>
          <a:lstStyle/>
          <a:p>
            <a:fld id="{CAB2D514-56E7-D84E-B611-2A6F25167D05}" type="datetimeFigureOut">
              <a:rPr lang="en-US" smtClean="0"/>
              <a:pPr/>
              <a:t>1/12/2016</a:t>
            </a:fld>
            <a:endParaRPr lang="en-US"/>
          </a:p>
        </p:txBody>
      </p:sp>
      <p:sp>
        <p:nvSpPr>
          <p:cNvPr id="5" name="Footer Placeholder 4"/>
          <p:cNvSpPr>
            <a:spLocks noGrp="1"/>
          </p:cNvSpPr>
          <p:nvPr>
            <p:ph type="ftr" sz="quarter" idx="11"/>
          </p:nvPr>
        </p:nvSpPr>
        <p:spPr/>
        <p:txBody>
          <a:bodyPr/>
          <a:lstStyle/>
          <a:p>
            <a:endParaRPr lang="en-US"/>
          </a:p>
        </p:txBody>
      </p:sp>
      <p:sp>
        <p:nvSpPr>
          <p:cNvPr id="31" name="Slide Number Placeholder 30"/>
          <p:cNvSpPr>
            <a:spLocks noGrp="1"/>
          </p:cNvSpPr>
          <p:nvPr>
            <p:ph type="sldNum" sz="quarter" idx="12"/>
          </p:nvPr>
        </p:nvSpPr>
        <p:spPr/>
        <p:txBody>
          <a:bodyPr/>
          <a:lstStyle/>
          <a:p>
            <a:fld id="{EB997403-C9B4-2C47-8AEC-8A374EFD8BB9}" type="slidenum">
              <a:rPr lang="en-US" smtClean="0"/>
              <a:pPr/>
              <a:t>‹#›</a:t>
            </a:fld>
            <a:endParaRPr lang="en-US"/>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CAB2D514-56E7-D84E-B611-2A6F25167D05}" type="datetimeFigureOut">
              <a:rPr lang="en-US" smtClean="0"/>
              <a:pPr/>
              <a:t>1/12/2016</a:t>
            </a:fld>
            <a:endParaRPr lang="en-US"/>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n-US"/>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EB997403-C9B4-2C47-8AEC-8A374EFD8BB9}" type="slidenum">
              <a:rPr lang="en-US" smtClean="0"/>
              <a:pPr/>
              <a:t>‹#›</a:t>
            </a:fld>
            <a:endParaRPr lang="en-US"/>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s://youtu.be/cU-eAzNp5Hw" TargetMode="External"/><Relationship Id="rId2" Type="http://schemas.openxmlformats.org/officeDocument/2006/relationships/hyperlink" Target="https://youtu.be/XJuEuRCKq1s"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 Id="rId5" Type="http://schemas.openxmlformats.org/officeDocument/2006/relationships/image" Target="../media/image14.jpg"/><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4.jp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3.jpeg"/><Relationship Id="rId5" Type="http://schemas.openxmlformats.org/officeDocument/2006/relationships/image" Target="../media/image22.jpg"/><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29.jp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77200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03" y="4953000"/>
            <a:ext cx="2671757" cy="369332"/>
          </a:xfrm>
          <a:prstGeom prst="rect">
            <a:avLst/>
          </a:prstGeom>
        </p:spPr>
        <p:txBody>
          <a:bodyPr wrap="none">
            <a:spAutoFit/>
          </a:bodyPr>
          <a:lstStyle/>
          <a:p>
            <a:r>
              <a:rPr lang="en-US" u="sng" dirty="0" smtClean="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2"/>
              </a:rPr>
              <a:t>Ladysmith Black </a:t>
            </a:r>
            <a:r>
              <a:rPr lang="en-US" u="sng" dirty="0" err="1" smtClean="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2"/>
              </a:rPr>
              <a:t>Mambazo</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3111002" y="2657719"/>
            <a:ext cx="2920158" cy="369332"/>
          </a:xfrm>
          <a:prstGeom prst="rect">
            <a:avLst/>
          </a:prstGeom>
        </p:spPr>
        <p:txBody>
          <a:bodyPr wrap="none">
            <a:spAutoFit/>
          </a:bodyPr>
          <a:lstStyle/>
          <a:p>
            <a:r>
              <a:rPr lang="en-US" dirty="0" smtClean="0">
                <a:hlinkClick r:id="rId3"/>
              </a:rPr>
              <a:t>Jimmy Fallon and Billy Joel</a:t>
            </a:r>
            <a:endParaRPr lang="en-US" dirty="0"/>
          </a:p>
        </p:txBody>
      </p:sp>
      <p:sp>
        <p:nvSpPr>
          <p:cNvPr id="4" name="TextBox 3"/>
          <p:cNvSpPr txBox="1"/>
          <p:nvPr/>
        </p:nvSpPr>
        <p:spPr>
          <a:xfrm>
            <a:off x="1404797" y="333060"/>
            <a:ext cx="6332567" cy="1200329"/>
          </a:xfrm>
          <a:prstGeom prst="rect">
            <a:avLst/>
          </a:prstGeom>
          <a:noFill/>
        </p:spPr>
        <p:txBody>
          <a:bodyPr wrap="none" rtlCol="0">
            <a:spAutoFit/>
          </a:bodyPr>
          <a:lstStyle/>
          <a:p>
            <a:pPr algn="ctr"/>
            <a:r>
              <a:rPr lang="en-US" sz="2400" dirty="0" smtClean="0"/>
              <a:t>MU.5.H.2.2</a:t>
            </a:r>
          </a:p>
          <a:p>
            <a:pPr algn="ctr"/>
            <a:r>
              <a:rPr lang="en-US" sz="2400" dirty="0" smtClean="0"/>
              <a:t> Describe how technology has changed the way</a:t>
            </a:r>
          </a:p>
          <a:p>
            <a:pPr algn="ctr"/>
            <a:r>
              <a:rPr lang="en-US" sz="2400" dirty="0" smtClean="0"/>
              <a:t> audiences experience </a:t>
            </a:r>
            <a:r>
              <a:rPr lang="en-US" sz="2400" smtClean="0"/>
              <a:t>music.     </a:t>
            </a:r>
            <a:endParaRPr lang="en-US" sz="24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8720" y="3237856"/>
            <a:ext cx="3169920" cy="2641600"/>
          </a:xfrm>
          <a:prstGeom prst="rect">
            <a:avLst/>
          </a:prstGeom>
          <a:ln w="38100">
            <a:solidFill>
              <a:schemeClr val="accent6"/>
            </a:solidFill>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3432352"/>
            <a:ext cx="4106587" cy="2381250"/>
          </a:xfrm>
          <a:prstGeom prst="rect">
            <a:avLst/>
          </a:prstGeom>
          <a:ln w="38100">
            <a:solidFill>
              <a:schemeClr val="accent6"/>
            </a:solidFill>
          </a:ln>
        </p:spPr>
      </p:pic>
      <p:sp>
        <p:nvSpPr>
          <p:cNvPr id="4" name="TextBox 3"/>
          <p:cNvSpPr txBox="1"/>
          <p:nvPr/>
        </p:nvSpPr>
        <p:spPr>
          <a:xfrm>
            <a:off x="977659" y="2413757"/>
            <a:ext cx="2131546" cy="830997"/>
          </a:xfrm>
          <a:prstGeom prst="rect">
            <a:avLst/>
          </a:prstGeom>
          <a:noFill/>
        </p:spPr>
        <p:txBody>
          <a:bodyPr wrap="none" rtlCol="0">
            <a:spAutoFit/>
          </a:bodyPr>
          <a:lstStyle/>
          <a:p>
            <a:pPr algn="ctr"/>
            <a:r>
              <a:rPr lang="en-US" sz="2400" b="1" dirty="0" smtClean="0"/>
              <a:t>Ancient Egypt</a:t>
            </a:r>
          </a:p>
          <a:p>
            <a:pPr algn="ctr"/>
            <a:r>
              <a:rPr lang="en-US" sz="2400" b="1" dirty="0" smtClean="0"/>
              <a:t>3150 BC </a:t>
            </a:r>
            <a:endParaRPr lang="en-US" sz="2400" b="1"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7663" y="567088"/>
            <a:ext cx="2511724" cy="1883793"/>
          </a:xfrm>
          <a:prstGeom prst="rect">
            <a:avLst/>
          </a:prstGeom>
          <a:ln w="38100">
            <a:solidFill>
              <a:schemeClr val="accent6"/>
            </a:solidFill>
          </a:ln>
        </p:spPr>
      </p:pic>
      <p:sp>
        <p:nvSpPr>
          <p:cNvPr id="6" name="TextBox 5"/>
          <p:cNvSpPr txBox="1"/>
          <p:nvPr/>
        </p:nvSpPr>
        <p:spPr>
          <a:xfrm>
            <a:off x="5842663" y="2413757"/>
            <a:ext cx="2316724" cy="830997"/>
          </a:xfrm>
          <a:prstGeom prst="rect">
            <a:avLst/>
          </a:prstGeom>
          <a:noFill/>
        </p:spPr>
        <p:txBody>
          <a:bodyPr wrap="none" rtlCol="0">
            <a:spAutoFit/>
          </a:bodyPr>
          <a:lstStyle/>
          <a:p>
            <a:pPr algn="ctr"/>
            <a:r>
              <a:rPr lang="en-US" sz="2400" b="1" dirty="0" smtClean="0"/>
              <a:t>Ancient Greece</a:t>
            </a:r>
          </a:p>
          <a:p>
            <a:pPr algn="ctr"/>
            <a:r>
              <a:rPr lang="en-US" sz="2400" b="1" dirty="0" smtClean="0"/>
              <a:t>8</a:t>
            </a:r>
            <a:r>
              <a:rPr lang="en-US" sz="2400" b="1" baseline="30000" dirty="0" smtClean="0"/>
              <a:t>th</a:t>
            </a:r>
            <a:r>
              <a:rPr lang="en-US" sz="2400" b="1" dirty="0" smtClean="0"/>
              <a:t> Century BC</a:t>
            </a:r>
            <a:endParaRPr lang="en-US" sz="2400" b="1" dirty="0"/>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918" y="589270"/>
            <a:ext cx="3309531" cy="1861611"/>
          </a:xfrm>
          <a:prstGeom prst="rect">
            <a:avLst/>
          </a:prstGeom>
          <a:ln w="38100">
            <a:solidFill>
              <a:schemeClr val="accent6"/>
            </a:solidFill>
          </a:ln>
        </p:spPr>
      </p:pic>
      <p:sp>
        <p:nvSpPr>
          <p:cNvPr id="8" name="TextBox 7"/>
          <p:cNvSpPr txBox="1"/>
          <p:nvPr/>
        </p:nvSpPr>
        <p:spPr>
          <a:xfrm>
            <a:off x="977659" y="6006934"/>
            <a:ext cx="7074489" cy="646331"/>
          </a:xfrm>
          <a:prstGeom prst="rect">
            <a:avLst/>
          </a:prstGeom>
          <a:noFill/>
        </p:spPr>
        <p:txBody>
          <a:bodyPr wrap="square" rtlCol="0">
            <a:spAutoFit/>
          </a:bodyPr>
          <a:lstStyle/>
          <a:p>
            <a:pPr algn="ctr"/>
            <a:r>
              <a:rPr lang="en-US" dirty="0" smtClean="0">
                <a:latin typeface="Lucida Handwriting" panose="03010101010101010101" pitchFamily="66" charset="0"/>
              </a:rPr>
              <a:t>They had music, but we don’t know what it sounded like. They didn’t write it down, they didn’t record it.</a:t>
            </a:r>
            <a:endParaRPr lang="en-US" dirty="0">
              <a:latin typeface="Lucida Handwriting" panose="03010101010101010101" pitchFamily="66" charset="0"/>
            </a:endParaRPr>
          </a:p>
        </p:txBody>
      </p:sp>
      <p:sp>
        <p:nvSpPr>
          <p:cNvPr id="9" name="TextBox 8"/>
          <p:cNvSpPr txBox="1"/>
          <p:nvPr/>
        </p:nvSpPr>
        <p:spPr>
          <a:xfrm>
            <a:off x="1037070" y="41684"/>
            <a:ext cx="7067961" cy="461665"/>
          </a:xfrm>
          <a:prstGeom prst="rect">
            <a:avLst/>
          </a:prstGeom>
          <a:noFill/>
        </p:spPr>
        <p:txBody>
          <a:bodyPr wrap="none" rtlCol="0">
            <a:spAutoFit/>
          </a:bodyPr>
          <a:lstStyle/>
          <a:p>
            <a:r>
              <a:rPr lang="en-US" sz="2400" dirty="0" smtClean="0">
                <a:latin typeface="Lucida Handwriting" panose="03010101010101010101" pitchFamily="66" charset="0"/>
              </a:rPr>
              <a:t>Was there music before recorded </a:t>
            </a:r>
            <a:r>
              <a:rPr lang="en-US" sz="2400" dirty="0" smtClean="0">
                <a:latin typeface="Lucida Handwriting" panose="03010101010101010101" pitchFamily="66" charset="0"/>
              </a:rPr>
              <a:t>music?</a:t>
            </a:r>
            <a:endParaRPr lang="en-US" sz="2400" dirty="0">
              <a:latin typeface="Lucida Handwriting" panose="03010101010101010101" pitchFamily="66" charset="0"/>
            </a:endParaRPr>
          </a:p>
        </p:txBody>
      </p:sp>
    </p:spTree>
    <p:extLst>
      <p:ext uri="{BB962C8B-B14F-4D97-AF65-F5344CB8AC3E}">
        <p14:creationId xmlns:p14="http://schemas.microsoft.com/office/powerpoint/2010/main" val="1357486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pload.wikimedia.org/wikipedia/en/d/d2/Guido_and_Tedal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1296280"/>
            <a:ext cx="2637427" cy="397184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09800" y="418715"/>
            <a:ext cx="4773358" cy="461665"/>
          </a:xfrm>
          <a:prstGeom prst="rect">
            <a:avLst/>
          </a:prstGeom>
          <a:noFill/>
        </p:spPr>
        <p:txBody>
          <a:bodyPr wrap="none" rtlCol="0">
            <a:spAutoFit/>
          </a:bodyPr>
          <a:lstStyle/>
          <a:p>
            <a:r>
              <a:rPr lang="en-US" sz="2400" b="1" dirty="0" smtClean="0"/>
              <a:t>1,000AD Music notation invented</a:t>
            </a:r>
            <a:endParaRPr lang="en-US" sz="2400" b="1"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213" y="2057400"/>
            <a:ext cx="2034065" cy="203406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8257" y="1857722"/>
            <a:ext cx="2621276" cy="2848955"/>
          </a:xfrm>
          <a:prstGeom prst="rect">
            <a:avLst/>
          </a:prstGeom>
        </p:spPr>
      </p:pic>
      <p:sp>
        <p:nvSpPr>
          <p:cNvPr id="5" name="TextBox 4"/>
          <p:cNvSpPr txBox="1"/>
          <p:nvPr/>
        </p:nvSpPr>
        <p:spPr>
          <a:xfrm>
            <a:off x="1139032" y="5486400"/>
            <a:ext cx="7090567" cy="830997"/>
          </a:xfrm>
          <a:prstGeom prst="rect">
            <a:avLst/>
          </a:prstGeom>
          <a:noFill/>
        </p:spPr>
        <p:txBody>
          <a:bodyPr wrap="square" rtlCol="0">
            <a:spAutoFit/>
          </a:bodyPr>
          <a:lstStyle/>
          <a:p>
            <a:r>
              <a:rPr lang="en-US" sz="2400" dirty="0" smtClean="0">
                <a:latin typeface="Lucida Handwriting" panose="03010101010101010101" pitchFamily="66" charset="0"/>
              </a:rPr>
              <a:t>Scholars today can read this music, so we know what their music sounded like.</a:t>
            </a:r>
            <a:endParaRPr lang="en-US" sz="2400" dirty="0">
              <a:latin typeface="Lucida Handwriting" panose="03010101010101010101" pitchFamily="66" charset="0"/>
            </a:endParaRPr>
          </a:p>
        </p:txBody>
      </p:sp>
    </p:spTree>
    <p:extLst>
      <p:ext uri="{BB962C8B-B14F-4D97-AF65-F5344CB8AC3E}">
        <p14:creationId xmlns:p14="http://schemas.microsoft.com/office/powerpoint/2010/main" val="21060544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04800" y="134035"/>
            <a:ext cx="8686800" cy="838200"/>
          </a:xfrm>
          <a:prstGeom prst="rect">
            <a:avLst/>
          </a:prstGeom>
        </p:spPr>
        <p:txBody>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pPr algn="ctr" defTabSz="914400"/>
            <a:r>
              <a:rPr lang="en-US" b="1" dirty="0" smtClean="0">
                <a:latin typeface="+mn-lt"/>
              </a:rPr>
              <a:t>Renaissance Period 1400 - 1600</a:t>
            </a:r>
            <a:endParaRPr lang="en-US" b="1" dirty="0">
              <a:latin typeface="+mn-lt"/>
            </a:endParaRPr>
          </a:p>
        </p:txBody>
      </p:sp>
      <p:sp>
        <p:nvSpPr>
          <p:cNvPr id="10" name="TextBox 9"/>
          <p:cNvSpPr txBox="1"/>
          <p:nvPr/>
        </p:nvSpPr>
        <p:spPr>
          <a:xfrm>
            <a:off x="4176975" y="4886147"/>
            <a:ext cx="4805229" cy="707886"/>
          </a:xfrm>
          <a:prstGeom prst="rect">
            <a:avLst/>
          </a:prstGeom>
          <a:noFill/>
        </p:spPr>
        <p:txBody>
          <a:bodyPr wrap="square" rtlCol="0">
            <a:spAutoFit/>
          </a:bodyPr>
          <a:lstStyle/>
          <a:p>
            <a:pPr algn="ctr"/>
            <a:r>
              <a:rPr lang="en-US" sz="2000" dirty="0" smtClean="0">
                <a:latin typeface="Lucida Handwriting" panose="03010101010101010101" pitchFamily="66" charset="0"/>
              </a:rPr>
              <a:t>People gathered to sing, play instruments and dance</a:t>
            </a:r>
            <a:endParaRPr lang="en-US" sz="2000" dirty="0">
              <a:latin typeface="Lucida Handwriting" panose="03010101010101010101" pitchFamily="66" charset="0"/>
            </a:endParaRPr>
          </a:p>
        </p:txBody>
      </p:sp>
      <p:sp>
        <p:nvSpPr>
          <p:cNvPr id="3" name="AutoShape 2" descr="Image result for renaissance music history"/>
          <p:cNvSpPr>
            <a:spLocks noChangeAspect="1" noChangeArrowheads="1"/>
          </p:cNvSpPr>
          <p:nvPr/>
        </p:nvSpPr>
        <p:spPr bwMode="auto">
          <a:xfrm>
            <a:off x="4800600" y="4193090"/>
            <a:ext cx="1305628" cy="130563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1676" y="1299606"/>
            <a:ext cx="2857380" cy="299028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937" y="1299606"/>
            <a:ext cx="3543434" cy="235799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9697" y="4193090"/>
            <a:ext cx="2795598" cy="2094000"/>
          </a:xfrm>
          <a:prstGeom prst="rect">
            <a:avLst/>
          </a:prstGeom>
        </p:spPr>
      </p:pic>
    </p:spTree>
    <p:extLst>
      <p:ext uri="{BB962C8B-B14F-4D97-AF65-F5344CB8AC3E}">
        <p14:creationId xmlns:p14="http://schemas.microsoft.com/office/powerpoint/2010/main" val="37397628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34035"/>
            <a:ext cx="8686800" cy="838200"/>
          </a:xfrm>
        </p:spPr>
        <p:txBody>
          <a:bodyPr/>
          <a:lstStyle/>
          <a:p>
            <a:pPr algn="ctr"/>
            <a:r>
              <a:rPr lang="en-US" b="1" dirty="0" smtClean="0">
                <a:latin typeface="+mn-lt"/>
              </a:rPr>
              <a:t>Baroque Period 1600 - 1750</a:t>
            </a:r>
            <a:endParaRPr lang="en-US" b="1" dirty="0">
              <a:latin typeface="+mn-lt"/>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4715" y="2797507"/>
            <a:ext cx="1676028" cy="2102654"/>
          </a:xfrm>
          <a:prstGeom prst="rect">
            <a:avLst/>
          </a:prstGeom>
        </p:spPr>
      </p:pic>
      <p:sp>
        <p:nvSpPr>
          <p:cNvPr id="8" name="TextBox 7"/>
          <p:cNvSpPr txBox="1"/>
          <p:nvPr/>
        </p:nvSpPr>
        <p:spPr>
          <a:xfrm>
            <a:off x="297460" y="5922496"/>
            <a:ext cx="2953871" cy="367152"/>
          </a:xfrm>
          <a:prstGeom prst="rect">
            <a:avLst/>
          </a:prstGeom>
          <a:noFill/>
        </p:spPr>
        <p:txBody>
          <a:bodyPr wrap="square" rtlCol="0">
            <a:spAutoFit/>
          </a:bodyPr>
          <a:lstStyle/>
          <a:p>
            <a:pPr marL="214313" indent="-214313">
              <a:lnSpc>
                <a:spcPct val="150000"/>
              </a:lnSpc>
              <a:buFont typeface="Wingdings" panose="05000000000000000000" pitchFamily="2" charset="2"/>
              <a:buChar char="v"/>
            </a:pPr>
            <a:r>
              <a:rPr lang="en-US" sz="1350" b="1" dirty="0" smtClean="0"/>
              <a:t>Wrote </a:t>
            </a:r>
            <a:r>
              <a:rPr lang="en-US" sz="1350" b="1" dirty="0" smtClean="0"/>
              <a:t>Hallelujah Chorus</a:t>
            </a:r>
            <a:endParaRPr lang="en-US" sz="1350" b="1" dirty="0"/>
          </a:p>
        </p:txBody>
      </p:sp>
      <p:sp>
        <p:nvSpPr>
          <p:cNvPr id="9" name="TextBox 8"/>
          <p:cNvSpPr txBox="1"/>
          <p:nvPr/>
        </p:nvSpPr>
        <p:spPr>
          <a:xfrm>
            <a:off x="3262348" y="3894656"/>
            <a:ext cx="4095077" cy="715581"/>
          </a:xfrm>
          <a:prstGeom prst="rect">
            <a:avLst/>
          </a:prstGeom>
          <a:noFill/>
        </p:spPr>
        <p:txBody>
          <a:bodyPr wrap="square" rtlCol="0">
            <a:spAutoFit/>
          </a:bodyPr>
          <a:lstStyle/>
          <a:p>
            <a:pPr marL="214313" indent="-214313">
              <a:lnSpc>
                <a:spcPct val="150000"/>
              </a:lnSpc>
              <a:buFont typeface="Wingdings" panose="05000000000000000000" pitchFamily="2" charset="2"/>
              <a:buChar char="v"/>
            </a:pPr>
            <a:r>
              <a:rPr lang="en-US" sz="1350" b="1" dirty="0" smtClean="0"/>
              <a:t>Church Musician</a:t>
            </a:r>
            <a:endParaRPr lang="en-US" sz="1350" b="1" dirty="0"/>
          </a:p>
          <a:p>
            <a:pPr marL="214313" indent="-214313">
              <a:lnSpc>
                <a:spcPct val="150000"/>
              </a:lnSpc>
              <a:buFont typeface="Wingdings" panose="05000000000000000000" pitchFamily="2" charset="2"/>
              <a:buChar char="v"/>
            </a:pPr>
            <a:r>
              <a:rPr lang="en-US" sz="1350" b="1" dirty="0" smtClean="0"/>
              <a:t>wrote music for voice, harpsichord, </a:t>
            </a:r>
            <a:r>
              <a:rPr lang="en-US" sz="1350" b="1" dirty="0" smtClean="0"/>
              <a:t>organ</a:t>
            </a:r>
            <a:endParaRPr lang="en-US" sz="1350" b="1" dirty="0"/>
          </a:p>
        </p:txBody>
      </p:sp>
      <p:sp>
        <p:nvSpPr>
          <p:cNvPr id="10" name="Rectangle 9"/>
          <p:cNvSpPr/>
          <p:nvPr/>
        </p:nvSpPr>
        <p:spPr>
          <a:xfrm>
            <a:off x="217120" y="5010776"/>
            <a:ext cx="3034211" cy="923330"/>
          </a:xfrm>
          <a:prstGeom prst="rect">
            <a:avLst/>
          </a:prstGeom>
        </p:spPr>
        <p:txBody>
          <a:bodyPr wrap="square">
            <a:spAutoFit/>
          </a:bodyPr>
          <a:lstStyle/>
          <a:p>
            <a:pPr algn="ctr"/>
            <a:r>
              <a:rPr lang="en-US" b="1" dirty="0" smtClean="0"/>
              <a:t>George </a:t>
            </a:r>
            <a:r>
              <a:rPr lang="en-US" b="1" dirty="0" err="1" smtClean="0"/>
              <a:t>Friderich</a:t>
            </a:r>
            <a:r>
              <a:rPr lang="en-US" b="1" dirty="0" smtClean="0"/>
              <a:t> </a:t>
            </a:r>
            <a:r>
              <a:rPr lang="en-US" b="1" dirty="0" smtClean="0"/>
              <a:t>Handel </a:t>
            </a:r>
          </a:p>
          <a:p>
            <a:pPr algn="ctr"/>
            <a:r>
              <a:rPr lang="en-US" b="1" dirty="0" smtClean="0"/>
              <a:t>1685 - 1759</a:t>
            </a:r>
            <a:endParaRPr lang="en-US" b="1" dirty="0"/>
          </a:p>
          <a:p>
            <a:pPr algn="ctr"/>
            <a:r>
              <a:rPr lang="en-US" b="1" dirty="0"/>
              <a:t>Born </a:t>
            </a:r>
            <a:r>
              <a:rPr lang="en-US" b="1" dirty="0" smtClean="0"/>
              <a:t>Germany</a:t>
            </a:r>
            <a:endParaRPr lang="en-US" b="1" dirty="0"/>
          </a:p>
        </p:txBody>
      </p:sp>
      <p:sp>
        <p:nvSpPr>
          <p:cNvPr id="11" name="Rectangle 10"/>
          <p:cNvSpPr/>
          <p:nvPr/>
        </p:nvSpPr>
        <p:spPr>
          <a:xfrm>
            <a:off x="2491465" y="3065111"/>
            <a:ext cx="3981091" cy="923330"/>
          </a:xfrm>
          <a:prstGeom prst="rect">
            <a:avLst/>
          </a:prstGeom>
        </p:spPr>
        <p:txBody>
          <a:bodyPr wrap="square">
            <a:spAutoFit/>
          </a:bodyPr>
          <a:lstStyle/>
          <a:p>
            <a:pPr algn="ctr"/>
            <a:r>
              <a:rPr lang="en-US" b="1" dirty="0" smtClean="0"/>
              <a:t>Johann Sebastian Bach </a:t>
            </a:r>
          </a:p>
          <a:p>
            <a:pPr algn="ctr"/>
            <a:r>
              <a:rPr lang="en-US" b="1" dirty="0" smtClean="0"/>
              <a:t>1685 - </a:t>
            </a:r>
            <a:r>
              <a:rPr lang="en-US" b="1" dirty="0" smtClean="0"/>
              <a:t>1750</a:t>
            </a:r>
            <a:endParaRPr lang="en-US" b="1" dirty="0"/>
          </a:p>
          <a:p>
            <a:pPr algn="ctr"/>
            <a:r>
              <a:rPr lang="en-US" b="1" dirty="0"/>
              <a:t>Born </a:t>
            </a:r>
            <a:r>
              <a:rPr lang="en-US" b="1" dirty="0" smtClean="0"/>
              <a:t>in Germany</a:t>
            </a:r>
            <a:endParaRPr lang="en-US" b="1"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18247" y="864650"/>
            <a:ext cx="1691640" cy="2086356"/>
          </a:xfrm>
          <a:prstGeom prst="rect">
            <a:avLst/>
          </a:prstGeom>
        </p:spPr>
      </p:pic>
      <p:pic>
        <p:nvPicPr>
          <p:cNvPr id="12" name="Picture 4" descr="vivaldi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75060" y="2885741"/>
            <a:ext cx="1610400" cy="2313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6472556" y="5298757"/>
            <a:ext cx="2947686" cy="923330"/>
          </a:xfrm>
          <a:prstGeom prst="rect">
            <a:avLst/>
          </a:prstGeom>
        </p:spPr>
        <p:txBody>
          <a:bodyPr wrap="square">
            <a:spAutoFit/>
          </a:bodyPr>
          <a:lstStyle/>
          <a:p>
            <a:pPr algn="ctr"/>
            <a:r>
              <a:rPr lang="en-US" b="1" dirty="0" smtClean="0"/>
              <a:t>Antonio Vivaldi</a:t>
            </a:r>
          </a:p>
          <a:p>
            <a:pPr algn="ctr"/>
            <a:r>
              <a:rPr lang="en-US" b="1" dirty="0" smtClean="0"/>
              <a:t>1678 - 1741</a:t>
            </a:r>
            <a:endParaRPr lang="en-US" b="1" dirty="0"/>
          </a:p>
          <a:p>
            <a:pPr algn="ctr"/>
            <a:r>
              <a:rPr lang="en-US" b="1" dirty="0"/>
              <a:t>Born </a:t>
            </a:r>
            <a:r>
              <a:rPr lang="en-US" b="1" dirty="0" smtClean="0"/>
              <a:t>Italy</a:t>
            </a:r>
            <a:endParaRPr lang="en-US" b="1" dirty="0"/>
          </a:p>
        </p:txBody>
      </p:sp>
      <p:sp>
        <p:nvSpPr>
          <p:cNvPr id="14" name="TextBox 13"/>
          <p:cNvSpPr txBox="1"/>
          <p:nvPr/>
        </p:nvSpPr>
        <p:spPr>
          <a:xfrm>
            <a:off x="6705601" y="6136701"/>
            <a:ext cx="2438400" cy="715581"/>
          </a:xfrm>
          <a:prstGeom prst="rect">
            <a:avLst/>
          </a:prstGeom>
          <a:noFill/>
        </p:spPr>
        <p:txBody>
          <a:bodyPr wrap="square" rtlCol="0">
            <a:spAutoFit/>
          </a:bodyPr>
          <a:lstStyle/>
          <a:p>
            <a:pPr marL="214313" indent="-214313">
              <a:lnSpc>
                <a:spcPct val="150000"/>
              </a:lnSpc>
              <a:buFont typeface="Wingdings" panose="05000000000000000000" pitchFamily="2" charset="2"/>
              <a:buChar char="v"/>
            </a:pPr>
            <a:r>
              <a:rPr lang="en-US" sz="1350" b="1" dirty="0" smtClean="0"/>
              <a:t>Famous for violin </a:t>
            </a:r>
          </a:p>
          <a:p>
            <a:pPr marL="214313" indent="-214313">
              <a:lnSpc>
                <a:spcPct val="150000"/>
              </a:lnSpc>
              <a:buFont typeface="Wingdings" panose="05000000000000000000" pitchFamily="2" charset="2"/>
              <a:buChar char="v"/>
            </a:pPr>
            <a:r>
              <a:rPr lang="en-US" sz="1350" b="1" dirty="0" smtClean="0"/>
              <a:t>Wrote The Four Seasons</a:t>
            </a:r>
            <a:endParaRPr lang="en-US" sz="1350" b="1" dirty="0"/>
          </a:p>
        </p:txBody>
      </p:sp>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7507" y="4878133"/>
            <a:ext cx="1116851" cy="1489135"/>
          </a:xfrm>
          <a:prstGeom prst="rect">
            <a:avLst/>
          </a:prstGeom>
        </p:spPr>
      </p:pic>
      <p:sp>
        <p:nvSpPr>
          <p:cNvPr id="16" name="TextBox 15"/>
          <p:cNvSpPr txBox="1"/>
          <p:nvPr/>
        </p:nvSpPr>
        <p:spPr>
          <a:xfrm>
            <a:off x="3973047" y="6418895"/>
            <a:ext cx="1386983" cy="369332"/>
          </a:xfrm>
          <a:prstGeom prst="rect">
            <a:avLst/>
          </a:prstGeom>
          <a:noFill/>
        </p:spPr>
        <p:txBody>
          <a:bodyPr wrap="none" rtlCol="0">
            <a:spAutoFit/>
          </a:bodyPr>
          <a:lstStyle/>
          <a:p>
            <a:r>
              <a:rPr lang="en-US" b="1" dirty="0" smtClean="0"/>
              <a:t>harpsichord</a:t>
            </a:r>
            <a:endParaRPr lang="en-US" b="1" dirty="0"/>
          </a:p>
        </p:txBody>
      </p:sp>
      <p:pic>
        <p:nvPicPr>
          <p:cNvPr id="17" name="01 Concerto In E Major for Violin, 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359261" y="1656820"/>
            <a:ext cx="609600" cy="609600"/>
          </a:xfrm>
          <a:prstGeom prst="rect">
            <a:avLst/>
          </a:prstGeom>
        </p:spPr>
      </p:pic>
      <p:sp>
        <p:nvSpPr>
          <p:cNvPr id="3" name="TextBox 2"/>
          <p:cNvSpPr txBox="1"/>
          <p:nvPr/>
        </p:nvSpPr>
        <p:spPr>
          <a:xfrm>
            <a:off x="217120" y="1478614"/>
            <a:ext cx="3211880" cy="646331"/>
          </a:xfrm>
          <a:prstGeom prst="rect">
            <a:avLst/>
          </a:prstGeom>
          <a:noFill/>
        </p:spPr>
        <p:txBody>
          <a:bodyPr wrap="square" rtlCol="0">
            <a:spAutoFit/>
          </a:bodyPr>
          <a:lstStyle/>
          <a:p>
            <a:pPr algn="ctr"/>
            <a:r>
              <a:rPr lang="en-US" dirty="0" smtClean="0">
                <a:latin typeface="Lucida Handwriting" panose="03010101010101010101" pitchFamily="66" charset="0"/>
              </a:rPr>
              <a:t>The violin sounded the same as it does today</a:t>
            </a:r>
            <a:endParaRPr lang="en-US" dirty="0">
              <a:latin typeface="Lucida Handwriting" panose="03010101010101010101" pitchFamily="66" charset="0"/>
            </a:endParaRPr>
          </a:p>
        </p:txBody>
      </p:sp>
    </p:spTree>
    <p:extLst>
      <p:ext uri="{BB962C8B-B14F-4D97-AF65-F5344CB8AC3E}">
        <p14:creationId xmlns:p14="http://schemas.microsoft.com/office/powerpoint/2010/main" val="42471975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3315" fill="hold"/>
                                        <p:tgtEl>
                                          <p:spTgt spid="17"/>
                                        </p:tgtEl>
                                      </p:cBhvr>
                                    </p:cmd>
                                  </p:childTnLst>
                                </p:cTn>
                              </p:par>
                            </p:childTnLst>
                          </p:cTn>
                        </p:par>
                      </p:childTnLst>
                    </p:cTn>
                  </p:par>
                </p:childTnLst>
              </p:cTn>
              <p:nextCondLst>
                <p:cond evt="onClick" delay="0">
                  <p:tgtEl>
                    <p:spTgt spid="17"/>
                  </p:tgtEl>
                </p:cond>
              </p:nextCondLst>
            </p:seq>
            <p:audio>
              <p:cMediaNode vol="80000">
                <p:cTn id="7" fill="hold" display="0">
                  <p:stCondLst>
                    <p:cond delay="indefinite"/>
                  </p:stCondLst>
                  <p:endCondLst>
                    <p:cond evt="onStopAudio" delay="0">
                      <p:tgtEl>
                        <p:sldTgt/>
                      </p:tgtEl>
                    </p:cond>
                    <p:cond evt="onNext" delay="0">
                      <p:tgtEl>
                        <p:sldTgt/>
                      </p:tgtEl>
                    </p:cond>
                  </p:endCondLst>
                </p:cTn>
                <p:tgtEl>
                  <p:spTgt spid="1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686800" cy="838200"/>
          </a:xfrm>
        </p:spPr>
        <p:txBody>
          <a:bodyPr/>
          <a:lstStyle/>
          <a:p>
            <a:pPr algn="ctr"/>
            <a:r>
              <a:rPr lang="en-US" b="1" dirty="0" smtClean="0">
                <a:latin typeface="+mn-lt"/>
              </a:rPr>
              <a:t>Classical Period  1750-1830</a:t>
            </a:r>
            <a:endParaRPr lang="en-US" b="1" dirty="0">
              <a:latin typeface="+mn-l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584" y="2286000"/>
            <a:ext cx="2254069" cy="2254069"/>
          </a:xfrm>
          <a:prstGeom prst="rect">
            <a:avLst/>
          </a:prstGeom>
        </p:spPr>
      </p:pic>
      <p:sp>
        <p:nvSpPr>
          <p:cNvPr id="5" name="Rectangle 4"/>
          <p:cNvSpPr/>
          <p:nvPr/>
        </p:nvSpPr>
        <p:spPr>
          <a:xfrm>
            <a:off x="-381000" y="4724400"/>
            <a:ext cx="4572000" cy="646331"/>
          </a:xfrm>
          <a:prstGeom prst="rect">
            <a:avLst/>
          </a:prstGeom>
        </p:spPr>
        <p:txBody>
          <a:bodyPr>
            <a:spAutoFit/>
          </a:bodyPr>
          <a:lstStyle/>
          <a:p>
            <a:pPr algn="ctr"/>
            <a:r>
              <a:rPr lang="en-US" b="1" dirty="0"/>
              <a:t>Ludwig van Beethoven 1770 - 1827</a:t>
            </a:r>
          </a:p>
          <a:p>
            <a:pPr algn="ctr"/>
            <a:r>
              <a:rPr lang="en-US" b="1" dirty="0"/>
              <a:t>Born </a:t>
            </a:r>
            <a:r>
              <a:rPr lang="en-US" b="1" dirty="0" smtClean="0"/>
              <a:t>in </a:t>
            </a:r>
            <a:r>
              <a:rPr lang="en-US" b="1" dirty="0"/>
              <a:t>Germany</a:t>
            </a:r>
          </a:p>
        </p:txBody>
      </p:sp>
      <p:sp>
        <p:nvSpPr>
          <p:cNvPr id="6" name="TextBox 5"/>
          <p:cNvSpPr txBox="1"/>
          <p:nvPr/>
        </p:nvSpPr>
        <p:spPr>
          <a:xfrm>
            <a:off x="152401" y="5414332"/>
            <a:ext cx="4419600" cy="1027204"/>
          </a:xfrm>
          <a:prstGeom prst="rect">
            <a:avLst/>
          </a:prstGeom>
          <a:noFill/>
        </p:spPr>
        <p:txBody>
          <a:bodyPr wrap="square" rtlCol="0">
            <a:spAutoFit/>
          </a:bodyPr>
          <a:lstStyle/>
          <a:p>
            <a:pPr marL="214313" indent="-214313">
              <a:lnSpc>
                <a:spcPct val="150000"/>
              </a:lnSpc>
              <a:buFont typeface="Wingdings" panose="05000000000000000000" pitchFamily="2" charset="2"/>
              <a:buChar char="v"/>
            </a:pPr>
            <a:r>
              <a:rPr lang="en-US" sz="1350" b="1" dirty="0"/>
              <a:t>Composer and pianist</a:t>
            </a:r>
          </a:p>
          <a:p>
            <a:pPr marL="214313" indent="-214313">
              <a:lnSpc>
                <a:spcPct val="150000"/>
              </a:lnSpc>
              <a:buFont typeface="Wingdings" panose="05000000000000000000" pitchFamily="2" charset="2"/>
              <a:buChar char="v"/>
            </a:pPr>
            <a:r>
              <a:rPr lang="en-US" sz="1350" b="1" dirty="0"/>
              <a:t>Wrote symphonies, piano music and chamber music</a:t>
            </a:r>
          </a:p>
          <a:p>
            <a:pPr marL="214313" indent="-214313">
              <a:lnSpc>
                <a:spcPct val="150000"/>
              </a:lnSpc>
              <a:buFont typeface="Wingdings" panose="05000000000000000000" pitchFamily="2" charset="2"/>
              <a:buChar char="v"/>
            </a:pPr>
            <a:r>
              <a:rPr lang="en-US" sz="1350" b="1" dirty="0"/>
              <a:t>Was deaf by the end of </a:t>
            </a:r>
            <a:r>
              <a:rPr lang="en-US" sz="1350" b="1" dirty="0" smtClean="0"/>
              <a:t>his </a:t>
            </a:r>
            <a:r>
              <a:rPr lang="en-US" sz="1350" b="1" dirty="0"/>
              <a:t>life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4438" y="1498754"/>
            <a:ext cx="2598516" cy="1798173"/>
          </a:xfrm>
          <a:prstGeom prst="rect">
            <a:avLst/>
          </a:prstGeom>
        </p:spPr>
      </p:pic>
      <p:sp>
        <p:nvSpPr>
          <p:cNvPr id="7" name="TextBox 6"/>
          <p:cNvSpPr txBox="1"/>
          <p:nvPr/>
        </p:nvSpPr>
        <p:spPr>
          <a:xfrm>
            <a:off x="6251039" y="3492450"/>
            <a:ext cx="3048000" cy="715581"/>
          </a:xfrm>
          <a:prstGeom prst="rect">
            <a:avLst/>
          </a:prstGeom>
          <a:noFill/>
        </p:spPr>
        <p:txBody>
          <a:bodyPr wrap="square" rtlCol="0">
            <a:spAutoFit/>
          </a:bodyPr>
          <a:lstStyle/>
          <a:p>
            <a:pPr marL="214313" indent="-214313">
              <a:lnSpc>
                <a:spcPct val="150000"/>
              </a:lnSpc>
              <a:buFont typeface="Wingdings" panose="05000000000000000000" pitchFamily="2" charset="2"/>
              <a:buChar char="v"/>
            </a:pPr>
            <a:r>
              <a:rPr lang="en-US" sz="1350" b="1" dirty="0" smtClean="0"/>
              <a:t>Child prodigy</a:t>
            </a:r>
            <a:endParaRPr lang="en-US" sz="1350" b="1" dirty="0"/>
          </a:p>
          <a:p>
            <a:pPr marL="214313" indent="-214313">
              <a:lnSpc>
                <a:spcPct val="150000"/>
              </a:lnSpc>
              <a:buFont typeface="Wingdings" panose="05000000000000000000" pitchFamily="2" charset="2"/>
              <a:buChar char="v"/>
            </a:pPr>
            <a:r>
              <a:rPr lang="en-US" sz="1350" b="1" dirty="0"/>
              <a:t>Wrote </a:t>
            </a:r>
            <a:r>
              <a:rPr lang="en-US" sz="1350" b="1" dirty="0" smtClean="0"/>
              <a:t>over 600 pieces of music</a:t>
            </a:r>
          </a:p>
        </p:txBody>
      </p:sp>
      <p:grpSp>
        <p:nvGrpSpPr>
          <p:cNvPr id="12" name="Group 11"/>
          <p:cNvGrpSpPr/>
          <p:nvPr/>
        </p:nvGrpSpPr>
        <p:grpSpPr>
          <a:xfrm>
            <a:off x="4769059" y="4540069"/>
            <a:ext cx="3195811" cy="1921997"/>
            <a:chOff x="3050293" y="2919086"/>
            <a:chExt cx="3195811" cy="1921997"/>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0632" y="2919086"/>
              <a:ext cx="1531967" cy="1562606"/>
            </a:xfrm>
            <a:prstGeom prst="rect">
              <a:avLst/>
            </a:prstGeom>
          </p:spPr>
        </p:pic>
        <p:sp>
          <p:nvSpPr>
            <p:cNvPr id="9" name="TextBox 8"/>
            <p:cNvSpPr txBox="1"/>
            <p:nvPr/>
          </p:nvSpPr>
          <p:spPr>
            <a:xfrm>
              <a:off x="3050293" y="4471751"/>
              <a:ext cx="3195811" cy="369332"/>
            </a:xfrm>
            <a:prstGeom prst="rect">
              <a:avLst/>
            </a:prstGeom>
            <a:noFill/>
          </p:spPr>
          <p:txBody>
            <a:bodyPr wrap="none" rtlCol="0">
              <a:spAutoFit/>
            </a:bodyPr>
            <a:lstStyle/>
            <a:p>
              <a:r>
                <a:rPr lang="en-US" b="1" dirty="0" smtClean="0"/>
                <a:t>Piano was invented late 1700s</a:t>
              </a:r>
              <a:endParaRPr lang="en-US" b="1" dirty="0"/>
            </a:p>
          </p:txBody>
        </p:sp>
      </p:grpSp>
      <p:sp>
        <p:nvSpPr>
          <p:cNvPr id="11" name="TextBox 10"/>
          <p:cNvSpPr txBox="1"/>
          <p:nvPr/>
        </p:nvSpPr>
        <p:spPr>
          <a:xfrm>
            <a:off x="3004365" y="2120390"/>
            <a:ext cx="2980962" cy="1477328"/>
          </a:xfrm>
          <a:prstGeom prst="rect">
            <a:avLst/>
          </a:prstGeom>
          <a:noFill/>
        </p:spPr>
        <p:txBody>
          <a:bodyPr wrap="square" rtlCol="0">
            <a:spAutoFit/>
          </a:bodyPr>
          <a:lstStyle/>
          <a:p>
            <a:pPr algn="ctr"/>
            <a:r>
              <a:rPr lang="en-US" dirty="0" smtClean="0">
                <a:latin typeface="Lucida Handwriting" panose="03010101010101010101" pitchFamily="66" charset="0"/>
              </a:rPr>
              <a:t>People went to orchestra concerts, operas, and played music in their own homes.</a:t>
            </a:r>
            <a:endParaRPr lang="en-US" dirty="0">
              <a:latin typeface="Lucida Handwriting" panose="03010101010101010101" pitchFamily="66" charset="0"/>
            </a:endParaRPr>
          </a:p>
        </p:txBody>
      </p:sp>
    </p:spTree>
    <p:extLst>
      <p:ext uri="{BB962C8B-B14F-4D97-AF65-F5344CB8AC3E}">
        <p14:creationId xmlns:p14="http://schemas.microsoft.com/office/powerpoint/2010/main" val="14663861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mn-lt"/>
              </a:rPr>
              <a:t>Romantic period 1830 - 1900</a:t>
            </a:r>
            <a:endParaRPr lang="en-US" b="1" dirty="0">
              <a:latin typeface="+mn-lt"/>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379" y="1573900"/>
            <a:ext cx="3325746" cy="2286000"/>
          </a:xfrm>
          <a:prstGeom prst="rect">
            <a:avLst/>
          </a:prstGeom>
        </p:spPr>
      </p:pic>
      <p:sp>
        <p:nvSpPr>
          <p:cNvPr id="5" name="TextBox 4"/>
          <p:cNvSpPr txBox="1"/>
          <p:nvPr/>
        </p:nvSpPr>
        <p:spPr>
          <a:xfrm>
            <a:off x="662382" y="4125569"/>
            <a:ext cx="3429000" cy="1338828"/>
          </a:xfrm>
          <a:prstGeom prst="rect">
            <a:avLst/>
          </a:prstGeom>
          <a:noFill/>
        </p:spPr>
        <p:txBody>
          <a:bodyPr wrap="square" rtlCol="0">
            <a:spAutoFit/>
          </a:bodyPr>
          <a:lstStyle/>
          <a:p>
            <a:pPr marL="214313" indent="-214313">
              <a:lnSpc>
                <a:spcPct val="150000"/>
              </a:lnSpc>
              <a:buFont typeface="Wingdings" panose="05000000000000000000" pitchFamily="2" charset="2"/>
              <a:buChar char="v"/>
            </a:pPr>
            <a:r>
              <a:rPr lang="en-US" sz="1350" b="1" dirty="0" smtClean="0"/>
              <a:t>Born in Russia</a:t>
            </a:r>
            <a:endParaRPr lang="en-US" sz="1350" b="1" dirty="0"/>
          </a:p>
          <a:p>
            <a:pPr marL="214313" indent="-214313">
              <a:lnSpc>
                <a:spcPct val="150000"/>
              </a:lnSpc>
              <a:buFont typeface="Wingdings" panose="05000000000000000000" pitchFamily="2" charset="2"/>
              <a:buChar char="v"/>
            </a:pPr>
            <a:r>
              <a:rPr lang="en-US" sz="1350" b="1" dirty="0"/>
              <a:t>Wrote </a:t>
            </a:r>
            <a:r>
              <a:rPr lang="en-US" sz="1350" b="1" dirty="0" smtClean="0"/>
              <a:t>the Nutcracker and other Ballets</a:t>
            </a:r>
          </a:p>
          <a:p>
            <a:pPr marL="214313" indent="-214313">
              <a:lnSpc>
                <a:spcPct val="150000"/>
              </a:lnSpc>
              <a:buFont typeface="Wingdings" panose="05000000000000000000" pitchFamily="2" charset="2"/>
              <a:buChar char="v"/>
            </a:pPr>
            <a:r>
              <a:rPr lang="en-US" sz="1350" b="1" dirty="0" smtClean="0"/>
              <a:t>Orchestra pieces include 1812 Overture and March Slav</a:t>
            </a:r>
          </a:p>
        </p:txBody>
      </p:sp>
      <p:sp>
        <p:nvSpPr>
          <p:cNvPr id="8" name="TextBox 7"/>
          <p:cNvSpPr txBox="1"/>
          <p:nvPr/>
        </p:nvSpPr>
        <p:spPr>
          <a:xfrm>
            <a:off x="5181600" y="1263247"/>
            <a:ext cx="2971800" cy="2862322"/>
          </a:xfrm>
          <a:prstGeom prst="rect">
            <a:avLst/>
          </a:prstGeom>
          <a:solidFill>
            <a:schemeClr val="bg1"/>
          </a:solidFill>
          <a:ln w="12700">
            <a:solidFill>
              <a:schemeClr val="tx1"/>
            </a:solidFill>
          </a:ln>
        </p:spPr>
        <p:txBody>
          <a:bodyPr wrap="square" rtlCol="0">
            <a:spAutoFit/>
          </a:bodyPr>
          <a:lstStyle/>
          <a:p>
            <a:endParaRPr lang="en-US" sz="3200" dirty="0" smtClean="0">
              <a:latin typeface="Stencil" panose="040409050D0802020404" pitchFamily="82" charset="0"/>
            </a:endParaRPr>
          </a:p>
          <a:p>
            <a:endParaRPr lang="en-US" sz="3200" dirty="0">
              <a:latin typeface="Stencil" panose="040409050D0802020404" pitchFamily="82" charset="0"/>
            </a:endParaRPr>
          </a:p>
          <a:p>
            <a:endParaRPr lang="en-US" sz="3200" dirty="0" smtClean="0">
              <a:latin typeface="Stencil" panose="040409050D0802020404" pitchFamily="82" charset="0"/>
            </a:endParaRPr>
          </a:p>
          <a:p>
            <a:pPr algn="ctr"/>
            <a:r>
              <a:rPr lang="en-US" sz="2800" dirty="0" smtClean="0">
                <a:latin typeface="Stencil" panose="040409050D0802020404" pitchFamily="82" charset="0"/>
              </a:rPr>
              <a:t>Johannes Brahms</a:t>
            </a:r>
          </a:p>
          <a:p>
            <a:pPr algn="ctr"/>
            <a:r>
              <a:rPr lang="en-US" sz="2800" dirty="0" smtClean="0">
                <a:latin typeface="Stencil" panose="040409050D0802020404" pitchFamily="82" charset="0"/>
              </a:rPr>
              <a:t>1833 – 1897</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65560" y="1424992"/>
            <a:ext cx="1803879" cy="1352909"/>
          </a:xfrm>
          <a:prstGeom prst="rect">
            <a:avLst/>
          </a:prstGeom>
        </p:spPr>
      </p:pic>
      <p:sp>
        <p:nvSpPr>
          <p:cNvPr id="10" name="TextBox 9"/>
          <p:cNvSpPr txBox="1"/>
          <p:nvPr/>
        </p:nvSpPr>
        <p:spPr>
          <a:xfrm>
            <a:off x="4952999" y="4294208"/>
            <a:ext cx="3429000" cy="1338828"/>
          </a:xfrm>
          <a:prstGeom prst="rect">
            <a:avLst/>
          </a:prstGeom>
          <a:noFill/>
        </p:spPr>
        <p:txBody>
          <a:bodyPr wrap="square" rtlCol="0">
            <a:spAutoFit/>
          </a:bodyPr>
          <a:lstStyle/>
          <a:p>
            <a:pPr marL="214313" indent="-214313">
              <a:lnSpc>
                <a:spcPct val="150000"/>
              </a:lnSpc>
              <a:buFont typeface="Wingdings" panose="05000000000000000000" pitchFamily="2" charset="2"/>
              <a:buChar char="v"/>
            </a:pPr>
            <a:r>
              <a:rPr lang="en-US" sz="1350" b="1" dirty="0" smtClean="0"/>
              <a:t>Born in </a:t>
            </a:r>
            <a:r>
              <a:rPr lang="en-US" sz="1350" b="1" dirty="0" smtClean="0"/>
              <a:t>Germany</a:t>
            </a:r>
            <a:endParaRPr lang="en-US" sz="1350" b="1" dirty="0"/>
          </a:p>
          <a:p>
            <a:pPr marL="214313" indent="-214313">
              <a:lnSpc>
                <a:spcPct val="150000"/>
              </a:lnSpc>
              <a:buFont typeface="Wingdings" panose="05000000000000000000" pitchFamily="2" charset="2"/>
              <a:buChar char="v"/>
            </a:pPr>
            <a:r>
              <a:rPr lang="en-US" sz="1350" b="1" dirty="0" smtClean="0"/>
              <a:t>Famous for Hungarian Dances</a:t>
            </a:r>
            <a:endParaRPr lang="en-US" sz="1350" b="1" dirty="0" smtClean="0"/>
          </a:p>
          <a:p>
            <a:pPr marL="214313" indent="-214313">
              <a:lnSpc>
                <a:spcPct val="150000"/>
              </a:lnSpc>
              <a:buFont typeface="Wingdings" panose="05000000000000000000" pitchFamily="2" charset="2"/>
              <a:buChar char="v"/>
            </a:pPr>
            <a:r>
              <a:rPr lang="en-US" sz="1350" b="1" dirty="0" smtClean="0"/>
              <a:t>Wrote music for orchestra, piano and other instruments</a:t>
            </a:r>
            <a:endParaRPr lang="en-US" sz="1350" b="1" dirty="0" smtClean="0"/>
          </a:p>
        </p:txBody>
      </p:sp>
      <p:pic>
        <p:nvPicPr>
          <p:cNvPr id="11" name="06 March (From The Nutcracke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6800" y="5730066"/>
            <a:ext cx="609600" cy="609600"/>
          </a:xfrm>
          <a:prstGeom prst="rect">
            <a:avLst/>
          </a:prstGeom>
        </p:spPr>
      </p:pic>
    </p:spTree>
    <p:extLst>
      <p:ext uri="{BB962C8B-B14F-4D97-AF65-F5344CB8AC3E}">
        <p14:creationId xmlns:p14="http://schemas.microsoft.com/office/powerpoint/2010/main" val="36984548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233"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cond evt="onNext" delay="0">
                      <p:tgtEl>
                        <p:sldTgt/>
                      </p:tgtEl>
                    </p:cond>
                  </p:endCondLst>
                </p:cTn>
                <p:tgtEl>
                  <p:spTgt spid="1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3400" y="1981200"/>
            <a:ext cx="7937438" cy="4191000"/>
          </a:xfrm>
          <a:prstGeom prst="rect">
            <a:avLst/>
          </a:prstGeom>
        </p:spPr>
      </p:pic>
      <p:sp>
        <p:nvSpPr>
          <p:cNvPr id="3" name="TextBox 2"/>
          <p:cNvSpPr txBox="1"/>
          <p:nvPr/>
        </p:nvSpPr>
        <p:spPr>
          <a:xfrm>
            <a:off x="3351002" y="1219200"/>
            <a:ext cx="2302233" cy="646331"/>
          </a:xfrm>
          <a:prstGeom prst="rect">
            <a:avLst/>
          </a:prstGeom>
          <a:noFill/>
        </p:spPr>
        <p:txBody>
          <a:bodyPr wrap="none" rtlCol="0">
            <a:spAutoFit/>
          </a:bodyPr>
          <a:lstStyle/>
          <a:p>
            <a:r>
              <a:rPr lang="en-US" sz="3600" dirty="0" smtClean="0"/>
              <a:t>Late 1800s</a:t>
            </a:r>
            <a:endParaRPr lang="en-US" sz="3600" dirty="0"/>
          </a:p>
        </p:txBody>
      </p:sp>
      <p:sp>
        <p:nvSpPr>
          <p:cNvPr id="4" name="TextBox 3"/>
          <p:cNvSpPr txBox="1"/>
          <p:nvPr/>
        </p:nvSpPr>
        <p:spPr>
          <a:xfrm>
            <a:off x="762000" y="504855"/>
            <a:ext cx="7864653" cy="400110"/>
          </a:xfrm>
          <a:prstGeom prst="rect">
            <a:avLst/>
          </a:prstGeom>
          <a:noFill/>
        </p:spPr>
        <p:txBody>
          <a:bodyPr wrap="none" rtlCol="0">
            <a:spAutoFit/>
          </a:bodyPr>
          <a:lstStyle/>
          <a:p>
            <a:r>
              <a:rPr lang="en-US" sz="2000" dirty="0" smtClean="0">
                <a:latin typeface="Lucida Handwriting" panose="03010101010101010101" pitchFamily="66" charset="0"/>
              </a:rPr>
              <a:t>In the 1800s, they way we experience music changed!</a:t>
            </a:r>
            <a:endParaRPr lang="en-US" sz="2000" dirty="0">
              <a:latin typeface="Lucida Handwriting" panose="03010101010101010101" pitchFamily="66"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7200" y="1828800"/>
            <a:ext cx="8031465" cy="4218881"/>
          </a:xfrm>
          <a:prstGeom prst="rect">
            <a:avLst/>
          </a:prstGeom>
        </p:spPr>
      </p:pic>
      <p:sp>
        <p:nvSpPr>
          <p:cNvPr id="3" name="TextBox 2"/>
          <p:cNvSpPr txBox="1"/>
          <p:nvPr/>
        </p:nvSpPr>
        <p:spPr>
          <a:xfrm>
            <a:off x="3581400" y="685800"/>
            <a:ext cx="1305165" cy="646331"/>
          </a:xfrm>
          <a:prstGeom prst="rect">
            <a:avLst/>
          </a:prstGeom>
          <a:noFill/>
        </p:spPr>
        <p:txBody>
          <a:bodyPr wrap="none" rtlCol="0">
            <a:spAutoFit/>
          </a:bodyPr>
          <a:lstStyle/>
          <a:p>
            <a:r>
              <a:rPr lang="en-US" sz="3600" dirty="0" smtClean="0"/>
              <a:t>1940s</a:t>
            </a:r>
            <a:endParaRPr lang="en-US" sz="3600" dirty="0"/>
          </a:p>
        </p:txBody>
      </p:sp>
    </p:spTree>
    <p:extLst>
      <p:ext uri="{BB962C8B-B14F-4D97-AF65-F5344CB8AC3E}">
        <p14:creationId xmlns:p14="http://schemas.microsoft.com/office/powerpoint/2010/main" val="21347535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1452" y="1676400"/>
            <a:ext cx="8922548" cy="4792920"/>
          </a:xfrm>
          <a:prstGeom prst="rect">
            <a:avLst/>
          </a:prstGeom>
        </p:spPr>
      </p:pic>
      <p:sp>
        <p:nvSpPr>
          <p:cNvPr id="3" name="TextBox 2"/>
          <p:cNvSpPr txBox="1"/>
          <p:nvPr/>
        </p:nvSpPr>
        <p:spPr>
          <a:xfrm>
            <a:off x="3810000" y="533400"/>
            <a:ext cx="1305165" cy="646331"/>
          </a:xfrm>
          <a:prstGeom prst="rect">
            <a:avLst/>
          </a:prstGeom>
          <a:noFill/>
        </p:spPr>
        <p:txBody>
          <a:bodyPr wrap="none" rtlCol="0">
            <a:spAutoFit/>
          </a:bodyPr>
          <a:lstStyle/>
          <a:p>
            <a:r>
              <a:rPr lang="en-US" sz="3600" dirty="0" smtClean="0"/>
              <a:t>1950s</a:t>
            </a:r>
            <a:endParaRPr lang="en-US" sz="3600" dirty="0"/>
          </a:p>
        </p:txBody>
      </p:sp>
    </p:spTree>
    <p:extLst>
      <p:ext uri="{BB962C8B-B14F-4D97-AF65-F5344CB8AC3E}">
        <p14:creationId xmlns:p14="http://schemas.microsoft.com/office/powerpoint/2010/main" val="6000076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1455003"/>
            <a:ext cx="6324600" cy="830997"/>
          </a:xfrm>
          <a:prstGeom prst="rect">
            <a:avLst/>
          </a:prstGeom>
          <a:noFill/>
        </p:spPr>
        <p:txBody>
          <a:bodyPr wrap="square" rtlCol="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en-US" sz="2400" b="1" dirty="0" smtClean="0">
                <a:ln>
                  <a:solidFill>
                    <a:schemeClr val="accent2"/>
                  </a:solidFill>
                  <a:prstDash val="solid"/>
                </a:ln>
                <a:solidFill>
                  <a:schemeClr val="accent5">
                    <a:lumMod val="75000"/>
                  </a:schemeClr>
                </a:solidFill>
                <a:effectLst>
                  <a:outerShdw blurRad="88000" dist="50800" dir="5040000" algn="tl">
                    <a:schemeClr val="accent5">
                      <a:lumMod val="60000"/>
                      <a:lumOff val="40000"/>
                      <a:alpha val="45000"/>
                    </a:schemeClr>
                  </a:outerShdw>
                </a:effectLst>
                <a:latin typeface="Herculanum"/>
                <a:cs typeface="Herculanum"/>
              </a:rPr>
              <a:t>Written </a:t>
            </a:r>
            <a:r>
              <a:rPr lang="en-US" sz="2400" b="1" dirty="0">
                <a:ln>
                  <a:solidFill>
                    <a:schemeClr val="accent2"/>
                  </a:solidFill>
                  <a:prstDash val="solid"/>
                </a:ln>
                <a:solidFill>
                  <a:schemeClr val="accent5">
                    <a:lumMod val="75000"/>
                  </a:schemeClr>
                </a:solidFill>
                <a:effectLst>
                  <a:outerShdw blurRad="88000" dist="50800" dir="5040000" algn="tl">
                    <a:schemeClr val="accent5">
                      <a:lumMod val="60000"/>
                      <a:lumOff val="40000"/>
                      <a:alpha val="45000"/>
                    </a:schemeClr>
                  </a:outerShdw>
                </a:effectLst>
                <a:latin typeface="Herculanum"/>
                <a:cs typeface="Herculanum"/>
              </a:rPr>
              <a:t>by George David Weiss, Hugo </a:t>
            </a:r>
            <a:r>
              <a:rPr lang="en-US" sz="2400" b="1" dirty="0" err="1">
                <a:ln>
                  <a:solidFill>
                    <a:schemeClr val="accent2"/>
                  </a:solidFill>
                  <a:prstDash val="solid"/>
                </a:ln>
                <a:solidFill>
                  <a:schemeClr val="accent5">
                    <a:lumMod val="75000"/>
                  </a:schemeClr>
                </a:solidFill>
                <a:effectLst>
                  <a:outerShdw blurRad="88000" dist="50800" dir="5040000" algn="tl">
                    <a:schemeClr val="accent5">
                      <a:lumMod val="60000"/>
                      <a:lumOff val="40000"/>
                      <a:alpha val="45000"/>
                    </a:schemeClr>
                  </a:outerShdw>
                </a:effectLst>
                <a:latin typeface="Herculanum"/>
                <a:cs typeface="Herculanum"/>
              </a:rPr>
              <a:t>Peretti</a:t>
            </a:r>
            <a:r>
              <a:rPr lang="en-US" sz="2400" b="1" dirty="0">
                <a:ln>
                  <a:solidFill>
                    <a:schemeClr val="accent2"/>
                  </a:solidFill>
                  <a:prstDash val="solid"/>
                </a:ln>
                <a:solidFill>
                  <a:schemeClr val="accent5">
                    <a:lumMod val="75000"/>
                  </a:schemeClr>
                </a:solidFill>
                <a:effectLst>
                  <a:outerShdw blurRad="88000" dist="50800" dir="5040000" algn="tl">
                    <a:schemeClr val="accent5">
                      <a:lumMod val="60000"/>
                      <a:lumOff val="40000"/>
                      <a:alpha val="45000"/>
                    </a:schemeClr>
                  </a:outerShdw>
                </a:effectLst>
                <a:latin typeface="Herculanum"/>
                <a:cs typeface="Herculanum"/>
              </a:rPr>
              <a:t>, and Luigi </a:t>
            </a:r>
            <a:r>
              <a:rPr lang="en-US" sz="2400" b="1" dirty="0" err="1">
                <a:ln>
                  <a:solidFill>
                    <a:schemeClr val="accent2"/>
                  </a:solidFill>
                  <a:prstDash val="solid"/>
                </a:ln>
                <a:solidFill>
                  <a:schemeClr val="accent5">
                    <a:lumMod val="75000"/>
                  </a:schemeClr>
                </a:solidFill>
                <a:effectLst>
                  <a:outerShdw blurRad="88000" dist="50800" dir="5040000" algn="tl">
                    <a:schemeClr val="accent5">
                      <a:lumMod val="60000"/>
                      <a:lumOff val="40000"/>
                      <a:alpha val="45000"/>
                    </a:schemeClr>
                  </a:outerShdw>
                </a:effectLst>
                <a:latin typeface="Herculanum"/>
                <a:cs typeface="Herculanum"/>
              </a:rPr>
              <a:t>Creatore</a:t>
            </a:r>
            <a:endParaRPr lang="en-US" sz="2400" b="1" dirty="0">
              <a:ln>
                <a:solidFill>
                  <a:schemeClr val="accent2"/>
                </a:solidFill>
                <a:prstDash val="solid"/>
              </a:ln>
              <a:solidFill>
                <a:schemeClr val="accent5">
                  <a:lumMod val="75000"/>
                </a:schemeClr>
              </a:solidFill>
              <a:effectLst>
                <a:outerShdw blurRad="88000" dist="50800" dir="5040000" algn="tl">
                  <a:schemeClr val="accent5">
                    <a:lumMod val="60000"/>
                    <a:lumOff val="40000"/>
                    <a:alpha val="45000"/>
                  </a:schemeClr>
                </a:outerShdw>
              </a:effectLst>
              <a:latin typeface="Herculanum"/>
              <a:cs typeface="Herculanum"/>
            </a:endParaRPr>
          </a:p>
        </p:txBody>
      </p:sp>
      <p:sp>
        <p:nvSpPr>
          <p:cNvPr id="5" name="TextBox 4"/>
          <p:cNvSpPr txBox="1"/>
          <p:nvPr/>
        </p:nvSpPr>
        <p:spPr>
          <a:xfrm>
            <a:off x="1219200" y="762000"/>
            <a:ext cx="6019800" cy="646331"/>
          </a:xfrm>
          <a:prstGeom prst="rect">
            <a:avLst/>
          </a:prstGeom>
          <a:noFill/>
        </p:spPr>
        <p:txBody>
          <a:bodyPr wrap="square" rtlCol="0">
            <a:spAutoFit/>
          </a:bodyPr>
          <a:lstStyle/>
          <a:p>
            <a:pPr algn="ctr"/>
            <a:r>
              <a:rPr lang="en-US" sz="3600" b="1" dirty="0" smtClean="0">
                <a:ln>
                  <a:solidFill>
                    <a:schemeClr val="accent2"/>
                  </a:solidFill>
                  <a:prstDash val="solid"/>
                </a:ln>
                <a:solidFill>
                  <a:schemeClr val="accent5">
                    <a:lumMod val="75000"/>
                  </a:schemeClr>
                </a:solidFill>
                <a:effectLst>
                  <a:outerShdw blurRad="88000" dist="50800" dir="5040000" algn="tl">
                    <a:schemeClr val="accent5">
                      <a:lumMod val="60000"/>
                      <a:lumOff val="40000"/>
                      <a:alpha val="45000"/>
                    </a:schemeClr>
                  </a:outerShdw>
                </a:effectLst>
                <a:latin typeface="Herculanum"/>
                <a:cs typeface="Herculanum"/>
              </a:rPr>
              <a:t>The Lion Sleeps Tonight</a:t>
            </a:r>
          </a:p>
        </p:txBody>
      </p:sp>
      <p:pic>
        <p:nvPicPr>
          <p:cNvPr id="6" name="Picture 5"/>
          <p:cNvPicPr>
            <a:picLocks noChangeAspect="1"/>
          </p:cNvPicPr>
          <p:nvPr/>
        </p:nvPicPr>
        <p:blipFill>
          <a:blip r:embed="rId4"/>
          <a:stretch>
            <a:fillRect/>
          </a:stretch>
        </p:blipFill>
        <p:spPr>
          <a:xfrm>
            <a:off x="2819400" y="2667000"/>
            <a:ext cx="2742045" cy="1809750"/>
          </a:xfrm>
          <a:prstGeom prst="rect">
            <a:avLst/>
          </a:prstGeom>
          <a:effectLst>
            <a:softEdge rad="127000"/>
          </a:effectLst>
        </p:spPr>
      </p:pic>
      <p:sp>
        <p:nvSpPr>
          <p:cNvPr id="7" name="TextBox 6"/>
          <p:cNvSpPr txBox="1"/>
          <p:nvPr/>
        </p:nvSpPr>
        <p:spPr>
          <a:xfrm>
            <a:off x="1905000" y="5181600"/>
            <a:ext cx="4800600" cy="1200329"/>
          </a:xfrm>
          <a:prstGeom prst="rect">
            <a:avLst/>
          </a:prstGeom>
          <a:noFill/>
        </p:spPr>
        <p:txBody>
          <a:bodyPr wrap="square" rtlCol="0">
            <a:spAutoFit/>
          </a:bodyPr>
          <a:lstStyle/>
          <a:p>
            <a:r>
              <a:rPr lang="en-US" dirty="0" smtClean="0"/>
              <a:t>Originally a Zulu hunting song, this was first recorded in South Africa.  Pete Seeger brought the song to the United States in the 1950s when he recorded it with his band “The Weavers”.</a:t>
            </a:r>
            <a:endParaRPr lang="en-US" dirty="0"/>
          </a:p>
        </p:txBody>
      </p:sp>
      <p:pic>
        <p:nvPicPr>
          <p:cNvPr id="2" name="5-07 The Lion Sleeps Tonight (Voc) (12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2000" y="4343400"/>
            <a:ext cx="609600" cy="609600"/>
          </a:xfrm>
          <a:prstGeom prst="rect">
            <a:avLst/>
          </a:prstGeom>
        </p:spPr>
      </p:pic>
    </p:spTree>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nextCondLst>
                <p:cond evt="onClick" delay="0">
                  <p:tgtEl>
                    <p:spTgt spid="2"/>
                  </p:tgtEl>
                </p:cond>
              </p:nextCondLst>
            </p:seq>
            <p:audio>
              <p:cMediaNode vol="80000" numSld="33">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4800" y="1524000"/>
            <a:ext cx="8636000" cy="4636413"/>
          </a:xfrm>
          <a:prstGeom prst="rect">
            <a:avLst/>
          </a:prstGeom>
        </p:spPr>
      </p:pic>
      <p:sp>
        <p:nvSpPr>
          <p:cNvPr id="3" name="TextBox 2"/>
          <p:cNvSpPr txBox="1"/>
          <p:nvPr/>
        </p:nvSpPr>
        <p:spPr>
          <a:xfrm>
            <a:off x="1524000" y="609600"/>
            <a:ext cx="1305165" cy="646331"/>
          </a:xfrm>
          <a:prstGeom prst="rect">
            <a:avLst/>
          </a:prstGeom>
          <a:noFill/>
        </p:spPr>
        <p:txBody>
          <a:bodyPr wrap="none" rtlCol="0">
            <a:spAutoFit/>
          </a:bodyPr>
          <a:lstStyle/>
          <a:p>
            <a:r>
              <a:rPr lang="en-US" sz="3600" dirty="0" smtClean="0"/>
              <a:t>1960s</a:t>
            </a:r>
            <a:endParaRPr lang="en-US" sz="3600" dirty="0"/>
          </a:p>
        </p:txBody>
      </p:sp>
      <p:sp>
        <p:nvSpPr>
          <p:cNvPr id="4" name="TextBox 3"/>
          <p:cNvSpPr txBox="1"/>
          <p:nvPr/>
        </p:nvSpPr>
        <p:spPr>
          <a:xfrm>
            <a:off x="6248400" y="624289"/>
            <a:ext cx="1305165" cy="646331"/>
          </a:xfrm>
          <a:prstGeom prst="rect">
            <a:avLst/>
          </a:prstGeom>
          <a:noFill/>
        </p:spPr>
        <p:txBody>
          <a:bodyPr wrap="none" rtlCol="0">
            <a:spAutoFit/>
          </a:bodyPr>
          <a:lstStyle/>
          <a:p>
            <a:r>
              <a:rPr lang="en-US" sz="3600" dirty="0" smtClean="0"/>
              <a:t>1980s</a:t>
            </a:r>
            <a:endParaRPr lang="en-US" sz="3600" dirty="0"/>
          </a:p>
        </p:txBody>
      </p:sp>
    </p:spTree>
    <p:extLst>
      <p:ext uri="{BB962C8B-B14F-4D97-AF65-F5344CB8AC3E}">
        <p14:creationId xmlns:p14="http://schemas.microsoft.com/office/powerpoint/2010/main" val="20741512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4800" y="2133600"/>
            <a:ext cx="8635118" cy="4405440"/>
          </a:xfrm>
          <a:prstGeom prst="rect">
            <a:avLst/>
          </a:prstGeom>
        </p:spPr>
      </p:pic>
      <p:sp>
        <p:nvSpPr>
          <p:cNvPr id="3" name="TextBox 2"/>
          <p:cNvSpPr txBox="1"/>
          <p:nvPr/>
        </p:nvSpPr>
        <p:spPr>
          <a:xfrm>
            <a:off x="1600200" y="838200"/>
            <a:ext cx="1305165" cy="646331"/>
          </a:xfrm>
          <a:prstGeom prst="rect">
            <a:avLst/>
          </a:prstGeom>
          <a:noFill/>
        </p:spPr>
        <p:txBody>
          <a:bodyPr wrap="none" rtlCol="0">
            <a:spAutoFit/>
          </a:bodyPr>
          <a:lstStyle/>
          <a:p>
            <a:r>
              <a:rPr lang="en-US" sz="3600" dirty="0" smtClean="0"/>
              <a:t>1990s</a:t>
            </a:r>
            <a:endParaRPr lang="en-US" sz="3600" dirty="0"/>
          </a:p>
        </p:txBody>
      </p:sp>
      <p:sp>
        <p:nvSpPr>
          <p:cNvPr id="4" name="TextBox 3"/>
          <p:cNvSpPr txBox="1"/>
          <p:nvPr/>
        </p:nvSpPr>
        <p:spPr>
          <a:xfrm>
            <a:off x="5943600" y="838199"/>
            <a:ext cx="1305165" cy="646331"/>
          </a:xfrm>
          <a:prstGeom prst="rect">
            <a:avLst/>
          </a:prstGeom>
          <a:noFill/>
        </p:spPr>
        <p:txBody>
          <a:bodyPr wrap="none" rtlCol="0">
            <a:spAutoFit/>
          </a:bodyPr>
          <a:lstStyle/>
          <a:p>
            <a:r>
              <a:rPr lang="en-US" sz="3600" dirty="0" smtClean="0"/>
              <a:t>2000s</a:t>
            </a:r>
            <a:endParaRPr lang="en-US" sz="3600" dirty="0"/>
          </a:p>
        </p:txBody>
      </p:sp>
    </p:spTree>
    <p:extLst>
      <p:ext uri="{BB962C8B-B14F-4D97-AF65-F5344CB8AC3E}">
        <p14:creationId xmlns:p14="http://schemas.microsoft.com/office/powerpoint/2010/main" val="42366273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304800"/>
            <a:ext cx="8610600" cy="579438"/>
          </a:xfrm>
        </p:spPr>
        <p:txBody>
          <a:bodyPr>
            <a:normAutofit/>
          </a:bodyPr>
          <a:lstStyle/>
          <a:p>
            <a:r>
              <a:rPr lang="en-US" sz="2000" b="1" dirty="0" smtClean="0">
                <a:solidFill>
                  <a:schemeClr val="accent1">
                    <a:lumMod val="75000"/>
                  </a:schemeClr>
                </a:solidFill>
              </a:rPr>
              <a:t>Name one way technology has changed the way we experience music</a:t>
            </a:r>
            <a:r>
              <a:rPr lang="en-US" sz="2000" dirty="0" smtClean="0"/>
              <a:t>.</a:t>
            </a:r>
            <a:endParaRPr lang="en-US" sz="2000" dirty="0"/>
          </a:p>
        </p:txBody>
      </p:sp>
      <p:sp>
        <p:nvSpPr>
          <p:cNvPr id="7" name="TextBox 6"/>
          <p:cNvSpPr txBox="1"/>
          <p:nvPr/>
        </p:nvSpPr>
        <p:spPr>
          <a:xfrm>
            <a:off x="3657600" y="1390729"/>
            <a:ext cx="5142305" cy="1477328"/>
          </a:xfrm>
          <a:prstGeom prst="rect">
            <a:avLst/>
          </a:prstGeom>
          <a:noFill/>
          <a:ln w="38100">
            <a:solidFill>
              <a:schemeClr val="accent2"/>
            </a:solidFill>
          </a:ln>
        </p:spPr>
        <p:txBody>
          <a:bodyPr wrap="none" rtlCol="0">
            <a:spAutoFit/>
          </a:bodyPr>
          <a:lstStyle/>
          <a:p>
            <a:pPr algn="ctr"/>
            <a:r>
              <a:rPr lang="en-US" b="1" dirty="0" smtClean="0"/>
              <a:t>Opera 1600s – present</a:t>
            </a:r>
          </a:p>
          <a:p>
            <a:r>
              <a:rPr lang="en-US" dirty="0" smtClean="0"/>
              <a:t>Live performance that tells a story with music</a:t>
            </a:r>
          </a:p>
          <a:p>
            <a:endParaRPr lang="en-US" dirty="0"/>
          </a:p>
          <a:p>
            <a:pPr algn="ctr"/>
            <a:r>
              <a:rPr lang="en-US" b="1" dirty="0" smtClean="0"/>
              <a:t>Movie 1900s – present </a:t>
            </a:r>
          </a:p>
          <a:p>
            <a:r>
              <a:rPr lang="en-US" dirty="0" smtClean="0"/>
              <a:t>Recorded performance that tells a story with music</a:t>
            </a:r>
            <a:endParaRPr lang="en-US" dirty="0"/>
          </a:p>
        </p:txBody>
      </p:sp>
      <p:sp>
        <p:nvSpPr>
          <p:cNvPr id="8" name="TextBox 7"/>
          <p:cNvSpPr txBox="1"/>
          <p:nvPr/>
        </p:nvSpPr>
        <p:spPr>
          <a:xfrm>
            <a:off x="152403" y="5489019"/>
            <a:ext cx="4804457" cy="646331"/>
          </a:xfrm>
          <a:prstGeom prst="rect">
            <a:avLst/>
          </a:prstGeom>
          <a:noFill/>
          <a:ln w="38100">
            <a:solidFill>
              <a:schemeClr val="accent2"/>
            </a:solidFill>
          </a:ln>
        </p:spPr>
        <p:txBody>
          <a:bodyPr wrap="none" rtlCol="0">
            <a:spAutoFit/>
          </a:bodyPr>
          <a:lstStyle/>
          <a:p>
            <a:pPr algn="ctr"/>
            <a:r>
              <a:rPr lang="en-US" b="1" dirty="0" smtClean="0"/>
              <a:t>Broadcasting (TV and Radio)</a:t>
            </a:r>
          </a:p>
          <a:p>
            <a:r>
              <a:rPr lang="en-US" dirty="0" smtClean="0"/>
              <a:t>Can experience a performance from your home</a:t>
            </a:r>
            <a:endParaRPr lang="en-US" dirty="0"/>
          </a:p>
        </p:txBody>
      </p:sp>
      <p:sp>
        <p:nvSpPr>
          <p:cNvPr id="6" name="TextBox 5"/>
          <p:cNvSpPr txBox="1"/>
          <p:nvPr/>
        </p:nvSpPr>
        <p:spPr>
          <a:xfrm>
            <a:off x="354350" y="3505200"/>
            <a:ext cx="4400564" cy="646331"/>
          </a:xfrm>
          <a:prstGeom prst="rect">
            <a:avLst/>
          </a:prstGeom>
          <a:noFill/>
          <a:ln w="38100">
            <a:solidFill>
              <a:schemeClr val="accent2"/>
            </a:solidFill>
          </a:ln>
        </p:spPr>
        <p:txBody>
          <a:bodyPr wrap="none" rtlCol="0">
            <a:spAutoFit/>
          </a:bodyPr>
          <a:lstStyle/>
          <a:p>
            <a:pPr algn="ctr"/>
            <a:r>
              <a:rPr lang="en-US" b="1" dirty="0" smtClean="0"/>
              <a:t>High speed data transfer</a:t>
            </a:r>
            <a:endParaRPr lang="en-US" b="1" dirty="0" smtClean="0"/>
          </a:p>
          <a:p>
            <a:r>
              <a:rPr lang="en-US" dirty="0" smtClean="0"/>
              <a:t>Can </a:t>
            </a:r>
            <a:r>
              <a:rPr lang="en-US" dirty="0" smtClean="0"/>
              <a:t>collaborate with someone across globe</a:t>
            </a:r>
            <a:endParaRPr lang="en-US" dirty="0"/>
          </a:p>
        </p:txBody>
      </p:sp>
      <p:sp>
        <p:nvSpPr>
          <p:cNvPr id="9" name="TextBox 8"/>
          <p:cNvSpPr txBox="1"/>
          <p:nvPr/>
        </p:nvSpPr>
        <p:spPr>
          <a:xfrm>
            <a:off x="5850316" y="5575665"/>
            <a:ext cx="2949589" cy="646331"/>
          </a:xfrm>
          <a:prstGeom prst="rect">
            <a:avLst/>
          </a:prstGeom>
          <a:noFill/>
          <a:ln w="38100">
            <a:solidFill>
              <a:schemeClr val="accent2"/>
            </a:solidFill>
          </a:ln>
        </p:spPr>
        <p:txBody>
          <a:bodyPr wrap="none" rtlCol="0">
            <a:spAutoFit/>
          </a:bodyPr>
          <a:lstStyle/>
          <a:p>
            <a:pPr algn="ctr"/>
            <a:r>
              <a:rPr lang="en-US" b="1" dirty="0" smtClean="0"/>
              <a:t>Invention of loop machines</a:t>
            </a:r>
            <a:endParaRPr lang="en-US" b="1" dirty="0" smtClean="0"/>
          </a:p>
          <a:p>
            <a:pPr algn="ctr"/>
            <a:r>
              <a:rPr lang="en-US" dirty="0" smtClean="0"/>
              <a:t>Make a one man band</a:t>
            </a:r>
            <a:endParaRPr lang="en-US" dirty="0"/>
          </a:p>
        </p:txBody>
      </p:sp>
      <p:grpSp>
        <p:nvGrpSpPr>
          <p:cNvPr id="2" name="Group 1"/>
          <p:cNvGrpSpPr/>
          <p:nvPr/>
        </p:nvGrpSpPr>
        <p:grpSpPr>
          <a:xfrm>
            <a:off x="109195" y="1628989"/>
            <a:ext cx="3124200" cy="923330"/>
            <a:chOff x="609600" y="1148793"/>
            <a:chExt cx="3124200" cy="92333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1157723"/>
              <a:ext cx="680695" cy="914400"/>
            </a:xfrm>
            <a:prstGeom prst="rect">
              <a:avLst/>
            </a:prstGeom>
          </p:spPr>
        </p:pic>
        <p:sp>
          <p:nvSpPr>
            <p:cNvPr id="10" name="TextBox 9"/>
            <p:cNvSpPr txBox="1"/>
            <p:nvPr/>
          </p:nvSpPr>
          <p:spPr>
            <a:xfrm>
              <a:off x="609600" y="1148793"/>
              <a:ext cx="3124200" cy="923330"/>
            </a:xfrm>
            <a:prstGeom prst="rect">
              <a:avLst/>
            </a:prstGeom>
            <a:noFill/>
            <a:ln w="38100">
              <a:solidFill>
                <a:schemeClr val="accent2"/>
              </a:solidFill>
            </a:ln>
          </p:spPr>
          <p:txBody>
            <a:bodyPr wrap="square" rtlCol="0">
              <a:spAutoFit/>
            </a:bodyPr>
            <a:lstStyle/>
            <a:p>
              <a:pPr algn="r"/>
              <a:r>
                <a:rPr lang="en-US" b="1" dirty="0" smtClean="0"/>
                <a:t>microphones</a:t>
              </a:r>
              <a:endParaRPr lang="en-US" b="1" dirty="0" smtClean="0"/>
            </a:p>
            <a:p>
              <a:pPr algn="r"/>
              <a:r>
                <a:rPr lang="en-US" dirty="0" smtClean="0"/>
                <a:t>Amplify music</a:t>
              </a:r>
            </a:p>
            <a:p>
              <a:endParaRPr lang="en-US" dirty="0"/>
            </a:p>
          </p:txBody>
        </p:sp>
      </p:grpSp>
      <p:grpSp>
        <p:nvGrpSpPr>
          <p:cNvPr id="12" name="Group 11"/>
          <p:cNvGrpSpPr/>
          <p:nvPr/>
        </p:nvGrpSpPr>
        <p:grpSpPr>
          <a:xfrm>
            <a:off x="5948920" y="3246164"/>
            <a:ext cx="2743200" cy="1630738"/>
            <a:chOff x="5953510" y="3415202"/>
            <a:chExt cx="2743200" cy="1630738"/>
          </a:xfrm>
        </p:grpSpPr>
        <p:sp>
          <p:nvSpPr>
            <p:cNvPr id="11" name="TextBox 10"/>
            <p:cNvSpPr txBox="1"/>
            <p:nvPr/>
          </p:nvSpPr>
          <p:spPr>
            <a:xfrm>
              <a:off x="5953510" y="3415202"/>
              <a:ext cx="2743200" cy="646331"/>
            </a:xfrm>
            <a:prstGeom prst="rect">
              <a:avLst/>
            </a:prstGeom>
            <a:noFill/>
            <a:ln w="38100">
              <a:noFill/>
            </a:ln>
          </p:spPr>
          <p:txBody>
            <a:bodyPr wrap="square" rtlCol="0">
              <a:spAutoFit/>
            </a:bodyPr>
            <a:lstStyle/>
            <a:p>
              <a:pPr algn="ctr"/>
              <a:r>
                <a:rPr lang="en-US" b="1" dirty="0" smtClean="0"/>
                <a:t>New sounds</a:t>
              </a:r>
              <a:endParaRPr lang="en-US" b="1" dirty="0" smtClean="0"/>
            </a:p>
            <a:p>
              <a:pPr algn="ctr"/>
              <a:r>
                <a:rPr lang="en-US" dirty="0" smtClean="0"/>
                <a:t>Synthesizers, MIDI</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5694" y="4078231"/>
              <a:ext cx="1706374" cy="967709"/>
            </a:xfrm>
            <a:prstGeom prst="rect">
              <a:avLst/>
            </a:prstGeom>
            <a:ln>
              <a:noFill/>
            </a:ln>
          </p:spPr>
        </p:pic>
      </p:grpSp>
    </p:spTree>
    <p:extLst>
      <p:ext uri="{BB962C8B-B14F-4D97-AF65-F5344CB8AC3E}">
        <p14:creationId xmlns:p14="http://schemas.microsoft.com/office/powerpoint/2010/main" val="795590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80">
                                          <p:stCondLst>
                                            <p:cond delay="0"/>
                                          </p:stCondLst>
                                        </p:cTn>
                                        <p:tgtEl>
                                          <p:spTgt spid="9"/>
                                        </p:tgtEl>
                                      </p:cBhvr>
                                    </p:animEffect>
                                    <p:anim calcmode="lin" valueType="num">
                                      <p:cBhvr>
                                        <p:cTn id="2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7" dur="26">
                                          <p:stCondLst>
                                            <p:cond delay="650"/>
                                          </p:stCondLst>
                                        </p:cTn>
                                        <p:tgtEl>
                                          <p:spTgt spid="9"/>
                                        </p:tgtEl>
                                      </p:cBhvr>
                                      <p:to x="100000" y="60000"/>
                                    </p:animScale>
                                    <p:animScale>
                                      <p:cBhvr>
                                        <p:cTn id="28" dur="166" decel="50000">
                                          <p:stCondLst>
                                            <p:cond delay="676"/>
                                          </p:stCondLst>
                                        </p:cTn>
                                        <p:tgtEl>
                                          <p:spTgt spid="9"/>
                                        </p:tgtEl>
                                      </p:cBhvr>
                                      <p:to x="100000" y="100000"/>
                                    </p:animScale>
                                    <p:animScale>
                                      <p:cBhvr>
                                        <p:cTn id="29" dur="26">
                                          <p:stCondLst>
                                            <p:cond delay="1312"/>
                                          </p:stCondLst>
                                        </p:cTn>
                                        <p:tgtEl>
                                          <p:spTgt spid="9"/>
                                        </p:tgtEl>
                                      </p:cBhvr>
                                      <p:to x="100000" y="80000"/>
                                    </p:animScale>
                                    <p:animScale>
                                      <p:cBhvr>
                                        <p:cTn id="30" dur="166" decel="50000">
                                          <p:stCondLst>
                                            <p:cond delay="1338"/>
                                          </p:stCondLst>
                                        </p:cTn>
                                        <p:tgtEl>
                                          <p:spTgt spid="9"/>
                                        </p:tgtEl>
                                      </p:cBhvr>
                                      <p:to x="100000" y="100000"/>
                                    </p:animScale>
                                    <p:animScale>
                                      <p:cBhvr>
                                        <p:cTn id="31" dur="26">
                                          <p:stCondLst>
                                            <p:cond delay="1642"/>
                                          </p:stCondLst>
                                        </p:cTn>
                                        <p:tgtEl>
                                          <p:spTgt spid="9"/>
                                        </p:tgtEl>
                                      </p:cBhvr>
                                      <p:to x="100000" y="90000"/>
                                    </p:animScale>
                                    <p:animScale>
                                      <p:cBhvr>
                                        <p:cTn id="32" dur="166" decel="50000">
                                          <p:stCondLst>
                                            <p:cond delay="1668"/>
                                          </p:stCondLst>
                                        </p:cTn>
                                        <p:tgtEl>
                                          <p:spTgt spid="9"/>
                                        </p:tgtEl>
                                      </p:cBhvr>
                                      <p:to x="100000" y="100000"/>
                                    </p:animScale>
                                    <p:animScale>
                                      <p:cBhvr>
                                        <p:cTn id="33" dur="26">
                                          <p:stCondLst>
                                            <p:cond delay="1808"/>
                                          </p:stCondLst>
                                        </p:cTn>
                                        <p:tgtEl>
                                          <p:spTgt spid="9"/>
                                        </p:tgtEl>
                                      </p:cBhvr>
                                      <p:to x="100000" y="95000"/>
                                    </p:animScale>
                                    <p:animScale>
                                      <p:cBhvr>
                                        <p:cTn id="34" dur="166" decel="50000">
                                          <p:stCondLst>
                                            <p:cond delay="1834"/>
                                          </p:stCondLst>
                                        </p:cTn>
                                        <p:tgtEl>
                                          <p:spTgt spid="9"/>
                                        </p:tgtEl>
                                      </p:cBhvr>
                                      <p:to x="100000" y="100000"/>
                                    </p:animScale>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ppt_x"/>
                                          </p:val>
                                        </p:tav>
                                        <p:tav tm="100000">
                                          <p:val>
                                            <p:strVal val="#ppt_x"/>
                                          </p:val>
                                        </p:tav>
                                      </p:tavLst>
                                    </p:anim>
                                    <p:anim calcmode="lin" valueType="num">
                                      <p:cBhvr additive="base">
                                        <p:cTn id="4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2"/>
                                        </p:tgtEl>
                                        <p:attrNameLst>
                                          <p:attrName>style.visibility</p:attrName>
                                        </p:attrNameLst>
                                      </p:cBhvr>
                                      <p:to>
                                        <p:strVal val="visible"/>
                                      </p:to>
                                    </p:set>
                                    <p:anim calcmode="lin" valueType="num">
                                      <p:cBhvr additive="base">
                                        <p:cTn id="51" dur="500" fill="hold"/>
                                        <p:tgtEl>
                                          <p:spTgt spid="2"/>
                                        </p:tgtEl>
                                        <p:attrNameLst>
                                          <p:attrName>ppt_x</p:attrName>
                                        </p:attrNameLst>
                                      </p:cBhvr>
                                      <p:tavLst>
                                        <p:tav tm="0">
                                          <p:val>
                                            <p:strVal val="#ppt_x"/>
                                          </p:val>
                                        </p:tav>
                                        <p:tav tm="100000">
                                          <p:val>
                                            <p:strVal val="#ppt_x"/>
                                          </p:val>
                                        </p:tav>
                                      </p:tavLst>
                                    </p:anim>
                                    <p:anim calcmode="lin" valueType="num">
                                      <p:cBhvr additive="base">
                                        <p:cTn id="5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6"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2895600"/>
            <a:ext cx="6477000" cy="369332"/>
          </a:xfrm>
          <a:prstGeom prst="rect">
            <a:avLst/>
          </a:prstGeom>
        </p:spPr>
        <p:txBody>
          <a:bodyPr wrap="square">
            <a:spAutoFit/>
          </a:bodyPr>
          <a:lstStyle/>
          <a:p>
            <a:r>
              <a:rPr lang="en-US" dirty="0" smtClean="0">
                <a:ln>
                  <a:solidFill>
                    <a:schemeClr val="tx2">
                      <a:lumMod val="50000"/>
                    </a:schemeClr>
                  </a:solidFill>
                </a:ln>
                <a:latin typeface="Herculanum"/>
                <a:cs typeface="Herculanum"/>
              </a:rPr>
              <a:t>Wimoweh, wimoweh, wimoweh, wimoweh   (repeat)</a:t>
            </a:r>
            <a:endParaRPr lang="en-US" dirty="0">
              <a:ln>
                <a:solidFill>
                  <a:schemeClr val="tx2">
                    <a:lumMod val="50000"/>
                  </a:schemeClr>
                </a:solidFill>
              </a:ln>
              <a:latin typeface="Herculanum"/>
              <a:cs typeface="Herculanum"/>
            </a:endParaRPr>
          </a:p>
        </p:txBody>
      </p:sp>
      <p:pic>
        <p:nvPicPr>
          <p:cNvPr id="8" name="Picture 7"/>
          <p:cNvPicPr>
            <a:picLocks noChangeAspect="1"/>
          </p:cNvPicPr>
          <p:nvPr/>
        </p:nvPicPr>
        <p:blipFill>
          <a:blip r:embed="rId2"/>
          <a:stretch>
            <a:fillRect/>
          </a:stretch>
        </p:blipFill>
        <p:spPr>
          <a:xfrm>
            <a:off x="3893828" y="3810000"/>
            <a:ext cx="1356345" cy="1793875"/>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9200" y="1066800"/>
            <a:ext cx="6324600" cy="1569660"/>
          </a:xfrm>
          <a:prstGeom prst="rect">
            <a:avLst/>
          </a:prstGeom>
          <a:noFill/>
        </p:spPr>
        <p:txBody>
          <a:bodyPr wrap="square" rtlCol="0">
            <a:spAutoFit/>
          </a:bodyPr>
          <a:lstStyle/>
          <a:p>
            <a:pPr algn="ctr"/>
            <a:r>
              <a:rPr lang="en-US" sz="2400" dirty="0">
                <a:latin typeface="Herculanum"/>
                <a:cs typeface="Herculanum"/>
              </a:rPr>
              <a:t>In the jungle, the mighty </a:t>
            </a:r>
            <a:r>
              <a:rPr lang="en-US" sz="2400" dirty="0" smtClean="0">
                <a:latin typeface="Herculanum"/>
                <a:cs typeface="Herculanum"/>
              </a:rPr>
              <a:t>jungle</a:t>
            </a:r>
          </a:p>
          <a:p>
            <a:pPr algn="ctr"/>
            <a:r>
              <a:rPr lang="en-US" sz="2400" dirty="0" smtClean="0">
                <a:latin typeface="Herculanum"/>
                <a:cs typeface="Herculanum"/>
              </a:rPr>
              <a:t>The </a:t>
            </a:r>
            <a:r>
              <a:rPr lang="en-US" sz="2400" dirty="0">
                <a:latin typeface="Herculanum"/>
                <a:cs typeface="Herculanum"/>
              </a:rPr>
              <a:t>lion sleeps </a:t>
            </a:r>
            <a:r>
              <a:rPr lang="en-US" sz="2400" dirty="0" smtClean="0">
                <a:latin typeface="Herculanum"/>
                <a:cs typeface="Herculanum"/>
              </a:rPr>
              <a:t>tonight</a:t>
            </a:r>
          </a:p>
          <a:p>
            <a:pPr algn="ctr"/>
            <a:r>
              <a:rPr lang="en-US" sz="2400" dirty="0" smtClean="0">
                <a:latin typeface="Herculanum"/>
                <a:cs typeface="Herculanum"/>
              </a:rPr>
              <a:t>In </a:t>
            </a:r>
            <a:r>
              <a:rPr lang="en-US" sz="2400" dirty="0">
                <a:latin typeface="Herculanum"/>
                <a:cs typeface="Herculanum"/>
              </a:rPr>
              <a:t>the jungle, the</a:t>
            </a:r>
            <a:r>
              <a:rPr lang="en-US" sz="2400" dirty="0" smtClean="0">
                <a:latin typeface="Herculanum"/>
                <a:cs typeface="Herculanum"/>
              </a:rPr>
              <a:t> quiet jungle</a:t>
            </a:r>
          </a:p>
          <a:p>
            <a:pPr algn="ctr"/>
            <a:r>
              <a:rPr lang="en-US" sz="2400" dirty="0" smtClean="0">
                <a:latin typeface="Herculanum"/>
                <a:cs typeface="Herculanum"/>
              </a:rPr>
              <a:t>The </a:t>
            </a:r>
            <a:r>
              <a:rPr lang="en-US" sz="2400" dirty="0">
                <a:latin typeface="Herculanum"/>
                <a:cs typeface="Herculanum"/>
              </a:rPr>
              <a:t>lion sleeps tonight</a:t>
            </a:r>
          </a:p>
        </p:txBody>
      </p:sp>
      <p:pic>
        <p:nvPicPr>
          <p:cNvPr id="3" name="Picture 2"/>
          <p:cNvPicPr>
            <a:picLocks noChangeAspect="1"/>
          </p:cNvPicPr>
          <p:nvPr/>
        </p:nvPicPr>
        <p:blipFill>
          <a:blip r:embed="rId2"/>
          <a:stretch>
            <a:fillRect/>
          </a:stretch>
        </p:blipFill>
        <p:spPr>
          <a:xfrm>
            <a:off x="2396287" y="3200400"/>
            <a:ext cx="4004513" cy="2629630"/>
          </a:xfrm>
          <a:prstGeom prst="rect">
            <a:avLst/>
          </a:prstGeom>
          <a:effectLst>
            <a:softEdge rad="127000"/>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1600" y="685800"/>
            <a:ext cx="6096000" cy="3785652"/>
          </a:xfrm>
          <a:prstGeom prst="rect">
            <a:avLst/>
          </a:prstGeom>
          <a:noFill/>
        </p:spPr>
        <p:txBody>
          <a:bodyPr wrap="square" rtlCol="0">
            <a:spAutoFit/>
          </a:bodyPr>
          <a:lstStyle/>
          <a:p>
            <a:endParaRPr lang="en-US" sz="2400" dirty="0" smtClean="0">
              <a:latin typeface="Herculanum"/>
              <a:cs typeface="Herculanum"/>
            </a:endParaRPr>
          </a:p>
          <a:p>
            <a:r>
              <a:rPr lang="en-US" sz="2400" dirty="0" smtClean="0">
                <a:latin typeface="Herculanum"/>
                <a:cs typeface="Herculanum"/>
              </a:rPr>
              <a:t>	   eeeeeeeeee	     eeeee</a:t>
            </a:r>
          </a:p>
          <a:p>
            <a:r>
              <a:rPr lang="en-US" sz="2400" dirty="0" smtClean="0">
                <a:latin typeface="Herculanum"/>
                <a:cs typeface="Herculanum"/>
              </a:rPr>
              <a:t>				    eeee	    eeee</a:t>
            </a:r>
          </a:p>
          <a:p>
            <a:endParaRPr lang="en-US" sz="2400" dirty="0" smtClean="0">
              <a:latin typeface="Herculanum"/>
              <a:cs typeface="Herculanum"/>
            </a:endParaRPr>
          </a:p>
          <a:p>
            <a:endParaRPr lang="en-US" sz="2400" dirty="0" smtClean="0">
              <a:latin typeface="Herculanum"/>
              <a:cs typeface="Herculanum"/>
            </a:endParaRPr>
          </a:p>
          <a:p>
            <a:endParaRPr lang="en-US" sz="2400" dirty="0" smtClean="0">
              <a:latin typeface="Herculanum"/>
              <a:cs typeface="Herculanum"/>
            </a:endParaRPr>
          </a:p>
          <a:p>
            <a:endParaRPr lang="en-US" sz="2400" dirty="0" smtClean="0">
              <a:latin typeface="Herculanum"/>
              <a:cs typeface="Herculanum"/>
            </a:endParaRPr>
          </a:p>
          <a:p>
            <a:endParaRPr lang="en-US" sz="2400" dirty="0" smtClean="0">
              <a:latin typeface="Herculanum"/>
              <a:cs typeface="Herculanum"/>
            </a:endParaRPr>
          </a:p>
          <a:p>
            <a:r>
              <a:rPr lang="en-US" sz="2400" dirty="0" smtClean="0">
                <a:latin typeface="Herculanum"/>
                <a:cs typeface="Herculanum"/>
              </a:rPr>
              <a:t>								um um away</a:t>
            </a:r>
          </a:p>
          <a:p>
            <a:r>
              <a:rPr lang="en-US" sz="2400" dirty="0" smtClean="0">
                <a:latin typeface="Herculanum"/>
                <a:cs typeface="Herculanum"/>
              </a:rPr>
              <a:t>oo</a:t>
            </a:r>
            <a:endParaRPr lang="en-US" sz="2400" dirty="0">
              <a:latin typeface="Herculanum"/>
              <a:cs typeface="Herculanum"/>
            </a:endParaRPr>
          </a:p>
        </p:txBody>
      </p:sp>
      <p:sp>
        <p:nvSpPr>
          <p:cNvPr id="4" name="TextBox 3"/>
          <p:cNvSpPr txBox="1"/>
          <p:nvPr/>
        </p:nvSpPr>
        <p:spPr>
          <a:xfrm>
            <a:off x="457200" y="5334000"/>
            <a:ext cx="8305800" cy="1569660"/>
          </a:xfrm>
          <a:prstGeom prst="rect">
            <a:avLst/>
          </a:prstGeom>
          <a:noFill/>
        </p:spPr>
        <p:txBody>
          <a:bodyPr wrap="square" rtlCol="0">
            <a:spAutoFit/>
          </a:bodyPr>
          <a:lstStyle/>
          <a:p>
            <a:r>
              <a:rPr lang="en-US" sz="2400" dirty="0" smtClean="0">
                <a:ln>
                  <a:solidFill>
                    <a:schemeClr val="tx2">
                      <a:lumMod val="50000"/>
                    </a:schemeClr>
                  </a:solidFill>
                </a:ln>
                <a:latin typeface="Herculanum"/>
                <a:cs typeface="Herculanum"/>
              </a:rPr>
              <a:t>Wimoweh . . . Wimoweh . . . Wimoweh . . . wimoweh</a:t>
            </a:r>
          </a:p>
          <a:p>
            <a:endParaRPr lang="en-US" sz="2400" dirty="0" smtClean="0">
              <a:ln>
                <a:solidFill>
                  <a:schemeClr val="tx2">
                    <a:lumMod val="50000"/>
                  </a:schemeClr>
                </a:solidFill>
              </a:ln>
              <a:latin typeface="Herculanum"/>
              <a:cs typeface="Herculanum"/>
            </a:endParaRPr>
          </a:p>
          <a:p>
            <a:endParaRPr lang="en-US" sz="2400" dirty="0" smtClean="0">
              <a:ln>
                <a:solidFill>
                  <a:schemeClr val="tx2">
                    <a:lumMod val="50000"/>
                  </a:schemeClr>
                </a:solidFill>
              </a:ln>
              <a:latin typeface="Herculanum"/>
              <a:cs typeface="Herculanum"/>
            </a:endParaRPr>
          </a:p>
          <a:p>
            <a:endParaRPr lang="en-US" sz="2400" dirty="0">
              <a:ln>
                <a:solidFill>
                  <a:schemeClr val="tx2">
                    <a:lumMod val="50000"/>
                  </a:schemeClr>
                </a:solidFill>
              </a:ln>
              <a:latin typeface="Herculanum"/>
              <a:cs typeface="Herculanum"/>
            </a:endParaRPr>
          </a:p>
        </p:txBody>
      </p:sp>
      <p:pic>
        <p:nvPicPr>
          <p:cNvPr id="5" name="Picture 4"/>
          <p:cNvPicPr>
            <a:picLocks noChangeAspect="1"/>
          </p:cNvPicPr>
          <p:nvPr/>
        </p:nvPicPr>
        <p:blipFill>
          <a:blip r:embed="rId2"/>
          <a:stretch>
            <a:fillRect/>
          </a:stretch>
        </p:blipFill>
        <p:spPr>
          <a:xfrm>
            <a:off x="2362200" y="2590800"/>
            <a:ext cx="2103041" cy="1682433"/>
          </a:xfrm>
          <a:prstGeom prst="rect">
            <a:avLst/>
          </a:prstGeom>
          <a:effectLst>
            <a:reflection stA="50000" endPos="75000" dist="12700" dir="5400000" sy="-100000" algn="bl" rotWithShape="0"/>
            <a:softEdge rad="330200"/>
          </a:effectLst>
          <a:scene3d>
            <a:camera prst="orthographicFront"/>
            <a:lightRig rig="threePt" dir="t"/>
          </a:scene3d>
          <a:sp3d>
            <a:bevelT w="12700"/>
            <a:bevelB w="12700"/>
          </a:sp3d>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1219200"/>
            <a:ext cx="6934200" cy="1569660"/>
          </a:xfrm>
          <a:prstGeom prst="rect">
            <a:avLst/>
          </a:prstGeom>
          <a:noFill/>
        </p:spPr>
        <p:txBody>
          <a:bodyPr wrap="square" rtlCol="0">
            <a:spAutoFit/>
          </a:bodyPr>
          <a:lstStyle/>
          <a:p>
            <a:pPr algn="ctr"/>
            <a:r>
              <a:rPr lang="en-US" sz="2400" dirty="0">
                <a:latin typeface="Herculanum"/>
                <a:cs typeface="Herculanum"/>
              </a:rPr>
              <a:t>Near the village, the peaceful </a:t>
            </a:r>
            <a:r>
              <a:rPr lang="en-US" sz="2400" dirty="0" smtClean="0">
                <a:latin typeface="Herculanum"/>
                <a:cs typeface="Herculanum"/>
              </a:rPr>
              <a:t>village</a:t>
            </a:r>
          </a:p>
          <a:p>
            <a:pPr algn="ctr"/>
            <a:r>
              <a:rPr lang="en-US" sz="2400" dirty="0" smtClean="0">
                <a:latin typeface="Herculanum"/>
                <a:cs typeface="Herculanum"/>
              </a:rPr>
              <a:t> The </a:t>
            </a:r>
            <a:r>
              <a:rPr lang="en-US" sz="2400" dirty="0">
                <a:latin typeface="Herculanum"/>
                <a:cs typeface="Herculanum"/>
              </a:rPr>
              <a:t>lion sleeps </a:t>
            </a:r>
            <a:r>
              <a:rPr lang="en-US" sz="2400" dirty="0" smtClean="0">
                <a:latin typeface="Herculanum"/>
                <a:cs typeface="Herculanum"/>
              </a:rPr>
              <a:t>tonight</a:t>
            </a:r>
          </a:p>
          <a:p>
            <a:pPr algn="ctr"/>
            <a:r>
              <a:rPr lang="en-US" sz="2400" dirty="0" smtClean="0">
                <a:latin typeface="Herculanum"/>
                <a:cs typeface="Herculanum"/>
              </a:rPr>
              <a:t>Near </a:t>
            </a:r>
            <a:r>
              <a:rPr lang="en-US" sz="2400" dirty="0">
                <a:latin typeface="Herculanum"/>
                <a:cs typeface="Herculanum"/>
              </a:rPr>
              <a:t>the village, the</a:t>
            </a:r>
            <a:r>
              <a:rPr lang="en-US" sz="2400" dirty="0" smtClean="0">
                <a:latin typeface="Herculanum"/>
                <a:cs typeface="Herculanum"/>
              </a:rPr>
              <a:t> quiet village</a:t>
            </a:r>
          </a:p>
          <a:p>
            <a:pPr algn="ctr"/>
            <a:r>
              <a:rPr lang="en-US" sz="2400" dirty="0" smtClean="0">
                <a:latin typeface="Herculanum"/>
                <a:cs typeface="Herculanum"/>
              </a:rPr>
              <a:t>The </a:t>
            </a:r>
            <a:r>
              <a:rPr lang="en-US" sz="2400" dirty="0">
                <a:latin typeface="Herculanum"/>
                <a:cs typeface="Herculanum"/>
              </a:rPr>
              <a:t>lion sleeps tonight</a:t>
            </a:r>
          </a:p>
        </p:txBody>
      </p:sp>
      <p:pic>
        <p:nvPicPr>
          <p:cNvPr id="5" name="Picture 4"/>
          <p:cNvPicPr>
            <a:picLocks noChangeAspect="1"/>
          </p:cNvPicPr>
          <p:nvPr/>
        </p:nvPicPr>
        <p:blipFill>
          <a:blip r:embed="rId2"/>
          <a:stretch>
            <a:fillRect/>
          </a:stretch>
        </p:blipFill>
        <p:spPr>
          <a:xfrm>
            <a:off x="2895600" y="2788860"/>
            <a:ext cx="2739167" cy="4041648"/>
          </a:xfrm>
          <a:prstGeom prst="rect">
            <a:avLst/>
          </a:prstGeom>
          <a:effectLst>
            <a:softEdge rad="127000"/>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1600" y="685800"/>
            <a:ext cx="6096000" cy="3785652"/>
          </a:xfrm>
          <a:prstGeom prst="rect">
            <a:avLst/>
          </a:prstGeom>
          <a:noFill/>
        </p:spPr>
        <p:txBody>
          <a:bodyPr wrap="square" rtlCol="0">
            <a:spAutoFit/>
          </a:bodyPr>
          <a:lstStyle/>
          <a:p>
            <a:endParaRPr lang="en-US" sz="2400" dirty="0" smtClean="0">
              <a:latin typeface="Herculanum"/>
              <a:cs typeface="Herculanum"/>
            </a:endParaRPr>
          </a:p>
          <a:p>
            <a:r>
              <a:rPr lang="en-US" sz="2400" dirty="0" smtClean="0">
                <a:latin typeface="Herculanum"/>
                <a:cs typeface="Herculanum"/>
              </a:rPr>
              <a:t>	   eeeeeeeeee	     eeeee</a:t>
            </a:r>
          </a:p>
          <a:p>
            <a:r>
              <a:rPr lang="en-US" sz="2400" dirty="0" smtClean="0">
                <a:latin typeface="Herculanum"/>
                <a:cs typeface="Herculanum"/>
              </a:rPr>
              <a:t>				    eeee	    eeee</a:t>
            </a:r>
          </a:p>
          <a:p>
            <a:endParaRPr lang="en-US" sz="2400" dirty="0" smtClean="0">
              <a:latin typeface="Herculanum"/>
              <a:cs typeface="Herculanum"/>
            </a:endParaRPr>
          </a:p>
          <a:p>
            <a:endParaRPr lang="en-US" sz="2400" dirty="0" smtClean="0">
              <a:latin typeface="Herculanum"/>
              <a:cs typeface="Herculanum"/>
            </a:endParaRPr>
          </a:p>
          <a:p>
            <a:endParaRPr lang="en-US" sz="2400" dirty="0" smtClean="0">
              <a:latin typeface="Herculanum"/>
              <a:cs typeface="Herculanum"/>
            </a:endParaRPr>
          </a:p>
          <a:p>
            <a:endParaRPr lang="en-US" sz="2400" dirty="0" smtClean="0">
              <a:latin typeface="Herculanum"/>
              <a:cs typeface="Herculanum"/>
            </a:endParaRPr>
          </a:p>
          <a:p>
            <a:endParaRPr lang="en-US" sz="2400" dirty="0" smtClean="0">
              <a:latin typeface="Herculanum"/>
              <a:cs typeface="Herculanum"/>
            </a:endParaRPr>
          </a:p>
          <a:p>
            <a:r>
              <a:rPr lang="en-US" sz="2400" dirty="0" smtClean="0">
                <a:latin typeface="Herculanum"/>
                <a:cs typeface="Herculanum"/>
              </a:rPr>
              <a:t>								um um away</a:t>
            </a:r>
          </a:p>
          <a:p>
            <a:r>
              <a:rPr lang="en-US" sz="2400" dirty="0" smtClean="0">
                <a:latin typeface="Herculanum"/>
                <a:cs typeface="Herculanum"/>
              </a:rPr>
              <a:t>oo</a:t>
            </a:r>
            <a:endParaRPr lang="en-US" sz="2400" dirty="0">
              <a:latin typeface="Herculanum"/>
              <a:cs typeface="Herculanum"/>
            </a:endParaRPr>
          </a:p>
        </p:txBody>
      </p:sp>
      <p:pic>
        <p:nvPicPr>
          <p:cNvPr id="3" name="Picture 2"/>
          <p:cNvPicPr>
            <a:picLocks noChangeAspect="1"/>
          </p:cNvPicPr>
          <p:nvPr/>
        </p:nvPicPr>
        <p:blipFill>
          <a:blip r:embed="rId2"/>
          <a:stretch>
            <a:fillRect/>
          </a:stretch>
        </p:blipFill>
        <p:spPr>
          <a:xfrm rot="20784086">
            <a:off x="2620926" y="2605115"/>
            <a:ext cx="1691223" cy="1691223"/>
          </a:xfrm>
          <a:prstGeom prst="rect">
            <a:avLst/>
          </a:prstGeom>
        </p:spPr>
      </p:pic>
      <p:sp>
        <p:nvSpPr>
          <p:cNvPr id="4" name="TextBox 3"/>
          <p:cNvSpPr txBox="1"/>
          <p:nvPr/>
        </p:nvSpPr>
        <p:spPr>
          <a:xfrm>
            <a:off x="457200" y="5334000"/>
            <a:ext cx="8305800" cy="1569660"/>
          </a:xfrm>
          <a:prstGeom prst="rect">
            <a:avLst/>
          </a:prstGeom>
          <a:noFill/>
        </p:spPr>
        <p:txBody>
          <a:bodyPr wrap="square" rtlCol="0">
            <a:spAutoFit/>
          </a:bodyPr>
          <a:lstStyle/>
          <a:p>
            <a:r>
              <a:rPr lang="en-US" sz="2400" dirty="0" smtClean="0">
                <a:ln>
                  <a:solidFill>
                    <a:schemeClr val="tx2">
                      <a:lumMod val="50000"/>
                    </a:schemeClr>
                  </a:solidFill>
                </a:ln>
                <a:latin typeface="Herculanum"/>
                <a:cs typeface="Herculanum"/>
              </a:rPr>
              <a:t>Wimoweh . . . Wimoweh . . . Wimoweh . . . wimoweh</a:t>
            </a:r>
          </a:p>
          <a:p>
            <a:endParaRPr lang="en-US" sz="2400" dirty="0" smtClean="0">
              <a:ln>
                <a:solidFill>
                  <a:schemeClr val="tx2">
                    <a:lumMod val="50000"/>
                  </a:schemeClr>
                </a:solidFill>
              </a:ln>
              <a:latin typeface="Herculanum"/>
              <a:cs typeface="Herculanum"/>
            </a:endParaRPr>
          </a:p>
          <a:p>
            <a:endParaRPr lang="en-US" sz="2400" dirty="0" smtClean="0">
              <a:ln>
                <a:solidFill>
                  <a:schemeClr val="tx2">
                    <a:lumMod val="50000"/>
                  </a:schemeClr>
                </a:solidFill>
              </a:ln>
              <a:latin typeface="Herculanum"/>
              <a:cs typeface="Herculanum"/>
            </a:endParaRPr>
          </a:p>
          <a:p>
            <a:endParaRPr lang="en-US" sz="2400" dirty="0">
              <a:ln>
                <a:solidFill>
                  <a:schemeClr val="tx2">
                    <a:lumMod val="50000"/>
                  </a:schemeClr>
                </a:solidFill>
              </a:ln>
              <a:latin typeface="Herculanum"/>
              <a:cs typeface="Herculanum"/>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706904"/>
            <a:ext cx="6934200" cy="1938992"/>
          </a:xfrm>
          <a:prstGeom prst="rect">
            <a:avLst/>
          </a:prstGeom>
          <a:noFill/>
        </p:spPr>
        <p:txBody>
          <a:bodyPr wrap="square" rtlCol="0">
            <a:spAutoFit/>
          </a:bodyPr>
          <a:lstStyle/>
          <a:p>
            <a:pPr algn="ctr"/>
            <a:r>
              <a:rPr lang="en-US" sz="2400" dirty="0">
                <a:latin typeface="Herculanum"/>
                <a:cs typeface="Herculanum"/>
              </a:rPr>
              <a:t>Hush, my darling, don't fear, my </a:t>
            </a:r>
            <a:r>
              <a:rPr lang="en-US" sz="2400" dirty="0" smtClean="0">
                <a:latin typeface="Herculanum"/>
                <a:cs typeface="Herculanum"/>
              </a:rPr>
              <a:t>darling</a:t>
            </a:r>
          </a:p>
          <a:p>
            <a:pPr algn="ctr"/>
            <a:r>
              <a:rPr lang="en-US" sz="2400" dirty="0" smtClean="0">
                <a:latin typeface="Herculanum"/>
                <a:cs typeface="Herculanum"/>
              </a:rPr>
              <a:t>The </a:t>
            </a:r>
            <a:r>
              <a:rPr lang="en-US" sz="2400" dirty="0">
                <a:latin typeface="Herculanum"/>
                <a:cs typeface="Herculanum"/>
              </a:rPr>
              <a:t>lion sleeps </a:t>
            </a:r>
            <a:r>
              <a:rPr lang="en-US" sz="2400" dirty="0" smtClean="0">
                <a:latin typeface="Herculanum"/>
                <a:cs typeface="Herculanum"/>
              </a:rPr>
              <a:t>tonight</a:t>
            </a:r>
          </a:p>
          <a:p>
            <a:pPr algn="ctr"/>
            <a:endParaRPr lang="en-US" sz="2400" dirty="0" smtClean="0">
              <a:latin typeface="Herculanum"/>
              <a:cs typeface="Herculanum"/>
            </a:endParaRPr>
          </a:p>
          <a:p>
            <a:pPr algn="ctr"/>
            <a:r>
              <a:rPr lang="en-US" sz="2400" dirty="0" smtClean="0">
                <a:latin typeface="Herculanum"/>
                <a:cs typeface="Herculanum"/>
              </a:rPr>
              <a:t>Hush</a:t>
            </a:r>
            <a:r>
              <a:rPr lang="en-US" sz="2400" dirty="0">
                <a:latin typeface="Herculanum"/>
                <a:cs typeface="Herculanum"/>
              </a:rPr>
              <a:t>, my darling, don't fear, my </a:t>
            </a:r>
            <a:r>
              <a:rPr lang="en-US" sz="2400" dirty="0" smtClean="0">
                <a:latin typeface="Herculanum"/>
                <a:cs typeface="Herculanum"/>
              </a:rPr>
              <a:t>darling</a:t>
            </a:r>
          </a:p>
          <a:p>
            <a:pPr algn="ctr"/>
            <a:r>
              <a:rPr lang="en-US" sz="2400" dirty="0" smtClean="0">
                <a:latin typeface="Herculanum"/>
                <a:cs typeface="Herculanum"/>
              </a:rPr>
              <a:t>The </a:t>
            </a:r>
            <a:r>
              <a:rPr lang="en-US" sz="2400" dirty="0">
                <a:latin typeface="Herculanum"/>
                <a:cs typeface="Herculanum"/>
              </a:rPr>
              <a:t>lion sleeps tonight</a:t>
            </a:r>
          </a:p>
        </p:txBody>
      </p:sp>
      <p:pic>
        <p:nvPicPr>
          <p:cNvPr id="4" name="Picture 3"/>
          <p:cNvPicPr>
            <a:picLocks noChangeAspect="1"/>
          </p:cNvPicPr>
          <p:nvPr/>
        </p:nvPicPr>
        <p:blipFill>
          <a:blip r:embed="rId2"/>
          <a:stretch>
            <a:fillRect/>
          </a:stretch>
        </p:blipFill>
        <p:spPr>
          <a:xfrm>
            <a:off x="5791200" y="2895600"/>
            <a:ext cx="2309813" cy="3656696"/>
          </a:xfrm>
          <a:prstGeom prst="rect">
            <a:avLst/>
          </a:prstGeom>
          <a:effectLst>
            <a:softEdge rad="127000"/>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1600" y="685800"/>
            <a:ext cx="6096000" cy="3785652"/>
          </a:xfrm>
          <a:prstGeom prst="rect">
            <a:avLst/>
          </a:prstGeom>
          <a:noFill/>
        </p:spPr>
        <p:txBody>
          <a:bodyPr wrap="square" rtlCol="0">
            <a:spAutoFit/>
          </a:bodyPr>
          <a:lstStyle/>
          <a:p>
            <a:endParaRPr lang="en-US" sz="2400" dirty="0" smtClean="0">
              <a:latin typeface="Herculanum"/>
              <a:cs typeface="Herculanum"/>
            </a:endParaRPr>
          </a:p>
          <a:p>
            <a:r>
              <a:rPr lang="en-US" sz="2400" dirty="0" smtClean="0">
                <a:latin typeface="Herculanum"/>
                <a:cs typeface="Herculanum"/>
              </a:rPr>
              <a:t>	   eeeeeeeeee	     eeeee</a:t>
            </a:r>
          </a:p>
          <a:p>
            <a:r>
              <a:rPr lang="en-US" sz="2400" dirty="0" smtClean="0">
                <a:latin typeface="Herculanum"/>
                <a:cs typeface="Herculanum"/>
              </a:rPr>
              <a:t>				    eeee	    eeee</a:t>
            </a:r>
          </a:p>
          <a:p>
            <a:endParaRPr lang="en-US" sz="2400" dirty="0" smtClean="0">
              <a:latin typeface="Herculanum"/>
              <a:cs typeface="Herculanum"/>
            </a:endParaRPr>
          </a:p>
          <a:p>
            <a:endParaRPr lang="en-US" sz="2400" dirty="0" smtClean="0">
              <a:latin typeface="Herculanum"/>
              <a:cs typeface="Herculanum"/>
            </a:endParaRPr>
          </a:p>
          <a:p>
            <a:endParaRPr lang="en-US" sz="2400" dirty="0" smtClean="0">
              <a:latin typeface="Herculanum"/>
              <a:cs typeface="Herculanum"/>
            </a:endParaRPr>
          </a:p>
          <a:p>
            <a:endParaRPr lang="en-US" sz="2400" dirty="0" smtClean="0">
              <a:latin typeface="Herculanum"/>
              <a:cs typeface="Herculanum"/>
            </a:endParaRPr>
          </a:p>
          <a:p>
            <a:endParaRPr lang="en-US" sz="2400" dirty="0" smtClean="0">
              <a:latin typeface="Herculanum"/>
              <a:cs typeface="Herculanum"/>
            </a:endParaRPr>
          </a:p>
          <a:p>
            <a:r>
              <a:rPr lang="en-US" sz="2400" dirty="0" smtClean="0">
                <a:latin typeface="Herculanum"/>
                <a:cs typeface="Herculanum"/>
              </a:rPr>
              <a:t>								um um away</a:t>
            </a:r>
          </a:p>
          <a:p>
            <a:r>
              <a:rPr lang="en-US" sz="2400" dirty="0" smtClean="0">
                <a:latin typeface="Herculanum"/>
                <a:cs typeface="Herculanum"/>
              </a:rPr>
              <a:t>oo</a:t>
            </a:r>
            <a:endParaRPr lang="en-US" sz="2400" dirty="0">
              <a:latin typeface="Herculanum"/>
              <a:cs typeface="Herculanum"/>
            </a:endParaRPr>
          </a:p>
        </p:txBody>
      </p:sp>
      <p:sp>
        <p:nvSpPr>
          <p:cNvPr id="4" name="TextBox 3"/>
          <p:cNvSpPr txBox="1"/>
          <p:nvPr/>
        </p:nvSpPr>
        <p:spPr>
          <a:xfrm>
            <a:off x="457200" y="5334000"/>
            <a:ext cx="8305800" cy="1569660"/>
          </a:xfrm>
          <a:prstGeom prst="rect">
            <a:avLst/>
          </a:prstGeom>
          <a:noFill/>
        </p:spPr>
        <p:txBody>
          <a:bodyPr wrap="square" rtlCol="0">
            <a:spAutoFit/>
          </a:bodyPr>
          <a:lstStyle/>
          <a:p>
            <a:r>
              <a:rPr lang="en-US" sz="2400" dirty="0" smtClean="0">
                <a:ln>
                  <a:solidFill>
                    <a:schemeClr val="tx2">
                      <a:lumMod val="50000"/>
                    </a:schemeClr>
                  </a:solidFill>
                </a:ln>
                <a:latin typeface="Herculanum"/>
                <a:cs typeface="Herculanum"/>
              </a:rPr>
              <a:t>Wimoweh . . . Wimoweh . . . Wimoweh . . . wimoweh</a:t>
            </a:r>
          </a:p>
          <a:p>
            <a:endParaRPr lang="en-US" sz="2400" dirty="0" smtClean="0">
              <a:ln>
                <a:solidFill>
                  <a:schemeClr val="tx2">
                    <a:lumMod val="50000"/>
                  </a:schemeClr>
                </a:solidFill>
              </a:ln>
              <a:latin typeface="Herculanum"/>
              <a:cs typeface="Herculanum"/>
            </a:endParaRPr>
          </a:p>
          <a:p>
            <a:endParaRPr lang="en-US" sz="2400" dirty="0" smtClean="0">
              <a:ln>
                <a:solidFill>
                  <a:schemeClr val="tx2">
                    <a:lumMod val="50000"/>
                  </a:schemeClr>
                </a:solidFill>
              </a:ln>
              <a:latin typeface="Herculanum"/>
              <a:cs typeface="Herculanum"/>
            </a:endParaRPr>
          </a:p>
          <a:p>
            <a:endParaRPr lang="en-US" sz="2400" dirty="0">
              <a:ln>
                <a:solidFill>
                  <a:schemeClr val="tx2">
                    <a:lumMod val="50000"/>
                  </a:schemeClr>
                </a:solidFill>
              </a:ln>
              <a:latin typeface="Herculanum"/>
              <a:cs typeface="Herculanum"/>
            </a:endParaRPr>
          </a:p>
        </p:txBody>
      </p:sp>
      <p:pic>
        <p:nvPicPr>
          <p:cNvPr id="6" name="Picture 5"/>
          <p:cNvPicPr>
            <a:picLocks noChangeAspect="1"/>
          </p:cNvPicPr>
          <p:nvPr/>
        </p:nvPicPr>
        <p:blipFill>
          <a:blip r:embed="rId2"/>
          <a:stretch>
            <a:fillRect/>
          </a:stretch>
        </p:blipFill>
        <p:spPr>
          <a:xfrm>
            <a:off x="2971800" y="2677577"/>
            <a:ext cx="1356345" cy="1793875"/>
          </a:xfrm>
          <a:prstGeom prst="rect">
            <a:avLst/>
          </a:prstGeom>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Precedent">
      <a:majorFont>
        <a:latin typeface="Perpetua Titling MT"/>
        <a:ea typeface=""/>
        <a:cs typeface=""/>
        <a:font script="Jpan" typeface="ＭＳ Ｐ明朝"/>
      </a:majorFont>
      <a:minorFont>
        <a:latin typeface="Calisto MT"/>
        <a:ea typeface=""/>
        <a:cs typeface=""/>
        <a:font script="Jpan" typeface="ＭＳ Ｐ明朝"/>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Trek.thmx</Template>
  <TotalTime>1500</TotalTime>
  <Words>528</Words>
  <Application>Microsoft Office PowerPoint</Application>
  <PresentationFormat>On-screen Show (4:3)</PresentationFormat>
  <Paragraphs>131</Paragraphs>
  <Slides>22</Slides>
  <Notes>0</Notes>
  <HiddenSlides>0</HiddenSlides>
  <MMClips>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vt:i4>
      </vt:variant>
    </vt:vector>
  </HeadingPairs>
  <TitlesOfParts>
    <vt:vector size="33" baseType="lpstr">
      <vt:lpstr>Arial</vt:lpstr>
      <vt:lpstr>Calibri</vt:lpstr>
      <vt:lpstr>Calisto MT</vt:lpstr>
      <vt:lpstr>Herculanum</vt:lpstr>
      <vt:lpstr>Lucida Handwriting</vt:lpstr>
      <vt:lpstr>Perpetua Titling MT</vt:lpstr>
      <vt:lpstr>Stencil</vt:lpstr>
      <vt:lpstr>Times New Roman</vt:lpstr>
      <vt:lpstr>Wingdings</vt:lpstr>
      <vt:lpstr>Wingdings 2</vt:lpstr>
      <vt:lpstr>Trek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Baroque Period 1600 - 1750</vt:lpstr>
      <vt:lpstr>Classical Period  1750-1830</vt:lpstr>
      <vt:lpstr>Romantic period 1830 - 1900</vt:lpstr>
      <vt:lpstr>PowerPoint Presentation</vt:lpstr>
      <vt:lpstr>PowerPoint Presentation</vt:lpstr>
      <vt:lpstr>PowerPoint Presentation</vt:lpstr>
      <vt:lpstr>PowerPoint Presentation</vt:lpstr>
      <vt:lpstr>PowerPoint Presentation</vt:lpstr>
      <vt:lpstr>PowerPoint Presentation</vt:lpstr>
    </vt:vector>
  </TitlesOfParts>
  <Company>OCPS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Cindy Krulick</dc:creator>
  <cp:lastModifiedBy>Krulick, Cynthia B.</cp:lastModifiedBy>
  <cp:revision>47</cp:revision>
  <dcterms:created xsi:type="dcterms:W3CDTF">2015-01-26T00:26:50Z</dcterms:created>
  <dcterms:modified xsi:type="dcterms:W3CDTF">2016-01-12T20:41:07Z</dcterms:modified>
</cp:coreProperties>
</file>