
<file path=[Content_Types].xml><?xml version="1.0" encoding="utf-8"?>
<Types xmlns="http://schemas.openxmlformats.org/package/2006/content-types">
  <Default Extension="png" ContentType="image/png"/>
  <Default Extension="jpeg" ContentType="image/jpeg"/>
  <Default Extension="wma" ContentType="audio/x-ms-wma"/>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slideLayouts/slideLayout50.xml" ContentType="application/vnd.openxmlformats-officedocument.presentationml.slideLayout+xml"/>
  <Override PartName="/ppt/theme/theme40.xml" ContentType="application/vnd.openxmlformats-officedocument.theme+xml"/>
  <Override PartName="/ppt/slideLayouts/slideLayout51.xml" ContentType="application/vnd.openxmlformats-officedocument.presentationml.slideLayout+xml"/>
  <Override PartName="/ppt/theme/theme41.xml" ContentType="application/vnd.openxmlformats-officedocument.theme+xml"/>
  <Override PartName="/ppt/slideLayouts/slideLayout52.xml" ContentType="application/vnd.openxmlformats-officedocument.presentationml.slideLayout+xml"/>
  <Override PartName="/ppt/theme/theme42.xml" ContentType="application/vnd.openxmlformats-officedocument.theme+xml"/>
  <Override PartName="/ppt/slideLayouts/slideLayout53.xml" ContentType="application/vnd.openxmlformats-officedocument.presentationml.slideLayout+xml"/>
  <Override PartName="/ppt/theme/theme43.xml" ContentType="application/vnd.openxmlformats-officedocument.theme+xml"/>
  <Override PartName="/ppt/slideLayouts/slideLayout54.xml" ContentType="application/vnd.openxmlformats-officedocument.presentationml.slideLayout+xml"/>
  <Override PartName="/ppt/theme/theme44.xml" ContentType="application/vnd.openxmlformats-officedocument.theme+xml"/>
  <Override PartName="/ppt/slideLayouts/slideLayout55.xml" ContentType="application/vnd.openxmlformats-officedocument.presentationml.slideLayout+xml"/>
  <Override PartName="/ppt/theme/theme45.xml" ContentType="application/vnd.openxmlformats-officedocument.theme+xml"/>
  <Override PartName="/ppt/slideLayouts/slideLayout56.xml" ContentType="application/vnd.openxmlformats-officedocument.presentationml.slideLayout+xml"/>
  <Override PartName="/ppt/theme/theme46.xml" ContentType="application/vnd.openxmlformats-officedocument.theme+xml"/>
  <Override PartName="/ppt/slideLayouts/slideLayout57.xml" ContentType="application/vnd.openxmlformats-officedocument.presentationml.slideLayout+xml"/>
  <Override PartName="/ppt/theme/theme47.xml" ContentType="application/vnd.openxmlformats-officedocument.theme+xml"/>
  <Override PartName="/ppt/slideLayouts/slideLayout58.xml" ContentType="application/vnd.openxmlformats-officedocument.presentationml.slideLayout+xml"/>
  <Override PartName="/ppt/theme/theme48.xml" ContentType="application/vnd.openxmlformats-officedocument.theme+xml"/>
  <Override PartName="/ppt/slideLayouts/slideLayout59.xml" ContentType="application/vnd.openxmlformats-officedocument.presentationml.slideLayout+xml"/>
  <Override PartName="/ppt/theme/theme49.xml" ContentType="application/vnd.openxmlformats-officedocument.theme+xml"/>
  <Override PartName="/ppt/slideLayouts/slideLayout60.xml" ContentType="application/vnd.openxmlformats-officedocument.presentationml.slideLayout+xml"/>
  <Override PartName="/ppt/theme/theme50.xml" ContentType="application/vnd.openxmlformats-officedocument.theme+xml"/>
  <Override PartName="/ppt/slideLayouts/slideLayout61.xml" ContentType="application/vnd.openxmlformats-officedocument.presentationml.slideLayout+xml"/>
  <Override PartName="/ppt/theme/theme51.xml" ContentType="application/vnd.openxmlformats-officedocument.theme+xml"/>
  <Override PartName="/ppt/slideLayouts/slideLayout62.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46" r:id="rId3"/>
    <p:sldMasterId id="2147483748" r:id="rId4"/>
    <p:sldMasterId id="2147483754" r:id="rId5"/>
    <p:sldMasterId id="2147483756" r:id="rId6"/>
    <p:sldMasterId id="2147483758" r:id="rId7"/>
    <p:sldMasterId id="2147483760" r:id="rId8"/>
    <p:sldMasterId id="2147483762" r:id="rId9"/>
    <p:sldMasterId id="2147483764" r:id="rId10"/>
    <p:sldMasterId id="2147483766" r:id="rId11"/>
    <p:sldMasterId id="2147483768" r:id="rId12"/>
    <p:sldMasterId id="2147483770" r:id="rId13"/>
    <p:sldMasterId id="2147483772" r:id="rId14"/>
    <p:sldMasterId id="2147483774" r:id="rId15"/>
    <p:sldMasterId id="2147483776" r:id="rId16"/>
    <p:sldMasterId id="2147483778" r:id="rId17"/>
    <p:sldMasterId id="2147483780" r:id="rId18"/>
    <p:sldMasterId id="2147483782" r:id="rId19"/>
    <p:sldMasterId id="2147483784" r:id="rId20"/>
    <p:sldMasterId id="2147483786" r:id="rId21"/>
    <p:sldMasterId id="2147483788" r:id="rId22"/>
    <p:sldMasterId id="2147483790" r:id="rId23"/>
    <p:sldMasterId id="2147483798" r:id="rId24"/>
    <p:sldMasterId id="2147483800" r:id="rId25"/>
    <p:sldMasterId id="2147483814" r:id="rId26"/>
    <p:sldMasterId id="2147483824" r:id="rId27"/>
    <p:sldMasterId id="2147483826" r:id="rId28"/>
    <p:sldMasterId id="2147483828" r:id="rId29"/>
    <p:sldMasterId id="2147483830" r:id="rId30"/>
    <p:sldMasterId id="2147483832" r:id="rId31"/>
    <p:sldMasterId id="2147483836" r:id="rId32"/>
    <p:sldMasterId id="2147483838" r:id="rId33"/>
    <p:sldMasterId id="2147483840" r:id="rId34"/>
    <p:sldMasterId id="2147483842" r:id="rId35"/>
    <p:sldMasterId id="2147483844" r:id="rId36"/>
    <p:sldMasterId id="2147483846" r:id="rId37"/>
    <p:sldMasterId id="2147483848" r:id="rId38"/>
    <p:sldMasterId id="2147483850" r:id="rId39"/>
    <p:sldMasterId id="2147483852" r:id="rId40"/>
    <p:sldMasterId id="2147483854" r:id="rId41"/>
    <p:sldMasterId id="2147483856" r:id="rId42"/>
    <p:sldMasterId id="2147483858" r:id="rId43"/>
    <p:sldMasterId id="2147483860" r:id="rId44"/>
    <p:sldMasterId id="2147483862" r:id="rId45"/>
    <p:sldMasterId id="2147483866" r:id="rId46"/>
    <p:sldMasterId id="2147483868" r:id="rId47"/>
    <p:sldMasterId id="2147483870" r:id="rId48"/>
    <p:sldMasterId id="2147483872" r:id="rId49"/>
    <p:sldMasterId id="2147483874" r:id="rId50"/>
    <p:sldMasterId id="2147483876" r:id="rId51"/>
    <p:sldMasterId id="2147483880" r:id="rId52"/>
  </p:sldMasterIdLst>
  <p:notesMasterIdLst>
    <p:notesMasterId r:id="rId114"/>
  </p:notesMasterIdLst>
  <p:handoutMasterIdLst>
    <p:handoutMasterId r:id="rId115"/>
  </p:handoutMasterIdLst>
  <p:sldIdLst>
    <p:sldId id="257" r:id="rId53"/>
    <p:sldId id="330" r:id="rId54"/>
    <p:sldId id="267" r:id="rId55"/>
    <p:sldId id="266" r:id="rId56"/>
    <p:sldId id="270" r:id="rId57"/>
    <p:sldId id="272" r:id="rId58"/>
    <p:sldId id="269" r:id="rId59"/>
    <p:sldId id="263" r:id="rId60"/>
    <p:sldId id="273" r:id="rId61"/>
    <p:sldId id="277" r:id="rId62"/>
    <p:sldId id="279" r:id="rId63"/>
    <p:sldId id="291" r:id="rId64"/>
    <p:sldId id="274" r:id="rId65"/>
    <p:sldId id="280" r:id="rId66"/>
    <p:sldId id="271" r:id="rId67"/>
    <p:sldId id="276" r:id="rId68"/>
    <p:sldId id="283" r:id="rId69"/>
    <p:sldId id="278" r:id="rId70"/>
    <p:sldId id="282" r:id="rId71"/>
    <p:sldId id="268" r:id="rId72"/>
    <p:sldId id="292" r:id="rId73"/>
    <p:sldId id="281" r:id="rId74"/>
    <p:sldId id="275" r:id="rId75"/>
    <p:sldId id="289" r:id="rId76"/>
    <p:sldId id="284" r:id="rId77"/>
    <p:sldId id="294" r:id="rId78"/>
    <p:sldId id="288" r:id="rId79"/>
    <p:sldId id="298" r:id="rId80"/>
    <p:sldId id="286" r:id="rId81"/>
    <p:sldId id="293" r:id="rId82"/>
    <p:sldId id="296" r:id="rId83"/>
    <p:sldId id="299" r:id="rId84"/>
    <p:sldId id="300" r:id="rId85"/>
    <p:sldId id="301" r:id="rId86"/>
    <p:sldId id="302" r:id="rId87"/>
    <p:sldId id="303" r:id="rId88"/>
    <p:sldId id="304" r:id="rId89"/>
    <p:sldId id="305" r:id="rId90"/>
    <p:sldId id="307" r:id="rId91"/>
    <p:sldId id="308" r:id="rId92"/>
    <p:sldId id="309" r:id="rId93"/>
    <p:sldId id="317" r:id="rId94"/>
    <p:sldId id="310" r:id="rId95"/>
    <p:sldId id="311" r:id="rId96"/>
    <p:sldId id="312" r:id="rId97"/>
    <p:sldId id="316" r:id="rId98"/>
    <p:sldId id="313" r:id="rId99"/>
    <p:sldId id="314" r:id="rId100"/>
    <p:sldId id="315" r:id="rId101"/>
    <p:sldId id="318" r:id="rId102"/>
    <p:sldId id="320" r:id="rId103"/>
    <p:sldId id="323" r:id="rId104"/>
    <p:sldId id="324" r:id="rId105"/>
    <p:sldId id="322" r:id="rId106"/>
    <p:sldId id="325" r:id="rId107"/>
    <p:sldId id="326" r:id="rId108"/>
    <p:sldId id="329" r:id="rId109"/>
    <p:sldId id="327" r:id="rId110"/>
    <p:sldId id="319" r:id="rId111"/>
    <p:sldId id="261" r:id="rId112"/>
    <p:sldId id="259" r:id="rId113"/>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FFCC"/>
    <a:srgbClr val="FF33CC"/>
    <a:srgbClr val="FF6600"/>
    <a:srgbClr val="009999"/>
    <a:srgbClr val="0F00CC"/>
    <a:srgbClr val="0000FF"/>
    <a:srgbClr val="00FF00"/>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6" autoAdjust="0"/>
    <p:restoredTop sz="94660"/>
  </p:normalViewPr>
  <p:slideViewPr>
    <p:cSldViewPr>
      <p:cViewPr varScale="1">
        <p:scale>
          <a:sx n="69" d="100"/>
          <a:sy n="69" d="100"/>
        </p:scale>
        <p:origin x="-456"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viewProps" Target="viewProps.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1.xml"/><Relationship Id="rId68" Type="http://schemas.openxmlformats.org/officeDocument/2006/relationships/slide" Target="slides/slide16.xml"/><Relationship Id="rId84" Type="http://schemas.openxmlformats.org/officeDocument/2006/relationships/slide" Target="slides/slide32.xml"/><Relationship Id="rId89" Type="http://schemas.openxmlformats.org/officeDocument/2006/relationships/slide" Target="slides/slide37.xml"/><Relationship Id="rId112" Type="http://schemas.openxmlformats.org/officeDocument/2006/relationships/slide" Target="slides/slide60.xml"/><Relationship Id="rId16" Type="http://schemas.openxmlformats.org/officeDocument/2006/relationships/slideMaster" Target="slideMasters/slideMaster16.xml"/><Relationship Id="rId107" Type="http://schemas.openxmlformats.org/officeDocument/2006/relationships/slide" Target="slides/slide5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 Target="slides/slide1.xml"/><Relationship Id="rId58" Type="http://schemas.openxmlformats.org/officeDocument/2006/relationships/slide" Target="slides/slide6.xml"/><Relationship Id="rId66" Type="http://schemas.openxmlformats.org/officeDocument/2006/relationships/slide" Target="slides/slide14.xml"/><Relationship Id="rId74" Type="http://schemas.openxmlformats.org/officeDocument/2006/relationships/slide" Target="slides/slide22.xml"/><Relationship Id="rId79" Type="http://schemas.openxmlformats.org/officeDocument/2006/relationships/slide" Target="slides/slide27.xml"/><Relationship Id="rId87" Type="http://schemas.openxmlformats.org/officeDocument/2006/relationships/slide" Target="slides/slide35.xml"/><Relationship Id="rId102" Type="http://schemas.openxmlformats.org/officeDocument/2006/relationships/slide" Target="slides/slide50.xml"/><Relationship Id="rId110" Type="http://schemas.openxmlformats.org/officeDocument/2006/relationships/slide" Target="slides/slide58.xml"/><Relationship Id="rId115"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9.xml"/><Relationship Id="rId82" Type="http://schemas.openxmlformats.org/officeDocument/2006/relationships/slide" Target="slides/slide30.xml"/><Relationship Id="rId90" Type="http://schemas.openxmlformats.org/officeDocument/2006/relationships/slide" Target="slides/slide38.xml"/><Relationship Id="rId95" Type="http://schemas.openxmlformats.org/officeDocument/2006/relationships/slide" Target="slides/slide4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4.xml"/><Relationship Id="rId64" Type="http://schemas.openxmlformats.org/officeDocument/2006/relationships/slide" Target="slides/slide12.xml"/><Relationship Id="rId69" Type="http://schemas.openxmlformats.org/officeDocument/2006/relationships/slide" Target="slides/slide17.xml"/><Relationship Id="rId77" Type="http://schemas.openxmlformats.org/officeDocument/2006/relationships/slide" Target="slides/slide25.xml"/><Relationship Id="rId100" Type="http://schemas.openxmlformats.org/officeDocument/2006/relationships/slide" Target="slides/slide48.xml"/><Relationship Id="rId105" Type="http://schemas.openxmlformats.org/officeDocument/2006/relationships/slide" Target="slides/slide53.xml"/><Relationship Id="rId113" Type="http://schemas.openxmlformats.org/officeDocument/2006/relationships/slide" Target="slides/slide61.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0.xml"/><Relationship Id="rId80" Type="http://schemas.openxmlformats.org/officeDocument/2006/relationships/slide" Target="slides/slide28.xml"/><Relationship Id="rId85" Type="http://schemas.openxmlformats.org/officeDocument/2006/relationships/slide" Target="slides/slide33.xml"/><Relationship Id="rId93" Type="http://schemas.openxmlformats.org/officeDocument/2006/relationships/slide" Target="slides/slide41.xml"/><Relationship Id="rId98"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7.xml"/><Relationship Id="rId67" Type="http://schemas.openxmlformats.org/officeDocument/2006/relationships/slide" Target="slides/slide15.xml"/><Relationship Id="rId103" Type="http://schemas.openxmlformats.org/officeDocument/2006/relationships/slide" Target="slides/slide51.xml"/><Relationship Id="rId108" Type="http://schemas.openxmlformats.org/officeDocument/2006/relationships/slide" Target="slides/slide56.xml"/><Relationship Id="rId11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2.xml"/><Relationship Id="rId62" Type="http://schemas.openxmlformats.org/officeDocument/2006/relationships/slide" Target="slides/slide10.xml"/><Relationship Id="rId70" Type="http://schemas.openxmlformats.org/officeDocument/2006/relationships/slide" Target="slides/slide18.xml"/><Relationship Id="rId75" Type="http://schemas.openxmlformats.org/officeDocument/2006/relationships/slide" Target="slides/slide23.xml"/><Relationship Id="rId83" Type="http://schemas.openxmlformats.org/officeDocument/2006/relationships/slide" Target="slides/slide31.xml"/><Relationship Id="rId88" Type="http://schemas.openxmlformats.org/officeDocument/2006/relationships/slide" Target="slides/slide36.xml"/><Relationship Id="rId91" Type="http://schemas.openxmlformats.org/officeDocument/2006/relationships/slide" Target="slides/slide39.xml"/><Relationship Id="rId96" Type="http://schemas.openxmlformats.org/officeDocument/2006/relationships/slide" Target="slides/slide44.xml"/><Relationship Id="rId111"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5.xml"/><Relationship Id="rId106" Type="http://schemas.openxmlformats.org/officeDocument/2006/relationships/slide" Target="slides/slide54.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8.xml"/><Relationship Id="rId65" Type="http://schemas.openxmlformats.org/officeDocument/2006/relationships/slide" Target="slides/slide13.xml"/><Relationship Id="rId73" Type="http://schemas.openxmlformats.org/officeDocument/2006/relationships/slide" Target="slides/slide21.xml"/><Relationship Id="rId78" Type="http://schemas.openxmlformats.org/officeDocument/2006/relationships/slide" Target="slides/slide26.xml"/><Relationship Id="rId81" Type="http://schemas.openxmlformats.org/officeDocument/2006/relationships/slide" Target="slides/slide29.xml"/><Relationship Id="rId86" Type="http://schemas.openxmlformats.org/officeDocument/2006/relationships/slide" Target="slides/slide34.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7.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04" Type="http://schemas.openxmlformats.org/officeDocument/2006/relationships/slide" Target="slides/slide52.xml"/><Relationship Id="rId7" Type="http://schemas.openxmlformats.org/officeDocument/2006/relationships/slideMaster" Target="slideMasters/slideMaster7.xml"/><Relationship Id="rId71" Type="http://schemas.openxmlformats.org/officeDocument/2006/relationships/slide" Target="slides/slide19.xml"/><Relationship Id="rId92" Type="http://schemas.openxmlformats.org/officeDocument/2006/relationships/slide" Target="slides/slide40.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fld id="{540C6F19-B72A-48B5-8F83-0E02DFE0F8E7}" type="datetimeFigureOut">
              <a:rPr lang="en-US" smtClean="0"/>
              <a:t>6/6/2013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fld id="{B3EC7B66-5ADB-4E55-B9FD-31FDCD27944E}" type="slidenum">
              <a:rPr lang="en-US" smtClean="0"/>
              <a:t>‹#›</a:t>
            </a:fld>
            <a:endParaRPr lang="en-US"/>
          </a:p>
        </p:txBody>
      </p:sp>
    </p:spTree>
    <p:extLst>
      <p:ext uri="{BB962C8B-B14F-4D97-AF65-F5344CB8AC3E}">
        <p14:creationId xmlns:p14="http://schemas.microsoft.com/office/powerpoint/2010/main" val="2947402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a:defRPr sz="1200"/>
            </a:lvl1pPr>
          </a:lstStyle>
          <a:p>
            <a:endParaRPr lang="en-US" dirty="0"/>
          </a:p>
        </p:txBody>
      </p:sp>
      <p:sp>
        <p:nvSpPr>
          <p:cNvPr id="3" name="Date Placeholder 2"/>
          <p:cNvSpPr>
            <a:spLocks noGrp="1"/>
          </p:cNvSpPr>
          <p:nvPr>
            <p:ph type="dt" idx="1"/>
          </p:nvPr>
        </p:nvSpPr>
        <p:spPr>
          <a:xfrm>
            <a:off x="3956550" y="0"/>
            <a:ext cx="3026833" cy="463550"/>
          </a:xfrm>
          <a:prstGeom prst="rect">
            <a:avLst/>
          </a:prstGeom>
        </p:spPr>
        <p:txBody>
          <a:bodyPr vert="horz" lIns="92885" tIns="46442" rIns="92885" bIns="46442" rtlCol="0"/>
          <a:lstStyle>
            <a:lvl1pPr algn="r">
              <a:defRPr sz="1200"/>
            </a:lvl1pPr>
          </a:lstStyle>
          <a:p>
            <a:fld id="{5E7D74D6-27EC-4A05-9A2A-D7D82B3E6BE6}" type="datetimeFigureOut">
              <a:rPr lang="en-US" smtClean="0"/>
              <a:pPr/>
              <a:t>6/6/2013</a:t>
            </a:fld>
            <a:endParaRPr lang="en-US" dirty="0"/>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2" rIns="92885" bIns="46442" rtlCol="0" anchor="ctr"/>
          <a:lstStyle/>
          <a:p>
            <a:endParaRPr lang="en-US" dirty="0"/>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85" tIns="46442" rIns="92885" bIns="4644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26833" cy="463550"/>
          </a:xfrm>
          <a:prstGeom prst="rect">
            <a:avLst/>
          </a:prstGeom>
        </p:spPr>
        <p:txBody>
          <a:bodyPr vert="horz" lIns="92885" tIns="46442" rIns="92885" bIns="464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05841"/>
            <a:ext cx="3026833" cy="463550"/>
          </a:xfrm>
          <a:prstGeom prst="rect">
            <a:avLst/>
          </a:prstGeom>
        </p:spPr>
        <p:txBody>
          <a:bodyPr vert="horz" lIns="92885" tIns="46442" rIns="92885" bIns="46442" rtlCol="0" anchor="b"/>
          <a:lstStyle>
            <a:lvl1pPr algn="r">
              <a:defRPr sz="1200"/>
            </a:lvl1pPr>
          </a:lstStyle>
          <a:p>
            <a:fld id="{8A13EA64-414A-4547-B39B-C38112CB9059}" type="slidenum">
              <a:rPr lang="en-US" smtClean="0"/>
              <a:pPr/>
              <a:t>‹#›</a:t>
            </a:fld>
            <a:endParaRPr lang="en-US" dirty="0"/>
          </a:p>
        </p:txBody>
      </p:sp>
    </p:spTree>
    <p:extLst>
      <p:ext uri="{BB962C8B-B14F-4D97-AF65-F5344CB8AC3E}">
        <p14:creationId xmlns:p14="http://schemas.microsoft.com/office/powerpoint/2010/main" val="2473910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13EA64-414A-4547-B39B-C38112CB9059}" type="slidenum">
              <a:rPr lang="en-US" smtClean="0"/>
              <a:pPr/>
              <a:t>1</a:t>
            </a:fld>
            <a:endParaRPr lang="en-US" dirty="0"/>
          </a:p>
        </p:txBody>
      </p:sp>
    </p:spTree>
    <p:extLst>
      <p:ext uri="{BB962C8B-B14F-4D97-AF65-F5344CB8AC3E}">
        <p14:creationId xmlns:p14="http://schemas.microsoft.com/office/powerpoint/2010/main" val="1480965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6C432-EE56-4F02-9A60-78EF0050C66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92995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3976E-460C-4F5C-9DF9-6A7BD287E43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6488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75008-64E8-47C5-8409-80AFC28D31A4}"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398877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414468524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328252511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72341891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E2A95-F8E9-4370-876C-418F99151842}"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83860EE-097F-4F8A-B90A-8BCCA17A67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30336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E2A95-F8E9-4370-876C-418F99151842}"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83860EE-097F-4F8A-B90A-8BCCA17A67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30336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C268C-B802-41A5-ABC7-5F0CC130BDAB}"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C85687-2DE7-4488-BC19-97617C9ACB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584091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C268C-B802-41A5-ABC7-5F0CC130BDAB}"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C85687-2DE7-4488-BC19-97617C9ACB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584091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Date Placeholder 6"/>
          <p:cNvSpPr>
            <a:spLocks noGrp="1"/>
          </p:cNvSpPr>
          <p:nvPr>
            <p:ph type="dt" sz="half" idx="10"/>
          </p:nvPr>
        </p:nvSpPr>
        <p:spPr/>
        <p:txBody>
          <a:bodyPr/>
          <a:lstStyle/>
          <a:p>
            <a:fld id="{A16CB35E-2710-4F1B-8D44-A7749DD7439B}" type="datetimeFigureOut">
              <a:rPr lang="en-US" smtClean="0">
                <a:solidFill>
                  <a:srgbClr val="FFFFFF">
                    <a:alpha val="65000"/>
                  </a:srgbClr>
                </a:solidFill>
              </a:rPr>
              <a:pPr/>
              <a:t>6/6/2013</a:t>
            </a:fld>
            <a:endParaRPr lang="en-US" dirty="0">
              <a:solidFill>
                <a:srgbClr val="FFFFFF">
                  <a:alpha val="65000"/>
                </a:srgbClr>
              </a:solidFill>
            </a:endParaRPr>
          </a:p>
        </p:txBody>
      </p:sp>
      <p:sp>
        <p:nvSpPr>
          <p:cNvPr id="12" name="Slide Number Placeholder 11"/>
          <p:cNvSpPr>
            <a:spLocks noGrp="1"/>
          </p:cNvSpPr>
          <p:nvPr>
            <p:ph type="sldNum" sz="quarter" idx="11"/>
          </p:nvPr>
        </p:nvSpPr>
        <p:spPr/>
        <p:txBody>
          <a:bodyPr/>
          <a:lstStyle/>
          <a:p>
            <a:fld id="{C0E14A92-4CC3-4E66-A474-3D3E40CF90DF}" type="slidenum">
              <a:rPr lang="en-US" smtClean="0">
                <a:solidFill>
                  <a:srgbClr val="FFFFFF">
                    <a:alpha val="65000"/>
                  </a:srgbClr>
                </a:solidFill>
              </a:rPr>
              <a:pPr/>
              <a:t>‹#›</a:t>
            </a:fld>
            <a:endParaRPr lang="en-US" dirty="0">
              <a:solidFill>
                <a:srgbClr val="FFFFFF">
                  <a:alpha val="65000"/>
                </a:srgbClr>
              </a:solidFill>
            </a:endParaRPr>
          </a:p>
        </p:txBody>
      </p:sp>
      <p:sp>
        <p:nvSpPr>
          <p:cNvPr id="13" name="Footer Placeholder 12"/>
          <p:cNvSpPr>
            <a:spLocks noGrp="1"/>
          </p:cNvSpPr>
          <p:nvPr>
            <p:ph type="ftr" sz="quarter" idx="12"/>
          </p:nvPr>
        </p:nvSpPr>
        <p:spPr/>
        <p:txBody>
          <a:bodyPr/>
          <a:lstStyle/>
          <a:p>
            <a:endParaRPr lang="en-US" dirty="0">
              <a:solidFill>
                <a:srgbClr val="FFFFFF">
                  <a:alpha val="65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Date Placeholder 6"/>
          <p:cNvSpPr>
            <a:spLocks noGrp="1"/>
          </p:cNvSpPr>
          <p:nvPr>
            <p:ph type="dt" sz="half" idx="10"/>
          </p:nvPr>
        </p:nvSpPr>
        <p:spPr/>
        <p:txBody>
          <a:bodyPr/>
          <a:lstStyle/>
          <a:p>
            <a:fld id="{A16CB35E-2710-4F1B-8D44-A7749DD7439B}" type="datetimeFigureOut">
              <a:rPr lang="en-US" smtClean="0">
                <a:solidFill>
                  <a:srgbClr val="FFFFFF">
                    <a:alpha val="65000"/>
                  </a:srgbClr>
                </a:solidFill>
              </a:rPr>
              <a:pPr/>
              <a:t>6/6/2013</a:t>
            </a:fld>
            <a:endParaRPr lang="en-US" dirty="0">
              <a:solidFill>
                <a:srgbClr val="FFFFFF">
                  <a:alpha val="65000"/>
                </a:srgbClr>
              </a:solidFill>
            </a:endParaRPr>
          </a:p>
        </p:txBody>
      </p:sp>
      <p:sp>
        <p:nvSpPr>
          <p:cNvPr id="12" name="Slide Number Placeholder 11"/>
          <p:cNvSpPr>
            <a:spLocks noGrp="1"/>
          </p:cNvSpPr>
          <p:nvPr>
            <p:ph type="sldNum" sz="quarter" idx="11"/>
          </p:nvPr>
        </p:nvSpPr>
        <p:spPr/>
        <p:txBody>
          <a:bodyPr/>
          <a:lstStyle/>
          <a:p>
            <a:fld id="{C0E14A92-4CC3-4E66-A474-3D3E40CF90DF}" type="slidenum">
              <a:rPr lang="en-US" smtClean="0">
                <a:solidFill>
                  <a:srgbClr val="FFFFFF">
                    <a:alpha val="65000"/>
                  </a:srgbClr>
                </a:solidFill>
              </a:rPr>
              <a:pPr/>
              <a:t>‹#›</a:t>
            </a:fld>
            <a:endParaRPr lang="en-US" dirty="0">
              <a:solidFill>
                <a:srgbClr val="FFFFFF">
                  <a:alpha val="65000"/>
                </a:srgbClr>
              </a:solidFill>
            </a:endParaRPr>
          </a:p>
        </p:txBody>
      </p:sp>
      <p:sp>
        <p:nvSpPr>
          <p:cNvPr id="13" name="Footer Placeholder 12"/>
          <p:cNvSpPr>
            <a:spLocks noGrp="1"/>
          </p:cNvSpPr>
          <p:nvPr>
            <p:ph type="ftr" sz="quarter" idx="12"/>
          </p:nvPr>
        </p:nvSpPr>
        <p:spPr/>
        <p:txBody>
          <a:bodyPr/>
          <a:lstStyle/>
          <a:p>
            <a:endParaRPr lang="en-US" dirty="0">
              <a:solidFill>
                <a:srgbClr val="FFFFFF">
                  <a:alpha val="65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Date Placeholder 6"/>
          <p:cNvSpPr>
            <a:spLocks noGrp="1"/>
          </p:cNvSpPr>
          <p:nvPr>
            <p:ph type="dt" sz="half" idx="10"/>
          </p:nvPr>
        </p:nvSpPr>
        <p:spPr/>
        <p:txBody>
          <a:bodyPr/>
          <a:lstStyle/>
          <a:p>
            <a:fld id="{A16CB35E-2710-4F1B-8D44-A7749DD7439B}" type="datetimeFigureOut">
              <a:rPr lang="en-US" smtClean="0">
                <a:solidFill>
                  <a:srgbClr val="FFFFFF">
                    <a:alpha val="65000"/>
                  </a:srgbClr>
                </a:solidFill>
              </a:rPr>
              <a:pPr/>
              <a:t>6/6/2013</a:t>
            </a:fld>
            <a:endParaRPr lang="en-US" dirty="0">
              <a:solidFill>
                <a:srgbClr val="FFFFFF">
                  <a:alpha val="65000"/>
                </a:srgbClr>
              </a:solidFill>
            </a:endParaRPr>
          </a:p>
        </p:txBody>
      </p:sp>
      <p:sp>
        <p:nvSpPr>
          <p:cNvPr id="12" name="Slide Number Placeholder 11"/>
          <p:cNvSpPr>
            <a:spLocks noGrp="1"/>
          </p:cNvSpPr>
          <p:nvPr>
            <p:ph type="sldNum" sz="quarter" idx="11"/>
          </p:nvPr>
        </p:nvSpPr>
        <p:spPr/>
        <p:txBody>
          <a:bodyPr/>
          <a:lstStyle/>
          <a:p>
            <a:fld id="{C0E14A92-4CC3-4E66-A474-3D3E40CF90DF}" type="slidenum">
              <a:rPr lang="en-US" smtClean="0">
                <a:solidFill>
                  <a:srgbClr val="FFFFFF">
                    <a:alpha val="65000"/>
                  </a:srgbClr>
                </a:solidFill>
              </a:rPr>
              <a:pPr/>
              <a:t>‹#›</a:t>
            </a:fld>
            <a:endParaRPr lang="en-US" dirty="0">
              <a:solidFill>
                <a:srgbClr val="FFFFFF">
                  <a:alpha val="65000"/>
                </a:srgbClr>
              </a:solidFill>
            </a:endParaRPr>
          </a:p>
        </p:txBody>
      </p:sp>
      <p:sp>
        <p:nvSpPr>
          <p:cNvPr id="13" name="Footer Placeholder 12"/>
          <p:cNvSpPr>
            <a:spLocks noGrp="1"/>
          </p:cNvSpPr>
          <p:nvPr>
            <p:ph type="ftr" sz="quarter" idx="12"/>
          </p:nvPr>
        </p:nvSpPr>
        <p:spPr/>
        <p:txBody>
          <a:bodyPr/>
          <a:lstStyle/>
          <a:p>
            <a:endParaRPr lang="en-US" dirty="0">
              <a:solidFill>
                <a:srgbClr val="FFFFFF">
                  <a:alpha val="65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17C1B-6514-4BCD-938D-5D9F3FE0F5C2}"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0B9A58-A3E1-4193-B492-42D0F7B9C8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705886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363807038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17C1B-6514-4BCD-938D-5D9F3FE0F5C2}"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0B9A58-A3E1-4193-B492-42D0F7B9C8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705886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17C1B-6514-4BCD-938D-5D9F3FE0F5C2}"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0B9A58-A3E1-4193-B492-42D0F7B9C8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705886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B5F3B-1A4F-46ED-89F6-5118E2441A22}" type="datetimeFigureOut">
              <a:rPr lang="en-US" smtClean="0">
                <a:solidFill>
                  <a:srgbClr val="4E5B6F">
                    <a:shade val="90000"/>
                  </a:srgbClr>
                </a:solidFill>
              </a:rPr>
              <a:pPr/>
              <a:t>6/6/2013</a:t>
            </a:fld>
            <a:endParaRPr lang="en-US" dirty="0">
              <a:solidFill>
                <a:srgbClr val="4E5B6F">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4E5B6F">
                  <a:shade val="90000"/>
                </a:srgbClr>
              </a:solidFill>
            </a:endParaRPr>
          </a:p>
        </p:txBody>
      </p:sp>
      <p:sp>
        <p:nvSpPr>
          <p:cNvPr id="4" name="Slide Number Placeholder 3"/>
          <p:cNvSpPr>
            <a:spLocks noGrp="1"/>
          </p:cNvSpPr>
          <p:nvPr>
            <p:ph type="sldNum" sz="quarter" idx="12"/>
          </p:nvPr>
        </p:nvSpPr>
        <p:spPr/>
        <p:txBody>
          <a:bodyPr/>
          <a:lstStyle/>
          <a:p>
            <a:fld id="{FE3CAE08-3505-4E53-8CEB-47836E1AB6C8}" type="slidenum">
              <a:rPr lang="en-US" smtClean="0">
                <a:solidFill>
                  <a:srgbClr val="4E5B6F">
                    <a:shade val="90000"/>
                  </a:srgbClr>
                </a:solidFill>
              </a:rPr>
              <a:pPr/>
              <a:t>‹#›</a:t>
            </a:fld>
            <a:endParaRPr lang="en-US" dirty="0">
              <a:solidFill>
                <a:srgbClr val="4E5B6F">
                  <a:shade val="90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B5F3B-1A4F-46ED-89F6-5118E2441A22}" type="datetimeFigureOut">
              <a:rPr lang="en-US" smtClean="0">
                <a:solidFill>
                  <a:srgbClr val="4E5B6F">
                    <a:shade val="90000"/>
                  </a:srgbClr>
                </a:solidFill>
              </a:rPr>
              <a:pPr/>
              <a:t>6/6/2013</a:t>
            </a:fld>
            <a:endParaRPr lang="en-US" dirty="0">
              <a:solidFill>
                <a:srgbClr val="4E5B6F">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4E5B6F">
                  <a:shade val="90000"/>
                </a:srgbClr>
              </a:solidFill>
            </a:endParaRPr>
          </a:p>
        </p:txBody>
      </p:sp>
      <p:sp>
        <p:nvSpPr>
          <p:cNvPr id="4" name="Slide Number Placeholder 3"/>
          <p:cNvSpPr>
            <a:spLocks noGrp="1"/>
          </p:cNvSpPr>
          <p:nvPr>
            <p:ph type="sldNum" sz="quarter" idx="12"/>
          </p:nvPr>
        </p:nvSpPr>
        <p:spPr/>
        <p:txBody>
          <a:bodyPr/>
          <a:lstStyle/>
          <a:p>
            <a:fld id="{FE3CAE08-3505-4E53-8CEB-47836E1AB6C8}" type="slidenum">
              <a:rPr lang="en-US" smtClean="0">
                <a:solidFill>
                  <a:srgbClr val="4E5B6F">
                    <a:shade val="90000"/>
                  </a:srgbClr>
                </a:solidFill>
              </a:rPr>
              <a:pPr/>
              <a:t>‹#›</a:t>
            </a:fld>
            <a:endParaRPr lang="en-US" dirty="0">
              <a:solidFill>
                <a:srgbClr val="4E5B6F">
                  <a:shade val="90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B5F3B-1A4F-46ED-89F6-5118E2441A22}" type="datetimeFigureOut">
              <a:rPr lang="en-US" smtClean="0">
                <a:solidFill>
                  <a:srgbClr val="4E5B6F">
                    <a:shade val="90000"/>
                  </a:srgbClr>
                </a:solidFill>
              </a:rPr>
              <a:pPr/>
              <a:t>6/6/2013</a:t>
            </a:fld>
            <a:endParaRPr lang="en-US" dirty="0">
              <a:solidFill>
                <a:srgbClr val="4E5B6F">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4E5B6F">
                  <a:shade val="90000"/>
                </a:srgbClr>
              </a:solidFill>
            </a:endParaRPr>
          </a:p>
        </p:txBody>
      </p:sp>
      <p:sp>
        <p:nvSpPr>
          <p:cNvPr id="4" name="Slide Number Placeholder 3"/>
          <p:cNvSpPr>
            <a:spLocks noGrp="1"/>
          </p:cNvSpPr>
          <p:nvPr>
            <p:ph type="sldNum" sz="quarter" idx="12"/>
          </p:nvPr>
        </p:nvSpPr>
        <p:spPr/>
        <p:txBody>
          <a:bodyPr/>
          <a:lstStyle/>
          <a:p>
            <a:fld id="{FE3CAE08-3505-4E53-8CEB-47836E1AB6C8}" type="slidenum">
              <a:rPr lang="en-US" smtClean="0">
                <a:solidFill>
                  <a:srgbClr val="4E5B6F">
                    <a:shade val="90000"/>
                  </a:srgbClr>
                </a:solidFill>
              </a:rPr>
              <a:pPr/>
              <a:t>‹#›</a:t>
            </a:fld>
            <a:endParaRPr lang="en-US" dirty="0">
              <a:solidFill>
                <a:srgbClr val="4E5B6F">
                  <a:shade val="90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B5F3B-1A4F-46ED-89F6-5118E2441A22}" type="datetimeFigureOut">
              <a:rPr lang="en-US" smtClean="0">
                <a:solidFill>
                  <a:srgbClr val="4E5B6F">
                    <a:shade val="90000"/>
                  </a:srgbClr>
                </a:solidFill>
              </a:rPr>
              <a:pPr/>
              <a:t>6/6/2013</a:t>
            </a:fld>
            <a:endParaRPr lang="en-US" dirty="0">
              <a:solidFill>
                <a:srgbClr val="4E5B6F">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4E5B6F">
                  <a:shade val="90000"/>
                </a:srgbClr>
              </a:solidFill>
            </a:endParaRPr>
          </a:p>
        </p:txBody>
      </p:sp>
      <p:sp>
        <p:nvSpPr>
          <p:cNvPr id="4" name="Slide Number Placeholder 3"/>
          <p:cNvSpPr>
            <a:spLocks noGrp="1"/>
          </p:cNvSpPr>
          <p:nvPr>
            <p:ph type="sldNum" sz="quarter" idx="12"/>
          </p:nvPr>
        </p:nvSpPr>
        <p:spPr/>
        <p:txBody>
          <a:bodyPr/>
          <a:lstStyle/>
          <a:p>
            <a:fld id="{FE3CAE08-3505-4E53-8CEB-47836E1AB6C8}" type="slidenum">
              <a:rPr lang="en-US" smtClean="0">
                <a:solidFill>
                  <a:srgbClr val="4E5B6F">
                    <a:shade val="90000"/>
                  </a:srgbClr>
                </a:solidFill>
              </a:rPr>
              <a:pPr/>
              <a:t>‹#›</a:t>
            </a:fld>
            <a:endParaRPr lang="en-US" dirty="0">
              <a:solidFill>
                <a:srgbClr val="4E5B6F">
                  <a:shade val="90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B5F3B-1A4F-46ED-89F6-5118E2441A22}" type="datetimeFigureOut">
              <a:rPr lang="en-US" smtClean="0">
                <a:solidFill>
                  <a:srgbClr val="4E5B6F">
                    <a:shade val="90000"/>
                  </a:srgbClr>
                </a:solidFill>
              </a:rPr>
              <a:pPr/>
              <a:t>6/6/2013</a:t>
            </a:fld>
            <a:endParaRPr lang="en-US" dirty="0">
              <a:solidFill>
                <a:srgbClr val="4E5B6F">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4E5B6F">
                  <a:shade val="90000"/>
                </a:srgbClr>
              </a:solidFill>
            </a:endParaRPr>
          </a:p>
        </p:txBody>
      </p:sp>
      <p:sp>
        <p:nvSpPr>
          <p:cNvPr id="4" name="Slide Number Placeholder 3"/>
          <p:cNvSpPr>
            <a:spLocks noGrp="1"/>
          </p:cNvSpPr>
          <p:nvPr>
            <p:ph type="sldNum" sz="quarter" idx="12"/>
          </p:nvPr>
        </p:nvSpPr>
        <p:spPr/>
        <p:txBody>
          <a:bodyPr/>
          <a:lstStyle/>
          <a:p>
            <a:fld id="{FE3CAE08-3505-4E53-8CEB-47836E1AB6C8}" type="slidenum">
              <a:rPr lang="en-US" smtClean="0">
                <a:solidFill>
                  <a:srgbClr val="4E5B6F">
                    <a:shade val="90000"/>
                  </a:srgbClr>
                </a:solidFill>
              </a:rPr>
              <a:pPr/>
              <a:t>‹#›</a:t>
            </a:fld>
            <a:endParaRPr lang="en-US" dirty="0">
              <a:solidFill>
                <a:srgbClr val="4E5B6F">
                  <a:shade val="90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6F530-C9D1-4823-98EB-E3C65F003070}"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4C9E8A5-0CB3-46A0-87C2-AE691BEB33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705453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6F530-C9D1-4823-98EB-E3C65F003070}"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4C9E8A5-0CB3-46A0-87C2-AE691BEB33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705453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6F530-C9D1-4823-98EB-E3C65F003070}"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4C9E8A5-0CB3-46A0-87C2-AE691BEB33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705453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342584451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6F530-C9D1-4823-98EB-E3C65F003070}"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4C9E8A5-0CB3-46A0-87C2-AE691BEB33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705453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146C7443-4A76-4519-A951-81149F5586BF}" type="datetimeFigureOut">
              <a:rPr lang="en-US" smtClean="0">
                <a:solidFill>
                  <a:prstClr val="white">
                    <a:tint val="75000"/>
                  </a:prstClr>
                </a:solidFill>
              </a:rPr>
              <a:pPr/>
              <a:t>6/6/2013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B0DE41C2-7900-455E-92C6-DDC52CDD5E68}"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146C7443-4A76-4519-A951-81149F5586BF}" type="datetimeFigureOut">
              <a:rPr lang="en-US" smtClean="0">
                <a:solidFill>
                  <a:prstClr val="white">
                    <a:tint val="75000"/>
                  </a:prstClr>
                </a:solidFill>
              </a:rPr>
              <a:pPr/>
              <a:t>6/6/2013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B0DE41C2-7900-455E-92C6-DDC52CDD5E68}"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146C7443-4A76-4519-A951-81149F5586BF}" type="datetimeFigureOut">
              <a:rPr lang="en-US" smtClean="0">
                <a:solidFill>
                  <a:prstClr val="white">
                    <a:tint val="75000"/>
                  </a:prstClr>
                </a:solidFill>
              </a:rPr>
              <a:pPr/>
              <a:t>6/6/2013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B0DE41C2-7900-455E-92C6-DDC52CDD5E68}" type="slidenum">
              <a:rPr lang="en-US" smtClean="0">
                <a:solidFill>
                  <a:prstClr val="white">
                    <a:tint val="75000"/>
                  </a:prstClr>
                </a:solidFill>
              </a:rPr>
              <a:pPr/>
              <a:t>‹#›</a:t>
            </a:fld>
            <a:endParaRPr lang="en-US" dirty="0">
              <a:solidFill>
                <a:prstClr val="white">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040ADDF-1D84-492A-BA9F-59163870C537}" type="datetimeFigureOut">
              <a:rPr lang="en-US" smtClean="0">
                <a:solidFill>
                  <a:prstClr val="black"/>
                </a:solidFill>
              </a:rPr>
              <a:pPr/>
              <a:t>6/6/2013</a:t>
            </a:fld>
            <a:endParaRPr lang="en-US" dirty="0">
              <a:solidFill>
                <a:prstClr val="black"/>
              </a:solidFill>
            </a:endParaRPr>
          </a:p>
        </p:txBody>
      </p:sp>
      <p:sp>
        <p:nvSpPr>
          <p:cNvPr id="3" name="Footer Placeholder 2"/>
          <p:cNvSpPr>
            <a:spLocks noGrp="1"/>
          </p:cNvSpPr>
          <p:nvPr>
            <p:ph type="ftr" sz="quarter" idx="11"/>
          </p:nvPr>
        </p:nvSpPr>
        <p:spPr/>
        <p:txBody>
          <a:bodyPr/>
          <a:lstStyle>
            <a:extLst/>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extLst/>
          </a:lstStyle>
          <a:p>
            <a:fld id="{AD2FD7C1-07A1-4A60-8C20-F654F028E179}" type="slidenum">
              <a:rPr lang="en-US" smtClean="0">
                <a:solidFill>
                  <a:prstClr val="black"/>
                </a:solidFill>
              </a:rPr>
              <a:p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040ADDF-1D84-492A-BA9F-59163870C537}" type="datetimeFigureOut">
              <a:rPr lang="en-US" smtClean="0">
                <a:solidFill>
                  <a:prstClr val="black"/>
                </a:solidFill>
              </a:rPr>
              <a:pPr/>
              <a:t>6/6/2013</a:t>
            </a:fld>
            <a:endParaRPr lang="en-US" dirty="0">
              <a:solidFill>
                <a:prstClr val="black"/>
              </a:solidFill>
            </a:endParaRPr>
          </a:p>
        </p:txBody>
      </p:sp>
      <p:sp>
        <p:nvSpPr>
          <p:cNvPr id="3" name="Footer Placeholder 2"/>
          <p:cNvSpPr>
            <a:spLocks noGrp="1"/>
          </p:cNvSpPr>
          <p:nvPr>
            <p:ph type="ftr" sz="quarter" idx="11"/>
          </p:nvPr>
        </p:nvSpPr>
        <p:spPr/>
        <p:txBody>
          <a:bodyPr/>
          <a:lstStyle>
            <a:extLst/>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extLst/>
          </a:lstStyle>
          <a:p>
            <a:fld id="{AD2FD7C1-07A1-4A60-8C20-F654F028E179}" type="slidenum">
              <a:rPr lang="en-US" smtClean="0">
                <a:solidFill>
                  <a:prstClr val="black"/>
                </a:solidFill>
              </a:rPr>
              <a:p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605F6-85D6-4D8A-829B-BB8B4552206D}"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030D3AB-3919-45DA-A607-85B5F4FF51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789019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EFB8E-3DC0-4AA6-884F-944522F5DA6D}" type="datetimeFigureOut">
              <a:rPr lang="en-US" smtClean="0"/>
              <a:pPr/>
              <a:t>6/6/2013</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0A1351A0-112C-45BB-9BCB-DF9F0BA6FF21}"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7657E-62BD-4818-8BC8-8FE6C6CF0AF6}"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D6D63A2-2F76-4117-A4D8-B7A7692708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66153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7657E-62BD-4818-8BC8-8FE6C6CF0AF6}"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D6D63A2-2F76-4117-A4D8-B7A7692708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66153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204909292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7657E-62BD-4818-8BC8-8FE6C6CF0AF6}"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D6D63A2-2F76-4117-A4D8-B7A7692708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66153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E31572-2C47-4FC8-B0F7-B677C08D36E1}"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9BE08A-C1BF-4E6C-8234-1B00A0F11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86537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B0F25-A280-43B1-8F25-13C2745A545D}"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B2CD70-C42C-43F6-B7EF-CFC96F0D23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531181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B0F25-A280-43B1-8F25-13C2745A545D}"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B2CD70-C42C-43F6-B7EF-CFC96F0D23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531181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B0F25-A280-43B1-8F25-13C2745A545D}"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B2CD70-C42C-43F6-B7EF-CFC96F0D23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531181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5CEBC-BA35-4D6E-8EA9-E2AD36E8841F}"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033FB77-BCE1-4804-AA52-2366FF9158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857144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51D8F-4431-4247-B9BD-CE44E4F407FA}"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5C2C166-BDBF-4817-A9EE-3781AFAC5E5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684812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51D8F-4431-4247-B9BD-CE44E4F407FA}"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5C2C166-BDBF-4817-A9EE-3781AFAC5E5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684812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51D8F-4431-4247-B9BD-CE44E4F407FA}"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5C2C166-BDBF-4817-A9EE-3781AFAC5E5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684812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C2854-C0F5-49B6-89E1-69A0E50C1954}"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25FAF50-554B-4CBD-94CC-232031DD39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506418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32031120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C2854-C0F5-49B6-89E1-69A0E50C1954}"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25FAF50-554B-4CBD-94CC-232031DD39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506418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C2854-C0F5-49B6-89E1-69A0E50C1954}"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25FAF50-554B-4CBD-94CC-232031DD39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506418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C2854-C0F5-49B6-89E1-69A0E50C1954}"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25FAF50-554B-4CBD-94CC-232031DD39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506418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C2854-C0F5-49B6-89E1-69A0E50C1954}"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25FAF50-554B-4CBD-94CC-232031DD39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506418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CA7831-BE80-4578-BE82-AB607BB285CF}"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FC3EBC3-B4CB-4FB4-8896-C54CB3B0DB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613833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CA7831-BE80-4578-BE82-AB607BB285CF}"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FC3EBC3-B4CB-4FB4-8896-C54CB3B0DB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613833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CA7831-BE80-4578-BE82-AB607BB285CF}"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FC3EBC3-B4CB-4FB4-8896-C54CB3B0DB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613833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07640-46F6-4FD1-BA0A-9DF78FB0B547}"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26CDBC-23E4-42A0-B5AB-BB4382C2A3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815592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07640-46F6-4FD1-BA0A-9DF78FB0B547}"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26CDBC-23E4-42A0-B5AB-BB4382C2A3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815592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07640-46F6-4FD1-BA0A-9DF78FB0B547}"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26CDBC-23E4-42A0-B5AB-BB4382C2A3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815592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258888311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F2B612-4908-4FAA-AF84-18318D159EA8}"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B4C738-103D-4BEE-A39C-F50C21BF9E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49320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BC668-31B7-4D21-8E5F-B05EB079707B}" type="datetimeFigureOut">
              <a:rPr lang="en-US" smtClean="0">
                <a:solidFill>
                  <a:prstClr val="black">
                    <a:tint val="75000"/>
                  </a:prstClr>
                </a:solidFill>
              </a:rPr>
              <a:pPr/>
              <a:t>6/6/2013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A46EAE-6760-4549-B690-3F439195D0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766915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D51FA-41E7-4756-AF53-55B8F133E541}" type="datetimeFigureOut">
              <a:rPr lang="en-US" smtClean="0">
                <a:solidFill>
                  <a:srgbClr val="FFFFFF">
                    <a:shade val="50000"/>
                  </a:srgbClr>
                </a:solidFill>
              </a:rPr>
              <a:pPr/>
              <a:t>6/6/2013</a:t>
            </a:fld>
            <a:endParaRPr lang="en-US" dirty="0">
              <a:solidFill>
                <a:srgbClr val="FFFFFF">
                  <a:shade val="50000"/>
                </a:srgbClr>
              </a:solidFill>
            </a:endParaRPr>
          </a:p>
        </p:txBody>
      </p:sp>
      <p:sp>
        <p:nvSpPr>
          <p:cNvPr id="3" name="Footer Placeholder 2"/>
          <p:cNvSpPr>
            <a:spLocks noGrp="1"/>
          </p:cNvSpPr>
          <p:nvPr>
            <p:ph type="ftr" sz="quarter" idx="11"/>
          </p:nvPr>
        </p:nvSpPr>
        <p:spPr/>
        <p:txBody>
          <a:bodyPr/>
          <a:lstStyle/>
          <a:p>
            <a:endParaRPr lang="en-US" dirty="0">
              <a:solidFill>
                <a:srgbClr val="FFFFFF">
                  <a:shade val="50000"/>
                </a:srgbClr>
              </a:solidFill>
            </a:endParaRPr>
          </a:p>
        </p:txBody>
      </p:sp>
      <p:sp>
        <p:nvSpPr>
          <p:cNvPr id="4" name="Slide Number Placeholder 3"/>
          <p:cNvSpPr>
            <a:spLocks noGrp="1"/>
          </p:cNvSpPr>
          <p:nvPr>
            <p:ph type="sldNum" sz="quarter" idx="12"/>
          </p:nvPr>
        </p:nvSpPr>
        <p:spPr/>
        <p:txBody>
          <a:bodyPr/>
          <a:lstStyle/>
          <a:p>
            <a:fld id="{F98B3A16-C651-4877-A2DA-6B287F976919}" type="slidenum">
              <a:rPr lang="en-US" smtClean="0">
                <a:solidFill>
                  <a:srgbClr val="FFFFFF">
                    <a:shade val="50000"/>
                  </a:srgbClr>
                </a:solidFill>
              </a:rPr>
              <a:pPr/>
              <a:t>‹#›</a:t>
            </a:fld>
            <a:endParaRPr lang="en-US" dirty="0">
              <a:solidFill>
                <a:srgbClr val="FFFFFF">
                  <a:shade val="50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132400736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397689597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20788-5B48-44B4-9EA3-7E638B38252E}" type="datetimeFigureOut">
              <a:rPr lang="en-US" smtClean="0"/>
              <a:pPr/>
              <a:t>6/6/2013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219194906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6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720788-5B48-44B4-9EA3-7E638B38252E}" type="datetimeFigureOut">
              <a:rPr lang="en-US" smtClean="0"/>
              <a:pPr/>
              <a:t>6/6/2013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B5D20-8DF3-4D02-9571-0754ABC0A42B}" type="slidenum">
              <a:rPr lang="en-US" smtClean="0"/>
              <a:pPr/>
              <a:t>‹#›</a:t>
            </a:fld>
            <a:endParaRPr lang="en-US" dirty="0"/>
          </a:p>
        </p:txBody>
      </p:sp>
    </p:spTree>
    <p:extLst>
      <p:ext uri="{BB962C8B-B14F-4D97-AF65-F5344CB8AC3E}">
        <p14:creationId xmlns:p14="http://schemas.microsoft.com/office/powerpoint/2010/main" val="17363457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17C1B-6514-4BCD-938D-5D9F3FE0F5C2}"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B9A58-A3E1-4193-B492-42D0F7B9C8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434908"/>
      </p:ext>
    </p:extLst>
  </p:cSld>
  <p:clrMap bg1="lt1" tx1="dk1" bg2="lt2" tx2="dk2" accent1="accent1" accent2="accent2" accent3="accent3" accent4="accent4" accent5="accent5" accent6="accent6" hlink="hlink" folHlink="folHlink"/>
  <p:sldLayoutIdLst>
    <p:sldLayoutId id="2147483765"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17C1B-6514-4BCD-938D-5D9F3FE0F5C2}"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B9A58-A3E1-4193-B492-42D0F7B9C8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434908"/>
      </p:ext>
    </p:extLst>
  </p:cSld>
  <p:clrMap bg1="lt1" tx1="dk1" bg2="lt2" tx2="dk2" accent1="accent1" accent2="accent2" accent3="accent3" accent4="accent4" accent5="accent5" accent6="accent6" hlink="hlink" folHlink="folHlink"/>
  <p:sldLayoutIdLst>
    <p:sldLayoutId id="214748376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16B5F3B-1A4F-46ED-89F6-5118E2441A22}" type="datetimeFigureOut">
              <a:rPr lang="en-US" smtClean="0">
                <a:solidFill>
                  <a:srgbClr val="4E5B6F">
                    <a:shade val="90000"/>
                  </a:srgbClr>
                </a:solidFill>
              </a:rPr>
              <a:pPr/>
              <a:t>6/6/2013</a:t>
            </a:fld>
            <a:endParaRPr lang="en-US" dirty="0">
              <a:solidFill>
                <a:srgbClr val="4E5B6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4E5B6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E3CAE08-3505-4E53-8CEB-47836E1AB6C8}" type="slidenum">
              <a:rPr lang="en-US" smtClean="0">
                <a:solidFill>
                  <a:srgbClr val="4E5B6F">
                    <a:shade val="90000"/>
                  </a:srgbClr>
                </a:solidFill>
              </a:rPr>
              <a:pPr/>
              <a:t>‹#›</a:t>
            </a:fld>
            <a:endParaRPr lang="en-US" dirty="0">
              <a:solidFill>
                <a:srgbClr val="4E5B6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6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16B5F3B-1A4F-46ED-89F6-5118E2441A22}" type="datetimeFigureOut">
              <a:rPr lang="en-US" smtClean="0">
                <a:solidFill>
                  <a:srgbClr val="4E5B6F">
                    <a:shade val="90000"/>
                  </a:srgbClr>
                </a:solidFill>
              </a:rPr>
              <a:pPr/>
              <a:t>6/6/2013</a:t>
            </a:fld>
            <a:endParaRPr lang="en-US" dirty="0">
              <a:solidFill>
                <a:srgbClr val="4E5B6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4E5B6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E3CAE08-3505-4E53-8CEB-47836E1AB6C8}" type="slidenum">
              <a:rPr lang="en-US" smtClean="0">
                <a:solidFill>
                  <a:srgbClr val="4E5B6F">
                    <a:shade val="90000"/>
                  </a:srgbClr>
                </a:solidFill>
              </a:rPr>
              <a:pPr/>
              <a:t>‹#›</a:t>
            </a:fld>
            <a:endParaRPr lang="en-US" dirty="0">
              <a:solidFill>
                <a:srgbClr val="4E5B6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7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16B5F3B-1A4F-46ED-89F6-5118E2441A22}" type="datetimeFigureOut">
              <a:rPr lang="en-US" smtClean="0">
                <a:solidFill>
                  <a:srgbClr val="4E5B6F">
                    <a:shade val="90000"/>
                  </a:srgbClr>
                </a:solidFill>
              </a:rPr>
              <a:pPr/>
              <a:t>6/6/2013</a:t>
            </a:fld>
            <a:endParaRPr lang="en-US" dirty="0">
              <a:solidFill>
                <a:srgbClr val="4E5B6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4E5B6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E3CAE08-3505-4E53-8CEB-47836E1AB6C8}" type="slidenum">
              <a:rPr lang="en-US" smtClean="0">
                <a:solidFill>
                  <a:srgbClr val="4E5B6F">
                    <a:shade val="90000"/>
                  </a:srgbClr>
                </a:solidFill>
              </a:rPr>
              <a:pPr/>
              <a:t>‹#›</a:t>
            </a:fld>
            <a:endParaRPr lang="en-US" dirty="0">
              <a:solidFill>
                <a:srgbClr val="4E5B6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73"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16B5F3B-1A4F-46ED-89F6-5118E2441A22}" type="datetimeFigureOut">
              <a:rPr lang="en-US" smtClean="0">
                <a:solidFill>
                  <a:srgbClr val="4E5B6F">
                    <a:shade val="90000"/>
                  </a:srgbClr>
                </a:solidFill>
              </a:rPr>
              <a:pPr/>
              <a:t>6/6/2013</a:t>
            </a:fld>
            <a:endParaRPr lang="en-US" dirty="0">
              <a:solidFill>
                <a:srgbClr val="4E5B6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4E5B6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E3CAE08-3505-4E53-8CEB-47836E1AB6C8}" type="slidenum">
              <a:rPr lang="en-US" smtClean="0">
                <a:solidFill>
                  <a:srgbClr val="4E5B6F">
                    <a:shade val="90000"/>
                  </a:srgbClr>
                </a:solidFill>
              </a:rPr>
              <a:pPr/>
              <a:t>‹#›</a:t>
            </a:fld>
            <a:endParaRPr lang="en-US" dirty="0">
              <a:solidFill>
                <a:srgbClr val="4E5B6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75"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16B5F3B-1A4F-46ED-89F6-5118E2441A22}" type="datetimeFigureOut">
              <a:rPr lang="en-US" smtClean="0">
                <a:solidFill>
                  <a:srgbClr val="4E5B6F">
                    <a:shade val="90000"/>
                  </a:srgbClr>
                </a:solidFill>
              </a:rPr>
              <a:pPr/>
              <a:t>6/6/2013</a:t>
            </a:fld>
            <a:endParaRPr lang="en-US" dirty="0">
              <a:solidFill>
                <a:srgbClr val="4E5B6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4E5B6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E3CAE08-3505-4E53-8CEB-47836E1AB6C8}" type="slidenum">
              <a:rPr lang="en-US" smtClean="0">
                <a:solidFill>
                  <a:srgbClr val="4E5B6F">
                    <a:shade val="90000"/>
                  </a:srgbClr>
                </a:solidFill>
              </a:rPr>
              <a:pPr/>
              <a:t>‹#›</a:t>
            </a:fld>
            <a:endParaRPr lang="en-US" dirty="0">
              <a:solidFill>
                <a:srgbClr val="4E5B6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7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6F530-C9D1-4823-98EB-E3C65F003070}"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9E8A5-0CB3-46A0-87C2-AE691BEB33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1107872"/>
      </p:ext>
    </p:extLst>
  </p:cSld>
  <p:clrMap bg1="lt1" tx1="dk1" bg2="lt2" tx2="dk2" accent1="accent1" accent2="accent2" accent3="accent3" accent4="accent4" accent5="accent5" accent6="accent6" hlink="hlink" folHlink="folHlink"/>
  <p:sldLayoutIdLst>
    <p:sldLayoutId id="214748377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6F530-C9D1-4823-98EB-E3C65F003070}"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9E8A5-0CB3-46A0-87C2-AE691BEB33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1107872"/>
      </p:ext>
    </p:extLst>
  </p:cSld>
  <p:clrMap bg1="lt1" tx1="dk1" bg2="lt2" tx2="dk2" accent1="accent1" accent2="accent2" accent3="accent3" accent4="accent4" accent5="accent5" accent6="accent6" hlink="hlink" folHlink="folHlink"/>
  <p:sldLayoutIdLst>
    <p:sldLayoutId id="214748378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6F530-C9D1-4823-98EB-E3C65F003070}"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9E8A5-0CB3-46A0-87C2-AE691BEB33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1107872"/>
      </p:ext>
    </p:extLst>
  </p:cSld>
  <p:clrMap bg1="lt1" tx1="dk1" bg2="lt2" tx2="dk2" accent1="accent1" accent2="accent2" accent3="accent3" accent4="accent4" accent5="accent5" accent6="accent6" hlink="hlink" folHlink="folHlink"/>
  <p:sldLayoutIdLst>
    <p:sldLayoutId id="2147483783"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E2A95-F8E9-4370-876C-418F99151842}"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860EE-097F-4F8A-B90A-8BCCA17A67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1163605"/>
      </p:ext>
    </p:extLst>
  </p:cSld>
  <p:clrMap bg1="lt1" tx1="dk1" bg2="lt2" tx2="dk2" accent1="accent1" accent2="accent2" accent3="accent3" accent4="accent4" accent5="accent5" accent6="accent6" hlink="hlink" folHlink="folHlink"/>
  <p:sldLayoutIdLst>
    <p:sldLayoutId id="2147483745"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6F530-C9D1-4823-98EB-E3C65F003070}"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9E8A5-0CB3-46A0-87C2-AE691BEB33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1107872"/>
      </p:ext>
    </p:extLst>
  </p:cSld>
  <p:clrMap bg1="lt1" tx1="dk1" bg2="lt2" tx2="dk2" accent1="accent1" accent2="accent2" accent3="accent3" accent4="accent4" accent5="accent5" accent6="accent6" hlink="hlink" folHlink="folHlink"/>
  <p:sldLayoutIdLst>
    <p:sldLayoutId id="2147483785"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146C7443-4A76-4519-A951-81149F5586BF}" type="datetimeFigureOut">
              <a:rPr lang="en-US" smtClean="0">
                <a:solidFill>
                  <a:prstClr val="white">
                    <a:tint val="75000"/>
                  </a:prstClr>
                </a:solidFill>
              </a:rPr>
              <a:pPr/>
              <a:t>6/6/2013</a:t>
            </a:fld>
            <a:endParaRPr lang="en-US" dirty="0">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B0DE41C2-7900-455E-92C6-DDC52CDD5E68}" type="slidenum">
              <a:rPr lang="en-US" smtClean="0">
                <a:solidFill>
                  <a:prstClr val="white">
                    <a:tint val="75000"/>
                  </a:prstClr>
                </a:solidFill>
              </a:rPr>
              <a:pPr/>
              <a:t>‹#›</a:t>
            </a:fld>
            <a:endParaRPr lang="en-US"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Tree>
  </p:cSld>
  <p:clrMap bg1="dk1" tx1="lt1" bg2="dk2" tx2="lt2" accent1="accent1" accent2="accent2" accent3="accent3" accent4="accent4" accent5="accent5" accent6="accent6" hlink="hlink" folHlink="folHlink"/>
  <p:sldLayoutIdLst>
    <p:sldLayoutId id="214748378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146C7443-4A76-4519-A951-81149F5586BF}" type="datetimeFigureOut">
              <a:rPr lang="en-US" smtClean="0">
                <a:solidFill>
                  <a:prstClr val="white">
                    <a:tint val="75000"/>
                  </a:prstClr>
                </a:solidFill>
              </a:rPr>
              <a:pPr/>
              <a:t>6/6/2013</a:t>
            </a:fld>
            <a:endParaRPr lang="en-US" dirty="0">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B0DE41C2-7900-455E-92C6-DDC52CDD5E68}" type="slidenum">
              <a:rPr lang="en-US" smtClean="0">
                <a:solidFill>
                  <a:prstClr val="white">
                    <a:tint val="75000"/>
                  </a:prstClr>
                </a:solidFill>
              </a:rPr>
              <a:pPr/>
              <a:t>‹#›</a:t>
            </a:fld>
            <a:endParaRPr lang="en-US"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Tree>
  </p:cSld>
  <p:clrMap bg1="dk1" tx1="lt1" bg2="dk2" tx2="lt2" accent1="accent1" accent2="accent2" accent3="accent3" accent4="accent4" accent5="accent5" accent6="accent6" hlink="hlink" folHlink="folHlink"/>
  <p:sldLayoutIdLst>
    <p:sldLayoutId id="214748378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146C7443-4A76-4519-A951-81149F5586BF}" type="datetimeFigureOut">
              <a:rPr lang="en-US" smtClean="0">
                <a:solidFill>
                  <a:prstClr val="white">
                    <a:tint val="75000"/>
                  </a:prstClr>
                </a:solidFill>
              </a:rPr>
              <a:pPr/>
              <a:t>6/6/2013</a:t>
            </a:fld>
            <a:endParaRPr lang="en-US" dirty="0">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B0DE41C2-7900-455E-92C6-DDC52CDD5E68}" type="slidenum">
              <a:rPr lang="en-US" smtClean="0">
                <a:solidFill>
                  <a:prstClr val="white">
                    <a:tint val="75000"/>
                  </a:prstClr>
                </a:solidFill>
              </a:rPr>
              <a:pPr/>
              <a:t>‹#›</a:t>
            </a:fld>
            <a:endParaRPr lang="en-US"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Tree>
  </p:cSld>
  <p:clrMap bg1="dk1" tx1="lt1" bg2="dk2" tx2="lt2" accent1="accent1" accent2="accent2" accent3="accent3" accent4="accent4" accent5="accent5" accent6="accent6" hlink="hlink" folHlink="folHlink"/>
  <p:sldLayoutIdLst>
    <p:sldLayoutId id="214748379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040ADDF-1D84-492A-BA9F-59163870C537}" type="datetimeFigureOut">
              <a:rPr lang="en-US" smtClean="0">
                <a:solidFill>
                  <a:prstClr val="black"/>
                </a:solidFill>
              </a:rPr>
              <a:pPr/>
              <a:t>6/6/2013</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AD2FD7C1-07A1-4A60-8C20-F654F028E179}"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9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040ADDF-1D84-492A-BA9F-59163870C537}" type="datetimeFigureOut">
              <a:rPr lang="en-US" smtClean="0">
                <a:solidFill>
                  <a:prstClr val="black"/>
                </a:solidFill>
              </a:rPr>
              <a:pPr/>
              <a:t>6/6/2013</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AD2FD7C1-07A1-4A60-8C20-F654F028E179}"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80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605F6-85D6-4D8A-829B-BB8B4552206D}"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0D3AB-3919-45DA-A607-85B5F4FF517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9821960"/>
      </p:ext>
    </p:extLst>
  </p:cSld>
  <p:clrMap bg1="lt1" tx1="dk1" bg2="lt2" tx2="dk2" accent1="accent1" accent2="accent2" accent3="accent3" accent4="accent4" accent5="accent5" accent6="accent6" hlink="hlink" folHlink="folHlink"/>
  <p:sldLayoutIdLst>
    <p:sldLayoutId id="2147483815"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61EEFB8E-3DC0-4AA6-884F-944522F5DA6D}" type="datetimeFigureOut">
              <a:rPr lang="en-US" smtClean="0"/>
              <a:pPr/>
              <a:t>6/6/2013</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0A1351A0-112C-45BB-9BCB-DF9F0BA6FF2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25"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7657E-62BD-4818-8BC8-8FE6C6CF0AF6}"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D63A2-2F76-4117-A4D8-B7A7692708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603670"/>
      </p:ext>
    </p:extLst>
  </p:cSld>
  <p:clrMap bg1="lt1" tx1="dk1" bg2="lt2" tx2="dk2" accent1="accent1" accent2="accent2" accent3="accent3" accent4="accent4" accent5="accent5" accent6="accent6" hlink="hlink" folHlink="folHlink"/>
  <p:sldLayoutIdLst>
    <p:sldLayoutId id="214748382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7657E-62BD-4818-8BC8-8FE6C6CF0AF6}"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D63A2-2F76-4117-A4D8-B7A7692708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603670"/>
      </p:ext>
    </p:extLst>
  </p:cSld>
  <p:clrMap bg1="lt1" tx1="dk1" bg2="lt2" tx2="dk2" accent1="accent1" accent2="accent2" accent3="accent3" accent4="accent4" accent5="accent5" accent6="accent6" hlink="hlink" folHlink="folHlink"/>
  <p:sldLayoutIdLst>
    <p:sldLayoutId id="214748382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E2A95-F8E9-4370-876C-418F99151842}"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860EE-097F-4F8A-B90A-8BCCA17A677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1163605"/>
      </p:ext>
    </p:extLst>
  </p:cSld>
  <p:clrMap bg1="lt1" tx1="dk1" bg2="lt2" tx2="dk2" accent1="accent1" accent2="accent2" accent3="accent3" accent4="accent4" accent5="accent5" accent6="accent6" hlink="hlink" folHlink="folHlink"/>
  <p:sldLayoutIdLst>
    <p:sldLayoutId id="214748374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7657E-62BD-4818-8BC8-8FE6C6CF0AF6}"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D63A2-2F76-4117-A4D8-B7A7692708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603670"/>
      </p:ext>
    </p:extLst>
  </p:cSld>
  <p:clrMap bg1="lt1" tx1="dk1" bg2="lt2" tx2="dk2" accent1="accent1" accent2="accent2" accent3="accent3" accent4="accent4" accent5="accent5" accent6="accent6" hlink="hlink" folHlink="folHlink"/>
  <p:sldLayoutIdLst>
    <p:sldLayoutId id="214748383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31572-2C47-4FC8-B0F7-B677C08D36E1}"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BE08A-C1BF-4E6C-8234-1B00A0F11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8230774"/>
      </p:ext>
    </p:extLst>
  </p:cSld>
  <p:clrMap bg1="lt1" tx1="dk1" bg2="lt2" tx2="dk2" accent1="accent1" accent2="accent2" accent3="accent3" accent4="accent4" accent5="accent5" accent6="accent6" hlink="hlink" folHlink="folHlink"/>
  <p:sldLayoutIdLst>
    <p:sldLayoutId id="2147483833"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B0F25-A280-43B1-8F25-13C2745A545D}"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2CD70-C42C-43F6-B7EF-CFC96F0D23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7326796"/>
      </p:ext>
    </p:extLst>
  </p:cSld>
  <p:clrMap bg1="lt1" tx1="dk1" bg2="lt2" tx2="dk2" accent1="accent1" accent2="accent2" accent3="accent3" accent4="accent4" accent5="accent5" accent6="accent6" hlink="hlink" folHlink="folHlink"/>
  <p:sldLayoutIdLst>
    <p:sldLayoutId id="214748383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B0F25-A280-43B1-8F25-13C2745A545D}"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2CD70-C42C-43F6-B7EF-CFC96F0D23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7326796"/>
      </p:ext>
    </p:extLst>
  </p:cSld>
  <p:clrMap bg1="lt1" tx1="dk1" bg2="lt2" tx2="dk2" accent1="accent1" accent2="accent2" accent3="accent3" accent4="accent4" accent5="accent5" accent6="accent6" hlink="hlink" folHlink="folHlink"/>
  <p:sldLayoutIdLst>
    <p:sldLayoutId id="214748383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B0F25-A280-43B1-8F25-13C2745A545D}"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2CD70-C42C-43F6-B7EF-CFC96F0D23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7326796"/>
      </p:ext>
    </p:extLst>
  </p:cSld>
  <p:clrMap bg1="lt1" tx1="dk1" bg2="lt2" tx2="dk2" accent1="accent1" accent2="accent2" accent3="accent3" accent4="accent4" accent5="accent5" accent6="accent6" hlink="hlink" folHlink="folHlink"/>
  <p:sldLayoutIdLst>
    <p:sldLayoutId id="214748384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5CEBC-BA35-4D6E-8EA9-E2AD36E8841F}"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3FB77-BCE1-4804-AA52-2366FF9158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2089279"/>
      </p:ext>
    </p:extLst>
  </p:cSld>
  <p:clrMap bg1="lt1" tx1="dk1" bg2="lt2" tx2="dk2" accent1="accent1" accent2="accent2" accent3="accent3" accent4="accent4" accent5="accent5" accent6="accent6" hlink="hlink" folHlink="folHlink"/>
  <p:sldLayoutIdLst>
    <p:sldLayoutId id="2147483843"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51D8F-4431-4247-B9BD-CE44E4F407FA}"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2C166-BDBF-4817-A9EE-3781AFAC5E5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524264"/>
      </p:ext>
    </p:extLst>
  </p:cSld>
  <p:clrMap bg1="lt1" tx1="dk1" bg2="lt2" tx2="dk2" accent1="accent1" accent2="accent2" accent3="accent3" accent4="accent4" accent5="accent5" accent6="accent6" hlink="hlink" folHlink="folHlink"/>
  <p:sldLayoutIdLst>
    <p:sldLayoutId id="2147483845"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51D8F-4431-4247-B9BD-CE44E4F407FA}"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2C166-BDBF-4817-A9EE-3781AFAC5E5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524264"/>
      </p:ext>
    </p:extLst>
  </p:cSld>
  <p:clrMap bg1="lt1" tx1="dk1" bg2="lt2" tx2="dk2" accent1="accent1" accent2="accent2" accent3="accent3" accent4="accent4" accent5="accent5" accent6="accent6" hlink="hlink" folHlink="folHlink"/>
  <p:sldLayoutIdLst>
    <p:sldLayoutId id="214748384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51D8F-4431-4247-B9BD-CE44E4F407FA}"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2C166-BDBF-4817-A9EE-3781AFAC5E5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524264"/>
      </p:ext>
    </p:extLst>
  </p:cSld>
  <p:clrMap bg1="lt1" tx1="dk1" bg2="lt2" tx2="dk2" accent1="accent1" accent2="accent2" accent3="accent3" accent4="accent4" accent5="accent5" accent6="accent6" hlink="hlink" folHlink="folHlink"/>
  <p:sldLayoutIdLst>
    <p:sldLayoutId id="214748384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C2854-C0F5-49B6-89E1-69A0E50C1954}"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FAF50-554B-4CBD-94CC-232031DD39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551461"/>
      </p:ext>
    </p:extLst>
  </p:cSld>
  <p:clrMap bg1="lt1" tx1="dk1" bg2="lt2" tx2="dk2" accent1="accent1" accent2="accent2" accent3="accent3" accent4="accent4" accent5="accent5" accent6="accent6" hlink="hlink" folHlink="folHlink"/>
  <p:sldLayoutIdLst>
    <p:sldLayoutId id="214748385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1C268C-B802-41A5-ABC7-5F0CC130BDAB}"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85687-2DE7-4488-BC19-97617C9ACB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2936622"/>
      </p:ext>
    </p:extLst>
  </p:cSld>
  <p:clrMap bg1="lt1" tx1="dk1" bg2="lt2" tx2="dk2" accent1="accent1" accent2="accent2" accent3="accent3" accent4="accent4" accent5="accent5" accent6="accent6" hlink="hlink" folHlink="folHlink"/>
  <p:sldLayoutIdLst>
    <p:sldLayoutId id="214748374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C2854-C0F5-49B6-89E1-69A0E50C1954}"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FAF50-554B-4CBD-94CC-232031DD39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551461"/>
      </p:ext>
    </p:extLst>
  </p:cSld>
  <p:clrMap bg1="lt1" tx1="dk1" bg2="lt2" tx2="dk2" accent1="accent1" accent2="accent2" accent3="accent3" accent4="accent4" accent5="accent5" accent6="accent6" hlink="hlink" folHlink="folHlink"/>
  <p:sldLayoutIdLst>
    <p:sldLayoutId id="2147483853"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C2854-C0F5-49B6-89E1-69A0E50C1954}"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FAF50-554B-4CBD-94CC-232031DD39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551461"/>
      </p:ext>
    </p:extLst>
  </p:cSld>
  <p:clrMap bg1="lt1" tx1="dk1" bg2="lt2" tx2="dk2" accent1="accent1" accent2="accent2" accent3="accent3" accent4="accent4" accent5="accent5" accent6="accent6" hlink="hlink" folHlink="folHlink"/>
  <p:sldLayoutIdLst>
    <p:sldLayoutId id="2147483855"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C2854-C0F5-49B6-89E1-69A0E50C1954}"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FAF50-554B-4CBD-94CC-232031DD39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551461"/>
      </p:ext>
    </p:extLst>
  </p:cSld>
  <p:clrMap bg1="lt1" tx1="dk1" bg2="lt2" tx2="dk2" accent1="accent1" accent2="accent2" accent3="accent3" accent4="accent4" accent5="accent5" accent6="accent6" hlink="hlink" folHlink="folHlink"/>
  <p:sldLayoutIdLst>
    <p:sldLayoutId id="214748385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C2854-C0F5-49B6-89E1-69A0E50C1954}"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FAF50-554B-4CBD-94CC-232031DD39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551461"/>
      </p:ext>
    </p:extLst>
  </p:cSld>
  <p:clrMap bg1="lt1" tx1="dk1" bg2="lt2" tx2="dk2" accent1="accent1" accent2="accent2" accent3="accent3" accent4="accent4" accent5="accent5" accent6="accent6" hlink="hlink" folHlink="folHlink"/>
  <p:sldLayoutIdLst>
    <p:sldLayoutId id="214748385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A603AB"/>
            </a:gs>
            <a:gs pos="28000">
              <a:srgbClr val="0819FB"/>
            </a:gs>
            <a:gs pos="45000">
              <a:srgbClr val="1A8D48"/>
            </a:gs>
            <a:gs pos="61000">
              <a:srgbClr val="FFFF00"/>
            </a:gs>
            <a:gs pos="75000">
              <a:srgbClr val="7030A0"/>
            </a:gs>
            <a:gs pos="90000">
              <a:srgbClr val="E81766">
                <a:lumMod val="81000"/>
                <a:lumOff val="19000"/>
              </a:srgbClr>
            </a:gs>
            <a:gs pos="100000">
              <a:srgbClr val="A603AB">
                <a:lumMod val="59000"/>
                <a:lumOff val="41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A7831-BE80-4578-BE82-AB607BB285CF}"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3EBC3-B4CB-4FB4-8896-C54CB3B0DB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4307059"/>
      </p:ext>
    </p:extLst>
  </p:cSld>
  <p:clrMap bg1="lt1" tx1="dk1" bg2="lt2" tx2="dk2" accent1="accent1" accent2="accent2" accent3="accent3" accent4="accent4" accent5="accent5" accent6="accent6" hlink="hlink" folHlink="folHlink"/>
  <p:sldLayoutIdLst>
    <p:sldLayoutId id="214748386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A603AB"/>
            </a:gs>
            <a:gs pos="28000">
              <a:srgbClr val="0819FB"/>
            </a:gs>
            <a:gs pos="45000">
              <a:srgbClr val="1A8D48"/>
            </a:gs>
            <a:gs pos="61000">
              <a:srgbClr val="FFFF00"/>
            </a:gs>
            <a:gs pos="75000">
              <a:srgbClr val="7030A0"/>
            </a:gs>
            <a:gs pos="90000">
              <a:srgbClr val="E81766">
                <a:lumMod val="81000"/>
                <a:lumOff val="19000"/>
              </a:srgbClr>
            </a:gs>
            <a:gs pos="100000">
              <a:srgbClr val="A603AB">
                <a:lumMod val="59000"/>
                <a:lumOff val="41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A7831-BE80-4578-BE82-AB607BB285CF}"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3EBC3-B4CB-4FB4-8896-C54CB3B0DB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4307059"/>
      </p:ext>
    </p:extLst>
  </p:cSld>
  <p:clrMap bg1="lt1" tx1="dk1" bg2="lt2" tx2="dk2" accent1="accent1" accent2="accent2" accent3="accent3" accent4="accent4" accent5="accent5" accent6="accent6" hlink="hlink" folHlink="folHlink"/>
  <p:sldLayoutIdLst>
    <p:sldLayoutId id="2147483863"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A603AB"/>
            </a:gs>
            <a:gs pos="28000">
              <a:srgbClr val="0819FB"/>
            </a:gs>
            <a:gs pos="45000">
              <a:srgbClr val="1A8D48"/>
            </a:gs>
            <a:gs pos="61000">
              <a:srgbClr val="FFFF00"/>
            </a:gs>
            <a:gs pos="75000">
              <a:srgbClr val="7030A0"/>
            </a:gs>
            <a:gs pos="90000">
              <a:srgbClr val="E81766">
                <a:lumMod val="81000"/>
                <a:lumOff val="19000"/>
              </a:srgbClr>
            </a:gs>
            <a:gs pos="100000">
              <a:srgbClr val="A603AB">
                <a:lumMod val="59000"/>
                <a:lumOff val="41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A7831-BE80-4578-BE82-AB607BB285CF}"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3EBC3-B4CB-4FB4-8896-C54CB3B0DB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4307059"/>
      </p:ext>
    </p:extLst>
  </p:cSld>
  <p:clrMap bg1="lt1" tx1="dk1" bg2="lt2" tx2="dk2" accent1="accent1" accent2="accent2" accent3="accent3" accent4="accent4" accent5="accent5" accent6="accent6" hlink="hlink" folHlink="folHlink"/>
  <p:sldLayoutIdLst>
    <p:sldLayoutId id="214748386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07640-46F6-4FD1-BA0A-9DF78FB0B547}"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6CDBC-23E4-42A0-B5AB-BB4382C2A3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018673"/>
      </p:ext>
    </p:extLst>
  </p:cSld>
  <p:clrMap bg1="lt1" tx1="dk1" bg2="lt2" tx2="dk2" accent1="accent1" accent2="accent2" accent3="accent3" accent4="accent4" accent5="accent5" accent6="accent6" hlink="hlink" folHlink="folHlink"/>
  <p:sldLayoutIdLst>
    <p:sldLayoutId id="214748386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07640-46F6-4FD1-BA0A-9DF78FB0B547}"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6CDBC-23E4-42A0-B5AB-BB4382C2A3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018673"/>
      </p:ext>
    </p:extLst>
  </p:cSld>
  <p:clrMap bg1="lt1" tx1="dk1" bg2="lt2" tx2="dk2" accent1="accent1" accent2="accent2" accent3="accent3" accent4="accent4" accent5="accent5" accent6="accent6" hlink="hlink" folHlink="folHlink"/>
  <p:sldLayoutIdLst>
    <p:sldLayoutId id="214748387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07640-46F6-4FD1-BA0A-9DF78FB0B547}"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6CDBC-23E4-42A0-B5AB-BB4382C2A3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018673"/>
      </p:ext>
    </p:extLst>
  </p:cSld>
  <p:clrMap bg1="lt1" tx1="dk1" bg2="lt2" tx2="dk2" accent1="accent1" accent2="accent2" accent3="accent3" accent4="accent4" accent5="accent5" accent6="accent6" hlink="hlink" folHlink="folHlink"/>
  <p:sldLayoutIdLst>
    <p:sldLayoutId id="2147483873"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1C268C-B802-41A5-ABC7-5F0CC130BDAB}"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85687-2DE7-4488-BC19-97617C9ACB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2936622"/>
      </p:ext>
    </p:extLst>
  </p:cSld>
  <p:clrMap bg1="lt1" tx1="dk1" bg2="lt2" tx2="dk2" accent1="accent1" accent2="accent2" accent3="accent3" accent4="accent4" accent5="accent5" accent6="accent6" hlink="hlink" folHlink="folHlink"/>
  <p:sldLayoutIdLst>
    <p:sldLayoutId id="2147483755"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2B612-4908-4FAA-AF84-18318D159EA8}"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4C738-103D-4BEE-A39C-F50C21BF9E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7867583"/>
      </p:ext>
    </p:extLst>
  </p:cSld>
  <p:clrMap bg1="lt1" tx1="dk1" bg2="lt2" tx2="dk2" accent1="accent1" accent2="accent2" accent3="accent3" accent4="accent4" accent5="accent5" accent6="accent6" hlink="hlink" folHlink="folHlink"/>
  <p:sldLayoutIdLst>
    <p:sldLayoutId id="2147483875"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BC668-31B7-4D21-8E5F-B05EB079707B}"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46EAE-6760-4549-B690-3F439195D0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8134917"/>
      </p:ext>
    </p:extLst>
  </p:cSld>
  <p:clrMap bg1="lt1" tx1="dk1" bg2="lt2" tx2="dk2" accent1="accent1" accent2="accent2" accent3="accent3" accent4="accent4" accent5="accent5" accent6="accent6" hlink="hlink" folHlink="folHlink"/>
  <p:sldLayoutIdLst>
    <p:sldLayoutId id="214748387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2CD51FA-41E7-4756-AF53-55B8F133E541}" type="datetimeFigureOut">
              <a:rPr lang="en-US" smtClean="0">
                <a:solidFill>
                  <a:srgbClr val="FFFFFF">
                    <a:shade val="50000"/>
                  </a:srgbClr>
                </a:solidFill>
              </a:rPr>
              <a:pPr/>
              <a:t>6/6/2013</a:t>
            </a:fld>
            <a:endParaRPr lang="en-US" dirty="0">
              <a:solidFill>
                <a:srgbClr val="FFFFFF">
                  <a:shade val="50000"/>
                </a:srgb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solidFill>
                <a:srgbClr val="FFFFFF">
                  <a:shade val="50000"/>
                </a:srgb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98B3A16-C651-4877-A2DA-6B287F976919}" type="slidenum">
              <a:rPr lang="en-US" smtClean="0">
                <a:solidFill>
                  <a:srgbClr val="FFFFFF">
                    <a:shade val="50000"/>
                  </a:srgbClr>
                </a:solidFill>
              </a:rPr>
              <a:pPr/>
              <a:t>‹#›</a:t>
            </a:fld>
            <a:endParaRPr lang="en-US" dirty="0">
              <a:solidFill>
                <a:srgbClr val="FFFFFF">
                  <a:shade val="50000"/>
                </a:srgbClr>
              </a:solidFill>
            </a:endParaRPr>
          </a:p>
        </p:txBody>
      </p:sp>
    </p:spTree>
  </p:cSld>
  <p:clrMap bg1="dk1" tx1="lt1" bg2="dk2" tx2="lt2" accent1="accent1" accent2="accent2" accent3="accent3" accent4="accent4" accent5="accent5" accent6="accent6" hlink="hlink" folHlink="folHlink"/>
  <p:sldLayoutIdLst>
    <p:sldLayoutId id="214748388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A16CB35E-2710-4F1B-8D44-A7749DD7439B}" type="datetimeFigureOut">
              <a:rPr lang="en-US" smtClean="0">
                <a:solidFill>
                  <a:srgbClr val="FFFFFF">
                    <a:alpha val="65000"/>
                  </a:srgbClr>
                </a:solidFill>
              </a:rPr>
              <a:pPr/>
              <a:t>6/6/2013</a:t>
            </a:fld>
            <a:endParaRPr lang="en-US" dirty="0">
              <a:solidFill>
                <a:srgbClr val="FFFFFF">
                  <a:alpha val="65000"/>
                </a:srgbClr>
              </a:solidFill>
            </a:endParaRPr>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dirty="0">
              <a:solidFill>
                <a:srgbClr val="FFFFFF">
                  <a:alpha val="65000"/>
                </a:srgbClr>
              </a:solidFill>
            </a:endParaRPr>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C0E14A92-4CC3-4E66-A474-3D3E40CF90DF}" type="slidenum">
              <a:rPr lang="en-US" smtClean="0">
                <a:solidFill>
                  <a:srgbClr val="FFFFFF">
                    <a:alpha val="65000"/>
                  </a:srgbClr>
                </a:solidFill>
              </a:rPr>
              <a:pPr/>
              <a:t>‹#›</a:t>
            </a:fld>
            <a:endParaRPr lang="en-US" dirty="0">
              <a:solidFill>
                <a:srgbClr val="FFFFFF">
                  <a:alpha val="65000"/>
                </a:srgbClr>
              </a:solidFill>
            </a:endParaRPr>
          </a:p>
        </p:txBody>
      </p:sp>
    </p:spTree>
  </p:cSld>
  <p:clrMap bg1="dk1" tx1="lt1" bg2="dk2" tx2="lt2" accent1="accent1" accent2="accent2" accent3="accent3" accent4="accent4" accent5="accent5" accent6="accent6" hlink="hlink" folHlink="folHlink"/>
  <p:sldLayoutIdLst>
    <p:sldLayoutId id="2147483757"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A16CB35E-2710-4F1B-8D44-A7749DD7439B}" type="datetimeFigureOut">
              <a:rPr lang="en-US" smtClean="0">
                <a:solidFill>
                  <a:srgbClr val="FFFFFF">
                    <a:alpha val="65000"/>
                  </a:srgbClr>
                </a:solidFill>
              </a:rPr>
              <a:pPr/>
              <a:t>6/6/2013</a:t>
            </a:fld>
            <a:endParaRPr lang="en-US" dirty="0">
              <a:solidFill>
                <a:srgbClr val="FFFFFF">
                  <a:alpha val="65000"/>
                </a:srgbClr>
              </a:solidFill>
            </a:endParaRPr>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dirty="0">
              <a:solidFill>
                <a:srgbClr val="FFFFFF">
                  <a:alpha val="65000"/>
                </a:srgbClr>
              </a:solidFill>
            </a:endParaRPr>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C0E14A92-4CC3-4E66-A474-3D3E40CF90DF}" type="slidenum">
              <a:rPr lang="en-US" smtClean="0">
                <a:solidFill>
                  <a:srgbClr val="FFFFFF">
                    <a:alpha val="65000"/>
                  </a:srgbClr>
                </a:solidFill>
              </a:rPr>
              <a:pPr/>
              <a:t>‹#›</a:t>
            </a:fld>
            <a:endParaRPr lang="en-US" dirty="0">
              <a:solidFill>
                <a:srgbClr val="FFFFFF">
                  <a:alpha val="65000"/>
                </a:srgbClr>
              </a:solidFill>
            </a:endParaRPr>
          </a:p>
        </p:txBody>
      </p:sp>
    </p:spTree>
  </p:cSld>
  <p:clrMap bg1="dk1" tx1="lt1" bg2="dk2" tx2="lt2" accent1="accent1" accent2="accent2" accent3="accent3" accent4="accent4" accent5="accent5" accent6="accent6" hlink="hlink" folHlink="folHlink"/>
  <p:sldLayoutIdLst>
    <p:sldLayoutId id="2147483759"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A16CB35E-2710-4F1B-8D44-A7749DD7439B}" type="datetimeFigureOut">
              <a:rPr lang="en-US" smtClean="0">
                <a:solidFill>
                  <a:srgbClr val="FFFFFF">
                    <a:alpha val="65000"/>
                  </a:srgbClr>
                </a:solidFill>
              </a:rPr>
              <a:pPr/>
              <a:t>6/6/2013</a:t>
            </a:fld>
            <a:endParaRPr lang="en-US" dirty="0">
              <a:solidFill>
                <a:srgbClr val="FFFFFF">
                  <a:alpha val="65000"/>
                </a:srgbClr>
              </a:solidFill>
            </a:endParaRPr>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dirty="0">
              <a:solidFill>
                <a:srgbClr val="FFFFFF">
                  <a:alpha val="65000"/>
                </a:srgbClr>
              </a:solidFill>
            </a:endParaRPr>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C0E14A92-4CC3-4E66-A474-3D3E40CF90DF}" type="slidenum">
              <a:rPr lang="en-US" smtClean="0">
                <a:solidFill>
                  <a:srgbClr val="FFFFFF">
                    <a:alpha val="65000"/>
                  </a:srgbClr>
                </a:solidFill>
              </a:rPr>
              <a:pPr/>
              <a:t>‹#›</a:t>
            </a:fld>
            <a:endParaRPr lang="en-US" dirty="0">
              <a:solidFill>
                <a:srgbClr val="FFFFFF">
                  <a:alpha val="65000"/>
                </a:srgbClr>
              </a:solidFill>
            </a:endParaRPr>
          </a:p>
        </p:txBody>
      </p:sp>
    </p:spTree>
  </p:cSld>
  <p:clrMap bg1="dk1" tx1="lt1" bg2="dk2" tx2="lt2" accent1="accent1" accent2="accent2" accent3="accent3" accent4="accent4" accent5="accent5" accent6="accent6" hlink="hlink" folHlink="folHlink"/>
  <p:sldLayoutIdLst>
    <p:sldLayoutId id="2147483761"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17C1B-6514-4BCD-938D-5D9F3FE0F5C2}" type="datetimeFigureOut">
              <a:rPr lang="en-US" smtClean="0">
                <a:solidFill>
                  <a:prstClr val="black">
                    <a:tint val="75000"/>
                  </a:prstClr>
                </a:solidFill>
              </a:rPr>
              <a:pPr/>
              <a:t>6/6/2013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B9A58-A3E1-4193-B492-42D0F7B9C8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434908"/>
      </p:ext>
    </p:extLst>
  </p:cSld>
  <p:clrMap bg1="lt1" tx1="dk1" bg2="lt2" tx2="dk2" accent1="accent1" accent2="accent2" accent3="accent3" accent4="accent4" accent5="accent5" accent6="accent6" hlink="hlink" folHlink="folHlink"/>
  <p:sldLayoutIdLst>
    <p:sldLayoutId id="2147483763" r:id="rId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55.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8.pn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7.png"/><Relationship Id="rId5" Type="http://schemas.openxmlformats.org/officeDocument/2006/relationships/image" Target="../media/image67.png"/><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0.jpe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jpeg"/><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hyperlink" Target="http://www.surveymonkey.com/s/ZM6T96T" TargetMode="External"/><Relationship Id="rId2" Type="http://schemas.openxmlformats.org/officeDocument/2006/relationships/hyperlink" Target="http://www.surveymonkey.com/s/ZMSTGBL" TargetMode="Externa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7" name="TextBox 16"/>
          <p:cNvSpPr txBox="1"/>
          <p:nvPr/>
        </p:nvSpPr>
        <p:spPr>
          <a:xfrm>
            <a:off x="1446964" y="4876800"/>
            <a:ext cx="6247224" cy="1323439"/>
          </a:xfrm>
          <a:prstGeom prst="rect">
            <a:avLst/>
          </a:prstGeom>
          <a:noFill/>
        </p:spPr>
        <p:txBody>
          <a:bodyPr wrap="none" rtlCol="0">
            <a:spAutoFit/>
          </a:bodyPr>
          <a:lstStyle/>
          <a:p>
            <a:pPr algn="ctr"/>
            <a:r>
              <a:rPr lang="en-US" sz="4000" dirty="0" smtClean="0">
                <a:solidFill>
                  <a:srgbClr val="FFFF00"/>
                </a:solidFill>
                <a:latin typeface="Rumpelstiltskin" pitchFamily="66" charset="0"/>
                <a:ea typeface="2peas" pitchFamily="2" charset="0"/>
              </a:rPr>
              <a:t>By: Miss Kelly’s 4</a:t>
            </a:r>
            <a:r>
              <a:rPr lang="en-US" sz="4000" baseline="30000" dirty="0" smtClean="0">
                <a:solidFill>
                  <a:srgbClr val="FFFF00"/>
                </a:solidFill>
                <a:latin typeface="Rumpelstiltskin" pitchFamily="66" charset="0"/>
                <a:ea typeface="2peas" pitchFamily="2" charset="0"/>
              </a:rPr>
              <a:t>th</a:t>
            </a:r>
            <a:r>
              <a:rPr lang="en-US" sz="4000" dirty="0" smtClean="0">
                <a:solidFill>
                  <a:srgbClr val="FFFF00"/>
                </a:solidFill>
                <a:latin typeface="Rumpelstiltskin" pitchFamily="66" charset="0"/>
                <a:ea typeface="2peas" pitchFamily="2" charset="0"/>
              </a:rPr>
              <a:t> Grade Class</a:t>
            </a:r>
          </a:p>
          <a:p>
            <a:pPr algn="ctr"/>
            <a:r>
              <a:rPr lang="en-US" sz="4000" dirty="0" smtClean="0">
                <a:solidFill>
                  <a:srgbClr val="FFFF00"/>
                </a:solidFill>
                <a:latin typeface="Rumpelstiltskin" pitchFamily="66" charset="0"/>
                <a:ea typeface="2peas" pitchFamily="2" charset="0"/>
              </a:rPr>
              <a:t>May, 2013</a:t>
            </a:r>
            <a:endParaRPr lang="en-US" sz="4000" dirty="0">
              <a:solidFill>
                <a:srgbClr val="FFFF00"/>
              </a:solidFill>
              <a:latin typeface="Rumpelstiltskin" pitchFamily="66" charset="0"/>
              <a:ea typeface="2peas" pitchFamily="2" charset="0"/>
            </a:endParaRPr>
          </a:p>
        </p:txBody>
      </p:sp>
      <p:grpSp>
        <p:nvGrpSpPr>
          <p:cNvPr id="2" name="Group 1"/>
          <p:cNvGrpSpPr/>
          <p:nvPr/>
        </p:nvGrpSpPr>
        <p:grpSpPr>
          <a:xfrm>
            <a:off x="990600" y="914400"/>
            <a:ext cx="7047664" cy="3170099"/>
            <a:chOff x="990600" y="914400"/>
            <a:chExt cx="7047664" cy="3170099"/>
          </a:xfrm>
        </p:grpSpPr>
        <p:sp>
          <p:nvSpPr>
            <p:cNvPr id="4" name="TextBox 3"/>
            <p:cNvSpPr txBox="1"/>
            <p:nvPr/>
          </p:nvSpPr>
          <p:spPr>
            <a:xfrm>
              <a:off x="990600" y="914400"/>
              <a:ext cx="7047664" cy="3170099"/>
            </a:xfrm>
            <a:prstGeom prst="rect">
              <a:avLst/>
            </a:prstGeom>
            <a:solidFill>
              <a:schemeClr val="tx1"/>
            </a:solidFill>
            <a:ln w="57150">
              <a:solidFill>
                <a:schemeClr val="bg1"/>
              </a:solidFill>
            </a:ln>
          </p:spPr>
          <p:txBody>
            <a:bodyPr wrap="square" rtlCol="0">
              <a:spAutoFit/>
            </a:bodyPr>
            <a:lstStyle/>
            <a:p>
              <a:pPr algn="ctr"/>
              <a:endParaRPr lang="en-US" sz="4000" dirty="0">
                <a:solidFill>
                  <a:schemeClr val="bg1"/>
                </a:solidFill>
                <a:effectLst>
                  <a:outerShdw blurRad="38100" dist="38100" dir="2700000" algn="tl">
                    <a:srgbClr val="000000">
                      <a:alpha val="43137"/>
                    </a:srgbClr>
                  </a:outerShdw>
                </a:effectLst>
                <a:latin typeface="akaDylan Plain" pitchFamily="82" charset="0"/>
                <a:ea typeface="2peas" pitchFamily="2" charset="0"/>
              </a:endParaRPr>
            </a:p>
            <a:p>
              <a:pPr algn="ctr"/>
              <a:r>
                <a:rPr lang="en-US" sz="4000" dirty="0" smtClean="0">
                  <a:solidFill>
                    <a:schemeClr val="bg1"/>
                  </a:solidFill>
                  <a:effectLst>
                    <a:outerShdw blurRad="38100" dist="38100" dir="2700000" algn="tl">
                      <a:srgbClr val="000000">
                        <a:alpha val="43137"/>
                      </a:srgbClr>
                    </a:outerShdw>
                  </a:effectLst>
                  <a:latin typeface="akaDylan Plain" pitchFamily="82" charset="0"/>
                  <a:ea typeface="2peas" pitchFamily="2" charset="0"/>
                </a:rPr>
                <a:t>The Lake Sybelia </a:t>
              </a:r>
            </a:p>
            <a:p>
              <a:pPr algn="ctr"/>
              <a:r>
                <a:rPr lang="en-US" sz="4000" dirty="0" smtClean="0">
                  <a:solidFill>
                    <a:schemeClr val="bg1"/>
                  </a:solidFill>
                  <a:effectLst>
                    <a:outerShdw blurRad="38100" dist="38100" dir="2700000" algn="tl">
                      <a:srgbClr val="000000">
                        <a:alpha val="43137"/>
                      </a:srgbClr>
                    </a:outerShdw>
                  </a:effectLst>
                  <a:latin typeface="akaDylan Plain" pitchFamily="82" charset="0"/>
                  <a:ea typeface="2peas" pitchFamily="2" charset="0"/>
                </a:rPr>
                <a:t>Facts Project</a:t>
              </a:r>
            </a:p>
            <a:p>
              <a:pPr algn="ctr"/>
              <a:endParaRPr lang="en-US" sz="4000" dirty="0" smtClean="0">
                <a:solidFill>
                  <a:srgbClr val="00B0F0"/>
                </a:solidFill>
                <a:effectLst>
                  <a:outerShdw blurRad="38100" dist="38100" dir="2700000" algn="tl">
                    <a:srgbClr val="000000">
                      <a:alpha val="43137"/>
                    </a:srgbClr>
                  </a:outerShdw>
                </a:effectLst>
                <a:latin typeface="akaDylan Plain" pitchFamily="82" charset="0"/>
                <a:ea typeface="2peas" pitchFamily="2" charset="0"/>
              </a:endParaRPr>
            </a:p>
            <a:p>
              <a:pPr algn="ctr"/>
              <a:endParaRPr lang="en-US" sz="4000" dirty="0">
                <a:solidFill>
                  <a:srgbClr val="00B0F0"/>
                </a:solidFill>
                <a:effectLst>
                  <a:outerShdw blurRad="38100" dist="38100" dir="2700000" algn="tl">
                    <a:srgbClr val="000000">
                      <a:alpha val="43137"/>
                    </a:srgbClr>
                  </a:outerShdw>
                </a:effectLst>
                <a:latin typeface="akaDylan Plain" pitchFamily="82" charset="0"/>
                <a:ea typeface="2peas" pitchFamily="2" charset="0"/>
              </a:endParaRPr>
            </a:p>
          </p:txBody>
        </p:sp>
        <p:sp>
          <p:nvSpPr>
            <p:cNvPr id="19" name="TextBox 18"/>
            <p:cNvSpPr txBox="1"/>
            <p:nvPr/>
          </p:nvSpPr>
          <p:spPr>
            <a:xfrm>
              <a:off x="2008411" y="2971800"/>
              <a:ext cx="5012041" cy="954107"/>
            </a:xfrm>
            <a:prstGeom prst="rect">
              <a:avLst/>
            </a:prstGeom>
            <a:noFill/>
          </p:spPr>
          <p:txBody>
            <a:bodyPr wrap="square" rtlCol="0">
              <a:spAutoFit/>
            </a:bodyPr>
            <a:lstStyle/>
            <a:p>
              <a:pPr algn="ctr"/>
              <a:r>
                <a:rPr lang="en-US" sz="2800" dirty="0" smtClean="0">
                  <a:solidFill>
                    <a:srgbClr val="FFFF00"/>
                  </a:solidFill>
                  <a:latin typeface="Rumpelstiltskin" pitchFamily="66" charset="0"/>
                  <a:ea typeface="2peas" pitchFamily="2" charset="0"/>
                </a:rPr>
                <a:t>A Collection of Fun Facts about</a:t>
              </a:r>
            </a:p>
            <a:p>
              <a:pPr algn="ctr"/>
              <a:r>
                <a:rPr lang="en-US" sz="2800" dirty="0" smtClean="0">
                  <a:solidFill>
                    <a:srgbClr val="FFFF00"/>
                  </a:solidFill>
                  <a:latin typeface="Rumpelstiltskin" pitchFamily="66" charset="0"/>
                  <a:ea typeface="2peas" pitchFamily="2" charset="0"/>
                </a:rPr>
                <a:t>Lake Sybelia Elementary School</a:t>
              </a:r>
              <a:endParaRPr lang="en-US" sz="2800" dirty="0">
                <a:solidFill>
                  <a:srgbClr val="FFFF00"/>
                </a:solidFill>
                <a:latin typeface="Rumpelstiltskin" pitchFamily="66" charset="0"/>
                <a:ea typeface="2peas" pitchFamily="2" charset="0"/>
              </a:endParaRPr>
            </a:p>
          </p:txBody>
        </p:sp>
      </p:grpSp>
    </p:spTree>
    <p:extLst>
      <p:ext uri="{BB962C8B-B14F-4D97-AF65-F5344CB8AC3E}">
        <p14:creationId xmlns:p14="http://schemas.microsoft.com/office/powerpoint/2010/main" val="658198381"/>
      </p:ext>
    </p:extLst>
  </p:cSld>
  <p:clrMapOvr>
    <a:masterClrMapping/>
  </p:clrMapOvr>
  <mc:AlternateContent xmlns:mc="http://schemas.openxmlformats.org/markup-compatibility/2006" xmlns:p14="http://schemas.microsoft.com/office/powerpoint/2010/main">
    <mc:Choice Requires="p14">
      <p:transition p14:dur="10" advClick="0" advTm="6000">
        <p:random/>
      </p:transition>
    </mc:Choice>
    <mc:Fallback xmlns="">
      <p:transition advClick="0" advTm="600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4204" y="3912992"/>
            <a:ext cx="184730" cy="1077218"/>
          </a:xfrm>
          <a:prstGeom prst="rect">
            <a:avLst/>
          </a:prstGeom>
          <a:noFill/>
        </p:spPr>
        <p:txBody>
          <a:bodyPr wrap="none" rtlCol="0">
            <a:spAutoFit/>
          </a:bodyPr>
          <a:lstStyle/>
          <a:p>
            <a:pPr algn="ctr"/>
            <a:endParaRPr lang="en-US" sz="3200" dirty="0" smtClean="0">
              <a:solidFill>
                <a:prstClr val="black"/>
              </a:solidFill>
            </a:endParaRPr>
          </a:p>
          <a:p>
            <a:pPr algn="ctr"/>
            <a:endParaRPr lang="en-US" sz="3200" dirty="0">
              <a:solidFill>
                <a:prstClr val="black"/>
              </a:solidFill>
            </a:endParaRPr>
          </a:p>
        </p:txBody>
      </p:sp>
      <p:sp>
        <p:nvSpPr>
          <p:cNvPr id="5" name="TextBox 4"/>
          <p:cNvSpPr txBox="1"/>
          <p:nvPr/>
        </p:nvSpPr>
        <p:spPr>
          <a:xfrm>
            <a:off x="853810" y="1219200"/>
            <a:ext cx="7147190" cy="4247317"/>
          </a:xfrm>
          <a:prstGeom prst="rect">
            <a:avLst/>
          </a:prstGeom>
          <a:noFill/>
        </p:spPr>
        <p:txBody>
          <a:bodyPr wrap="square" rtlCol="0">
            <a:spAutoFit/>
          </a:bodyPr>
          <a:lstStyle/>
          <a:p>
            <a:pPr algn="ctr"/>
            <a:r>
              <a:rPr lang="en-US" sz="5400" dirty="0" smtClean="0">
                <a:solidFill>
                  <a:srgbClr val="00ADDC">
                    <a:lumMod val="75000"/>
                  </a:srgbClr>
                </a:solidFill>
                <a:latin typeface="BellBottom.Laser" pitchFamily="2" charset="0"/>
              </a:rPr>
              <a:t>55</a:t>
            </a:r>
            <a:r>
              <a:rPr lang="en-US" sz="5400" dirty="0" smtClean="0">
                <a:solidFill>
                  <a:srgbClr val="00ADDC">
                    <a:lumMod val="75000"/>
                  </a:srgbClr>
                </a:solidFill>
                <a:latin typeface="GelPenHeavy" pitchFamily="2" charset="0"/>
                <a:ea typeface="GelPenHeavy" pitchFamily="2" charset="0"/>
              </a:rPr>
              <a:t>%</a:t>
            </a:r>
            <a:r>
              <a:rPr lang="en-US" sz="5400" dirty="0" smtClean="0">
                <a:solidFill>
                  <a:srgbClr val="00ADDC">
                    <a:lumMod val="75000"/>
                  </a:srgbClr>
                </a:solidFill>
                <a:latin typeface="BellBottom.Laser" pitchFamily="2" charset="0"/>
              </a:rPr>
              <a:t> of LSE teachers complete </a:t>
            </a:r>
          </a:p>
          <a:p>
            <a:pPr algn="ctr"/>
            <a:r>
              <a:rPr lang="en-US" sz="5400" dirty="0" smtClean="0">
                <a:solidFill>
                  <a:srgbClr val="00ADDC">
                    <a:lumMod val="75000"/>
                  </a:srgbClr>
                </a:solidFill>
                <a:latin typeface="BellBottom.Laser" pitchFamily="2" charset="0"/>
              </a:rPr>
              <a:t>     hours </a:t>
            </a:r>
          </a:p>
          <a:p>
            <a:pPr algn="ctr"/>
            <a:r>
              <a:rPr lang="en-US" sz="5400" dirty="0" smtClean="0">
                <a:solidFill>
                  <a:srgbClr val="00ADDC">
                    <a:lumMod val="75000"/>
                  </a:srgbClr>
                </a:solidFill>
                <a:latin typeface="BellBottom.Laser" pitchFamily="2" charset="0"/>
              </a:rPr>
              <a:t>of professional development each year.</a:t>
            </a:r>
            <a:endParaRPr lang="en-US" sz="5400" dirty="0">
              <a:solidFill>
                <a:srgbClr val="00ADDC">
                  <a:lumMod val="75000"/>
                </a:srgbClr>
              </a:solidFill>
              <a:latin typeface="BellBottom.Laser" pitchFamily="2" charset="0"/>
            </a:endParaRPr>
          </a:p>
        </p:txBody>
      </p:sp>
      <p:sp>
        <p:nvSpPr>
          <p:cNvPr id="3" name="TextBox 2"/>
          <p:cNvSpPr txBox="1"/>
          <p:nvPr/>
        </p:nvSpPr>
        <p:spPr>
          <a:xfrm>
            <a:off x="152400" y="6400800"/>
            <a:ext cx="701410" cy="369332"/>
          </a:xfrm>
          <a:prstGeom prst="rect">
            <a:avLst/>
          </a:prstGeom>
          <a:noFill/>
        </p:spPr>
        <p:txBody>
          <a:bodyPr wrap="none" rtlCol="0">
            <a:spAutoFit/>
          </a:bodyPr>
          <a:lstStyle/>
          <a:p>
            <a:r>
              <a:rPr lang="en-US" dirty="0" smtClean="0"/>
              <a:t>H.W.</a:t>
            </a:r>
            <a:endParaRPr lang="en-US" dirty="0"/>
          </a:p>
        </p:txBody>
      </p:sp>
      <p:sp>
        <p:nvSpPr>
          <p:cNvPr id="6" name="TextBox 5"/>
          <p:cNvSpPr txBox="1"/>
          <p:nvPr/>
        </p:nvSpPr>
        <p:spPr>
          <a:xfrm>
            <a:off x="2971800" y="2835026"/>
            <a:ext cx="1301959" cy="1015663"/>
          </a:xfrm>
          <a:prstGeom prst="rect">
            <a:avLst/>
          </a:prstGeom>
          <a:noFill/>
        </p:spPr>
        <p:txBody>
          <a:bodyPr wrap="none" rtlCol="0">
            <a:spAutoFit/>
          </a:bodyPr>
          <a:lstStyle/>
          <a:p>
            <a:r>
              <a:rPr lang="en-US" sz="6000" dirty="0">
                <a:solidFill>
                  <a:srgbClr val="FF0000"/>
                </a:solidFill>
                <a:latin typeface="BellBottom.Laser" pitchFamily="2" charset="0"/>
              </a:rPr>
              <a:t>21</a:t>
            </a:r>
            <a:r>
              <a:rPr lang="en-US" sz="6000" dirty="0">
                <a:solidFill>
                  <a:srgbClr val="FF0000"/>
                </a:solidFill>
                <a:latin typeface="GelPenHeavy" pitchFamily="2" charset="0"/>
                <a:ea typeface="GelPenHeavy" pitchFamily="2" charset="0"/>
              </a:rPr>
              <a:t>+</a:t>
            </a:r>
            <a:endParaRPr lang="en-US" sz="6000" dirty="0">
              <a:solidFill>
                <a:srgbClr val="FF0000"/>
              </a:solidFill>
            </a:endParaRPr>
          </a:p>
        </p:txBody>
      </p:sp>
    </p:spTree>
    <p:extLst>
      <p:ext uri="{BB962C8B-B14F-4D97-AF65-F5344CB8AC3E}">
        <p14:creationId xmlns:p14="http://schemas.microsoft.com/office/powerpoint/2010/main" val="2348956245"/>
      </p:ext>
    </p:ext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3000"/>
            <a:lum/>
          </a:blip>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971800" y="1676400"/>
            <a:ext cx="2986715" cy="1569660"/>
          </a:xfrm>
          <a:prstGeom prst="rect">
            <a:avLst/>
          </a:prstGeom>
          <a:noFill/>
        </p:spPr>
        <p:txBody>
          <a:bodyPr wrap="none" rtlCol="0">
            <a:spAutoFit/>
          </a:bodyPr>
          <a:lstStyle/>
          <a:p>
            <a:r>
              <a:rPr lang="en-US" sz="9600" dirty="0" smtClean="0">
                <a:solidFill>
                  <a:srgbClr val="C0504D">
                    <a:lumMod val="50000"/>
                  </a:srgbClr>
                </a:solidFill>
              </a:rPr>
              <a:t>4,397</a:t>
            </a:r>
            <a:endParaRPr lang="en-US" sz="9600" dirty="0">
              <a:solidFill>
                <a:srgbClr val="C0504D">
                  <a:lumMod val="50000"/>
                </a:srgbClr>
              </a:solidFill>
            </a:endParaRPr>
          </a:p>
        </p:txBody>
      </p:sp>
      <p:sp>
        <p:nvSpPr>
          <p:cNvPr id="4" name="TextBox 3"/>
          <p:cNvSpPr txBox="1"/>
          <p:nvPr/>
        </p:nvSpPr>
        <p:spPr>
          <a:xfrm>
            <a:off x="1524000" y="3886200"/>
            <a:ext cx="6172200" cy="1446550"/>
          </a:xfrm>
          <a:prstGeom prst="rect">
            <a:avLst/>
          </a:prstGeom>
          <a:noFill/>
        </p:spPr>
        <p:txBody>
          <a:bodyPr wrap="square" rtlCol="0">
            <a:spAutoFit/>
          </a:bodyPr>
          <a:lstStyle/>
          <a:p>
            <a:pPr algn="ctr"/>
            <a:r>
              <a:rPr lang="en-US" sz="4400" dirty="0" smtClean="0">
                <a:solidFill>
                  <a:prstClr val="black"/>
                </a:solidFill>
              </a:rPr>
              <a:t>of the books in the media center are Fiction.</a:t>
            </a:r>
            <a:endParaRPr lang="en-US" sz="4400" dirty="0">
              <a:solidFill>
                <a:prstClr val="black"/>
              </a:solidFill>
            </a:endParaRPr>
          </a:p>
        </p:txBody>
      </p:sp>
      <p:sp>
        <p:nvSpPr>
          <p:cNvPr id="5" name="TextBox 4"/>
          <p:cNvSpPr txBox="1"/>
          <p:nvPr/>
        </p:nvSpPr>
        <p:spPr>
          <a:xfrm>
            <a:off x="80813" y="6477000"/>
            <a:ext cx="399468" cy="261610"/>
          </a:xfrm>
          <a:prstGeom prst="rect">
            <a:avLst/>
          </a:prstGeom>
          <a:noFill/>
        </p:spPr>
        <p:txBody>
          <a:bodyPr wrap="none" rtlCol="0">
            <a:spAutoFit/>
          </a:bodyPr>
          <a:lstStyle/>
          <a:p>
            <a:r>
              <a:rPr lang="en-US" sz="1050" dirty="0" smtClean="0"/>
              <a:t>L.M</a:t>
            </a:r>
            <a:endParaRPr lang="en-US" sz="105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97505">
            <a:off x="7252260" y="578187"/>
            <a:ext cx="1132814" cy="128223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861589">
            <a:off x="761470" y="509962"/>
            <a:ext cx="1132814" cy="1282234"/>
          </a:xfrm>
          <a:prstGeom prst="rect">
            <a:avLst/>
          </a:prstGeom>
        </p:spPr>
      </p:pic>
      <p:sp>
        <p:nvSpPr>
          <p:cNvPr id="2" name="5-Point Star 1"/>
          <p:cNvSpPr/>
          <p:nvPr/>
        </p:nvSpPr>
        <p:spPr>
          <a:xfrm>
            <a:off x="6858000" y="4609475"/>
            <a:ext cx="2133600" cy="2129135"/>
          </a:xfrm>
          <a:prstGeom prst="star5">
            <a:avLst>
              <a:gd name="adj" fmla="val 28809"/>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That’s 49% of the books!</a:t>
            </a:r>
            <a:endParaRPr lang="en-US" b="1" dirty="0">
              <a:solidFill>
                <a:schemeClr val="bg1"/>
              </a:solidFill>
            </a:endParaRPr>
          </a:p>
        </p:txBody>
      </p:sp>
    </p:spTree>
    <p:extLst>
      <p:ext uri="{BB962C8B-B14F-4D97-AF65-F5344CB8AC3E}">
        <p14:creationId xmlns:p14="http://schemas.microsoft.com/office/powerpoint/2010/main" val="3138973057"/>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1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alpha val="31000"/>
          </a:srgbClr>
        </a:solidFill>
        <a:effectLst/>
      </p:bgPr>
    </p:bg>
    <p:spTree>
      <p:nvGrpSpPr>
        <p:cNvPr id="1" name=""/>
        <p:cNvGrpSpPr/>
        <p:nvPr/>
      </p:nvGrpSpPr>
      <p:grpSpPr>
        <a:xfrm>
          <a:off x="0" y="0"/>
          <a:ext cx="0" cy="0"/>
          <a:chOff x="0" y="0"/>
          <a:chExt cx="0" cy="0"/>
        </a:xfrm>
      </p:grpSpPr>
      <p:sp>
        <p:nvSpPr>
          <p:cNvPr id="5" name="TextBox 4"/>
          <p:cNvSpPr txBox="1"/>
          <p:nvPr/>
        </p:nvSpPr>
        <p:spPr>
          <a:xfrm>
            <a:off x="1576360" y="4696324"/>
            <a:ext cx="6411880" cy="1323439"/>
          </a:xfrm>
          <a:prstGeom prst="rect">
            <a:avLst/>
          </a:prstGeom>
          <a:noFill/>
        </p:spPr>
        <p:txBody>
          <a:bodyPr wrap="square" rtlCol="0">
            <a:spAutoFit/>
          </a:bodyPr>
          <a:lstStyle/>
          <a:p>
            <a:pPr algn="ctr"/>
            <a:r>
              <a:rPr lang="en-US" sz="4000" dirty="0">
                <a:solidFill>
                  <a:srgbClr val="E83ADC"/>
                </a:solidFill>
                <a:latin typeface="DK Babysitter " pitchFamily="66" charset="0"/>
              </a:rPr>
              <a:t>g</a:t>
            </a:r>
            <a:r>
              <a:rPr lang="en-US" sz="4000" dirty="0" smtClean="0">
                <a:solidFill>
                  <a:srgbClr val="E83ADC"/>
                </a:solidFill>
                <a:latin typeface="DK Babysitter " pitchFamily="66" charset="0"/>
              </a:rPr>
              <a:t>allons of paint every year!</a:t>
            </a:r>
            <a:endParaRPr lang="en-US" sz="4000" dirty="0">
              <a:solidFill>
                <a:srgbClr val="E83ADC"/>
              </a:solidFill>
              <a:latin typeface="DK Babysitter " pitchFamily="66" charset="0"/>
            </a:endParaRPr>
          </a:p>
        </p:txBody>
      </p:sp>
      <p:sp>
        <p:nvSpPr>
          <p:cNvPr id="6" name="Rectangle 5"/>
          <p:cNvSpPr/>
          <p:nvPr/>
        </p:nvSpPr>
        <p:spPr>
          <a:xfrm>
            <a:off x="1399586" y="780319"/>
            <a:ext cx="5957341" cy="1323439"/>
          </a:xfrm>
          <a:prstGeom prst="rect">
            <a:avLst/>
          </a:prstGeom>
        </p:spPr>
        <p:txBody>
          <a:bodyPr wrap="square">
            <a:spAutoFit/>
          </a:bodyPr>
          <a:lstStyle/>
          <a:p>
            <a:pPr algn="ctr"/>
            <a:r>
              <a:rPr lang="en-US" sz="4000" dirty="0">
                <a:solidFill>
                  <a:srgbClr val="E83ADC"/>
                </a:solidFill>
                <a:latin typeface="DK Babysitter " pitchFamily="66" charset="0"/>
              </a:rPr>
              <a:t>At Lake </a:t>
            </a:r>
            <a:r>
              <a:rPr lang="en-US" sz="4000" dirty="0" smtClean="0">
                <a:solidFill>
                  <a:srgbClr val="E83ADC"/>
                </a:solidFill>
                <a:latin typeface="DK Babysitter " pitchFamily="66" charset="0"/>
              </a:rPr>
              <a:t>Sybelia, </a:t>
            </a:r>
          </a:p>
          <a:p>
            <a:pPr algn="ctr"/>
            <a:r>
              <a:rPr lang="en-US" sz="4000" dirty="0" smtClean="0">
                <a:solidFill>
                  <a:srgbClr val="E83ADC"/>
                </a:solidFill>
                <a:latin typeface="DK Babysitter " pitchFamily="66" charset="0"/>
              </a:rPr>
              <a:t>we use at least</a:t>
            </a:r>
            <a:endParaRPr lang="en-US" sz="4000" dirty="0">
              <a:solidFill>
                <a:srgbClr val="E83ADC"/>
              </a:solidFill>
              <a:latin typeface="DK Babysitter " pitchFamily="66" charset="0"/>
            </a:endParaRPr>
          </a:p>
        </p:txBody>
      </p:sp>
      <p:sp>
        <p:nvSpPr>
          <p:cNvPr id="8" name="TextBox 7"/>
          <p:cNvSpPr txBox="1"/>
          <p:nvPr/>
        </p:nvSpPr>
        <p:spPr>
          <a:xfrm>
            <a:off x="3127330" y="2394904"/>
            <a:ext cx="2267262" cy="1938992"/>
          </a:xfrm>
          <a:prstGeom prst="rect">
            <a:avLst/>
          </a:prstGeom>
          <a:noFill/>
        </p:spPr>
        <p:txBody>
          <a:bodyPr wrap="square" rtlCol="0">
            <a:spAutoFit/>
          </a:bodyPr>
          <a:lstStyle/>
          <a:p>
            <a:pPr algn="ctr"/>
            <a:r>
              <a:rPr lang="en-US" sz="12000" dirty="0" smtClean="0">
                <a:solidFill>
                  <a:srgbClr val="E83ADC"/>
                </a:solidFill>
                <a:latin typeface="Andrea Karime" pitchFamily="2" charset="0"/>
              </a:rPr>
              <a:t>10</a:t>
            </a:r>
            <a:endParaRPr lang="en-US" sz="12000" dirty="0">
              <a:solidFill>
                <a:srgbClr val="E83ADC"/>
              </a:solidFill>
              <a:latin typeface="Andrea Karime" pitchFamily="2"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25" y="6849509"/>
            <a:ext cx="46425" cy="4571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326" y="3009727"/>
            <a:ext cx="1415411" cy="139387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1150" y="0"/>
            <a:ext cx="48811" cy="4571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61" y="3179436"/>
            <a:ext cx="1400203" cy="1516888"/>
          </a:xfrm>
          <a:prstGeom prst="rect">
            <a:avLst/>
          </a:prstGeom>
        </p:spPr>
      </p:pic>
      <p:sp>
        <p:nvSpPr>
          <p:cNvPr id="3" name="TextBox 2"/>
          <p:cNvSpPr txBox="1"/>
          <p:nvPr/>
        </p:nvSpPr>
        <p:spPr>
          <a:xfrm>
            <a:off x="35555" y="6447727"/>
            <a:ext cx="501680" cy="381000"/>
          </a:xfrm>
          <a:prstGeom prst="rect">
            <a:avLst/>
          </a:prstGeom>
          <a:noFill/>
        </p:spPr>
        <p:txBody>
          <a:bodyPr wrap="square" rtlCol="0">
            <a:spAutoFit/>
          </a:bodyPr>
          <a:lstStyle/>
          <a:p>
            <a:r>
              <a:rPr lang="en-US" dirty="0" smtClean="0"/>
              <a:t>RG</a:t>
            </a:r>
            <a:endParaRPr lang="en-US" dirty="0"/>
          </a:p>
        </p:txBody>
      </p:sp>
    </p:spTree>
    <p:extLst>
      <p:ext uri="{BB962C8B-B14F-4D97-AF65-F5344CB8AC3E}">
        <p14:creationId xmlns:p14="http://schemas.microsoft.com/office/powerpoint/2010/main" val="2463929407"/>
      </p:ext>
    </p:extLst>
  </p:cSld>
  <p:clrMapOvr>
    <a:masterClrMapping/>
  </p:clrMapOvr>
  <mc:AlternateContent xmlns:mc="http://schemas.openxmlformats.org/markup-compatibility/2006" xmlns:p14="http://schemas.microsoft.com/office/powerpoint/2010/main">
    <mc:Choice Requires="p14">
      <p:transition spd="slow" p14:dur="3000" advTm="5000">
        <p14:shre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990600" y="914400"/>
            <a:ext cx="6934200" cy="487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solidFill>
                  <a:srgbClr val="D6ECFF">
                    <a:lumMod val="50000"/>
                  </a:srgbClr>
                </a:solidFill>
                <a:latin typeface="OogieBoogie" pitchFamily="2" charset="0"/>
                <a:ea typeface="Schoolbell" pitchFamily="2" charset="0"/>
              </a:rPr>
              <a:t>23%</a:t>
            </a:r>
          </a:p>
          <a:p>
            <a:pPr algn="ctr"/>
            <a:endParaRPr lang="en-US" dirty="0">
              <a:solidFill>
                <a:prstClr val="white"/>
              </a:solidFill>
            </a:endParaRPr>
          </a:p>
        </p:txBody>
      </p:sp>
      <p:sp>
        <p:nvSpPr>
          <p:cNvPr id="3" name="TextBox 2"/>
          <p:cNvSpPr txBox="1"/>
          <p:nvPr/>
        </p:nvSpPr>
        <p:spPr>
          <a:xfrm>
            <a:off x="1143000" y="1066800"/>
            <a:ext cx="5410200" cy="923330"/>
          </a:xfrm>
          <a:prstGeom prst="rect">
            <a:avLst/>
          </a:prstGeom>
          <a:noFill/>
        </p:spPr>
        <p:txBody>
          <a:bodyPr wrap="square" rtlCol="0">
            <a:spAutoFit/>
          </a:bodyPr>
          <a:lstStyle/>
          <a:p>
            <a:r>
              <a:rPr lang="en-US" sz="5400" dirty="0" smtClean="0">
                <a:solidFill>
                  <a:srgbClr val="D6ECFF">
                    <a:lumMod val="50000"/>
                  </a:srgbClr>
                </a:solidFill>
                <a:latin typeface="OogieBoogie" pitchFamily="2" charset="0"/>
                <a:ea typeface="Batang" pitchFamily="18" charset="-127"/>
              </a:rPr>
              <a:t>Here at LSE, </a:t>
            </a:r>
            <a:endParaRPr lang="en-US" sz="5400" dirty="0">
              <a:solidFill>
                <a:srgbClr val="D6ECFF">
                  <a:lumMod val="50000"/>
                </a:srgbClr>
              </a:solidFill>
              <a:latin typeface="OogieBoogie" pitchFamily="2" charset="0"/>
              <a:ea typeface="Batang" pitchFamily="18" charset="-127"/>
            </a:endParaRPr>
          </a:p>
        </p:txBody>
      </p:sp>
      <p:sp>
        <p:nvSpPr>
          <p:cNvPr id="5" name="TextBox 4"/>
          <p:cNvSpPr txBox="1"/>
          <p:nvPr/>
        </p:nvSpPr>
        <p:spPr>
          <a:xfrm>
            <a:off x="1821030" y="4334648"/>
            <a:ext cx="5798970" cy="1200329"/>
          </a:xfrm>
          <a:prstGeom prst="rect">
            <a:avLst/>
          </a:prstGeom>
          <a:noFill/>
        </p:spPr>
        <p:txBody>
          <a:bodyPr wrap="square" rtlCol="0">
            <a:spAutoFit/>
          </a:bodyPr>
          <a:lstStyle/>
          <a:p>
            <a:pPr algn="r"/>
            <a:r>
              <a:rPr lang="en-US" sz="3600" dirty="0">
                <a:solidFill>
                  <a:srgbClr val="D6ECFF">
                    <a:lumMod val="50000"/>
                  </a:srgbClr>
                </a:solidFill>
                <a:latin typeface="OogieBoogie" pitchFamily="2" charset="0"/>
                <a:ea typeface="Batang" pitchFamily="18" charset="-127"/>
              </a:rPr>
              <a:t>o</a:t>
            </a:r>
            <a:r>
              <a:rPr lang="en-US" sz="3600" dirty="0" smtClean="0">
                <a:solidFill>
                  <a:srgbClr val="D6ECFF">
                    <a:lumMod val="50000"/>
                  </a:srgbClr>
                </a:solidFill>
                <a:latin typeface="OogieBoogie" pitchFamily="2" charset="0"/>
                <a:ea typeface="Batang" pitchFamily="18" charset="-127"/>
              </a:rPr>
              <a:t>f teachers have about </a:t>
            </a:r>
            <a:r>
              <a:rPr lang="en-US" sz="3600" dirty="0" smtClean="0">
                <a:solidFill>
                  <a:srgbClr val="D6ECFF">
                    <a:lumMod val="50000"/>
                  </a:srgbClr>
                </a:solidFill>
                <a:latin typeface="OogieBoogie" pitchFamily="2" charset="0"/>
                <a:ea typeface="Schoolbell" pitchFamily="2" charset="0"/>
              </a:rPr>
              <a:t>15</a:t>
            </a:r>
            <a:r>
              <a:rPr lang="en-US" sz="3600" dirty="0" smtClean="0">
                <a:solidFill>
                  <a:srgbClr val="D6ECFF">
                    <a:lumMod val="50000"/>
                  </a:srgbClr>
                </a:solidFill>
                <a:latin typeface="OogieBoogie" pitchFamily="2" charset="0"/>
                <a:ea typeface="Batang" pitchFamily="18" charset="-127"/>
              </a:rPr>
              <a:t> students in their class.</a:t>
            </a:r>
            <a:endParaRPr lang="en-US" sz="3600" dirty="0">
              <a:solidFill>
                <a:srgbClr val="D6ECFF">
                  <a:lumMod val="50000"/>
                </a:srgbClr>
              </a:solidFill>
              <a:latin typeface="OogieBoogie" pitchFamily="2" charset="0"/>
              <a:ea typeface="Batang" pitchFamily="18" charset="-127"/>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1493460"/>
            <a:ext cx="1219200" cy="1238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755" y="4915763"/>
            <a:ext cx="1057275" cy="1238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62345" y="6477000"/>
            <a:ext cx="701410" cy="369332"/>
          </a:xfrm>
          <a:prstGeom prst="rect">
            <a:avLst/>
          </a:prstGeom>
          <a:noFill/>
        </p:spPr>
        <p:txBody>
          <a:bodyPr wrap="none" rtlCol="0">
            <a:spAutoFit/>
          </a:bodyPr>
          <a:lstStyle/>
          <a:p>
            <a:r>
              <a:rPr lang="en-US" dirty="0" smtClean="0"/>
              <a:t>H.W.</a:t>
            </a:r>
            <a:endParaRPr lang="en-US" dirty="0"/>
          </a:p>
        </p:txBody>
      </p:sp>
      <p:grpSp>
        <p:nvGrpSpPr>
          <p:cNvPr id="10" name="Group 9"/>
          <p:cNvGrpSpPr/>
          <p:nvPr/>
        </p:nvGrpSpPr>
        <p:grpSpPr>
          <a:xfrm>
            <a:off x="3962400" y="5574622"/>
            <a:ext cx="2895600" cy="1126689"/>
            <a:chOff x="3962400" y="5574622"/>
            <a:chExt cx="2895600" cy="1126689"/>
          </a:xfrm>
        </p:grpSpPr>
        <p:sp>
          <p:nvSpPr>
            <p:cNvPr id="9" name="Oval 8"/>
            <p:cNvSpPr/>
            <p:nvPr/>
          </p:nvSpPr>
          <p:spPr>
            <a:xfrm>
              <a:off x="3962400" y="5574622"/>
              <a:ext cx="2895600" cy="1126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267200" y="5676301"/>
              <a:ext cx="2285999" cy="923330"/>
            </a:xfrm>
            <a:prstGeom prst="rect">
              <a:avLst/>
            </a:prstGeom>
            <a:noFill/>
          </p:spPr>
          <p:txBody>
            <a:bodyPr wrap="square" rtlCol="0">
              <a:spAutoFit/>
            </a:bodyPr>
            <a:lstStyle/>
            <a:p>
              <a:pPr algn="ctr"/>
              <a:r>
                <a:rPr lang="en-US" dirty="0" smtClean="0">
                  <a:latin typeface="CoolDots" pitchFamily="2" charset="0"/>
                </a:rPr>
                <a:t>Small teacher-student ratios are a priority at LSE!</a:t>
              </a:r>
              <a:endParaRPr lang="en-US" dirty="0">
                <a:latin typeface="CoolDots" pitchFamily="2" charset="0"/>
              </a:endParaRPr>
            </a:p>
          </p:txBody>
        </p:sp>
      </p:grpSp>
    </p:spTree>
    <p:extLst>
      <p:ext uri="{BB962C8B-B14F-4D97-AF65-F5344CB8AC3E}">
        <p14:creationId xmlns:p14="http://schemas.microsoft.com/office/powerpoint/2010/main" val="1106575936"/>
      </p:ext>
    </p:extLst>
  </p:cSld>
  <p:clrMapOvr>
    <a:masterClrMapping/>
  </p:clrMapOvr>
  <mc:AlternateContent xmlns:mc="http://schemas.openxmlformats.org/markup-compatibility/2006" xmlns:p14="http://schemas.microsoft.com/office/powerpoint/2010/main">
    <mc:Choice Requires="p14">
      <p:transition spd="slow" p14:dur="1400" advTm="5000">
        <p14:doors dir="ver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381000" y="762000"/>
            <a:ext cx="5391150" cy="1446550"/>
          </a:xfrm>
          <a:prstGeom prst="rect">
            <a:avLst/>
          </a:prstGeom>
          <a:noFill/>
        </p:spPr>
        <p:txBody>
          <a:bodyPr wrap="square" rtlCol="0">
            <a:spAutoFit/>
          </a:bodyPr>
          <a:lstStyle/>
          <a:p>
            <a:r>
              <a:rPr lang="en-US" sz="4400" dirty="0" smtClean="0">
                <a:solidFill>
                  <a:prstClr val="black"/>
                </a:solidFill>
              </a:rPr>
              <a:t>4</a:t>
            </a:r>
            <a:r>
              <a:rPr lang="en-US" sz="4400" dirty="0" smtClean="0">
                <a:solidFill>
                  <a:prstClr val="black"/>
                </a:solidFill>
                <a:latin typeface="Aharoni" pitchFamily="2" charset="-79"/>
                <a:cs typeface="Aharoni" pitchFamily="2" charset="-79"/>
              </a:rPr>
              <a:t>,</a:t>
            </a:r>
            <a:r>
              <a:rPr lang="en-US" sz="4400" dirty="0" smtClean="0">
                <a:solidFill>
                  <a:prstClr val="black"/>
                </a:solidFill>
              </a:rPr>
              <a:t>553 books  in the LSE media center are</a:t>
            </a:r>
            <a:endParaRPr lang="en-US" sz="4400"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575" y="5086411"/>
            <a:ext cx="1595929" cy="1034161"/>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97505">
            <a:off x="6931065" y="700514"/>
            <a:ext cx="1397806" cy="1582179"/>
          </a:xfrm>
          <a:prstGeom prst="rect">
            <a:avLst/>
          </a:prstGeom>
        </p:spPr>
      </p:pic>
      <p:sp>
        <p:nvSpPr>
          <p:cNvPr id="7" name="Rounded Rectangle 6"/>
          <p:cNvSpPr/>
          <p:nvPr/>
        </p:nvSpPr>
        <p:spPr>
          <a:xfrm>
            <a:off x="5058326" y="4624202"/>
            <a:ext cx="3733800" cy="20574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Wow!  That’s 51%!  That probably means LSE students like </a:t>
            </a:r>
          </a:p>
          <a:p>
            <a:pPr algn="ctr"/>
            <a:r>
              <a:rPr lang="en-US" sz="2800" dirty="0" smtClean="0">
                <a:solidFill>
                  <a:schemeClr val="bg1"/>
                </a:solidFill>
              </a:rPr>
              <a:t>non-fiction books a lot.</a:t>
            </a:r>
            <a:endParaRPr lang="en-US" sz="2800" dirty="0">
              <a:solidFill>
                <a:schemeClr val="bg1"/>
              </a:solidFill>
            </a:endParaRPr>
          </a:p>
        </p:txBody>
      </p:sp>
      <p:sp>
        <p:nvSpPr>
          <p:cNvPr id="8" name="TextBox 7"/>
          <p:cNvSpPr txBox="1"/>
          <p:nvPr/>
        </p:nvSpPr>
        <p:spPr>
          <a:xfrm>
            <a:off x="5343" y="6597265"/>
            <a:ext cx="380232" cy="246221"/>
          </a:xfrm>
          <a:prstGeom prst="rect">
            <a:avLst/>
          </a:prstGeom>
          <a:noFill/>
        </p:spPr>
        <p:txBody>
          <a:bodyPr wrap="none" rtlCol="0">
            <a:spAutoFit/>
          </a:bodyPr>
          <a:lstStyle/>
          <a:p>
            <a:r>
              <a:rPr lang="en-US" sz="1000" dirty="0" smtClean="0"/>
              <a:t>L.M</a:t>
            </a:r>
            <a:endParaRPr lang="en-US" sz="1000" dirty="0"/>
          </a:p>
        </p:txBody>
      </p:sp>
      <p:sp>
        <p:nvSpPr>
          <p:cNvPr id="4" name="TextBox 3"/>
          <p:cNvSpPr txBox="1"/>
          <p:nvPr/>
        </p:nvSpPr>
        <p:spPr>
          <a:xfrm>
            <a:off x="2590800" y="2839491"/>
            <a:ext cx="4020652" cy="1015663"/>
          </a:xfrm>
          <a:prstGeom prst="rect">
            <a:avLst/>
          </a:prstGeom>
          <a:noFill/>
        </p:spPr>
        <p:txBody>
          <a:bodyPr wrap="none" rtlCol="0">
            <a:spAutoFit/>
          </a:bodyPr>
          <a:lstStyle/>
          <a:p>
            <a:r>
              <a:rPr lang="en-US" sz="6000" dirty="0" smtClean="0">
                <a:solidFill>
                  <a:srgbClr val="FF0000"/>
                </a:solidFill>
              </a:rPr>
              <a:t>Non-Fiction.</a:t>
            </a:r>
            <a:endParaRPr lang="en-US" sz="6000" dirty="0">
              <a:solidFill>
                <a:srgbClr val="FF0000"/>
              </a:solidFill>
            </a:endParaRPr>
          </a:p>
        </p:txBody>
      </p:sp>
    </p:spTree>
    <p:extLst>
      <p:ext uri="{BB962C8B-B14F-4D97-AF65-F5344CB8AC3E}">
        <p14:creationId xmlns:p14="http://schemas.microsoft.com/office/powerpoint/2010/main" val="3649551163"/>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4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3429000" y="2133600"/>
            <a:ext cx="2425520" cy="1107996"/>
          </a:xfrm>
          <a:prstGeom prst="rect">
            <a:avLst/>
          </a:prstGeom>
          <a:noFill/>
        </p:spPr>
        <p:txBody>
          <a:bodyPr wrap="square" rtlCol="0">
            <a:spAutoFit/>
          </a:bodyPr>
          <a:lstStyle/>
          <a:p>
            <a:pPr algn="ctr"/>
            <a:r>
              <a:rPr lang="en-US" sz="6600" dirty="0" smtClean="0">
                <a:solidFill>
                  <a:srgbClr val="7030A0"/>
                </a:solidFill>
                <a:latin typeface="Bodoni MT Black" pitchFamily="18" charset="0"/>
              </a:rPr>
              <a:t>4 - 8</a:t>
            </a:r>
            <a:endParaRPr lang="en-US" sz="6600" dirty="0">
              <a:solidFill>
                <a:srgbClr val="7030A0"/>
              </a:solidFill>
              <a:latin typeface="Bodoni MT Black" pitchFamily="18"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20" y="5449956"/>
            <a:ext cx="1905000" cy="1408044"/>
          </a:xfrm>
          <a:prstGeom prst="rect">
            <a:avLst/>
          </a:prstGeom>
        </p:spPr>
      </p:pic>
      <p:sp>
        <p:nvSpPr>
          <p:cNvPr id="7" name="Rectangle 6"/>
          <p:cNvSpPr/>
          <p:nvPr/>
        </p:nvSpPr>
        <p:spPr>
          <a:xfrm>
            <a:off x="609600" y="838200"/>
            <a:ext cx="7924799" cy="769441"/>
          </a:xfrm>
          <a:prstGeom prst="rect">
            <a:avLst/>
          </a:prstGeom>
          <a:ln w="28575">
            <a:solidFill>
              <a:schemeClr val="bg1"/>
            </a:solidFill>
          </a:ln>
        </p:spPr>
        <p:txBody>
          <a:bodyPr wrap="square">
            <a:spAutoFit/>
          </a:bodyPr>
          <a:lstStyle/>
          <a:p>
            <a:pPr algn="ctr"/>
            <a:r>
              <a:rPr lang="en-US" sz="4400" b="1" dirty="0">
                <a:solidFill>
                  <a:srgbClr val="7030A0"/>
                </a:solidFill>
                <a:latin typeface="Bodoni MT Black" pitchFamily="18" charset="0"/>
                <a:cs typeface="Arial" pitchFamily="34" charset="0"/>
              </a:rPr>
              <a:t> </a:t>
            </a:r>
            <a:r>
              <a:rPr lang="en-US" sz="4400" b="1" dirty="0" smtClean="0">
                <a:solidFill>
                  <a:srgbClr val="7030A0"/>
                </a:solidFill>
                <a:latin typeface="Bodoni MT Black" pitchFamily="18" charset="0"/>
                <a:cs typeface="Arial" pitchFamily="34" charset="0"/>
              </a:rPr>
              <a:t>96% of </a:t>
            </a:r>
            <a:r>
              <a:rPr lang="en-US" sz="4400" b="1" dirty="0">
                <a:solidFill>
                  <a:srgbClr val="7030A0"/>
                </a:solidFill>
                <a:latin typeface="Bodoni MT Black" pitchFamily="18" charset="0"/>
                <a:cs typeface="Arial" pitchFamily="34" charset="0"/>
              </a:rPr>
              <a:t>LSE teachers teach</a:t>
            </a:r>
          </a:p>
        </p:txBody>
      </p:sp>
      <p:sp>
        <p:nvSpPr>
          <p:cNvPr id="13" name="Rectangle 12"/>
          <p:cNvSpPr/>
          <p:nvPr/>
        </p:nvSpPr>
        <p:spPr>
          <a:xfrm>
            <a:off x="685800" y="3505200"/>
            <a:ext cx="8004885" cy="769441"/>
          </a:xfrm>
          <a:prstGeom prst="rect">
            <a:avLst/>
          </a:prstGeom>
        </p:spPr>
        <p:txBody>
          <a:bodyPr wrap="square">
            <a:spAutoFit/>
          </a:bodyPr>
          <a:lstStyle/>
          <a:p>
            <a:pPr algn="ctr"/>
            <a:r>
              <a:rPr lang="en-US" sz="4400" dirty="0" smtClean="0">
                <a:solidFill>
                  <a:srgbClr val="7030A0"/>
                </a:solidFill>
                <a:latin typeface="Bodoni MT Black" pitchFamily="18" charset="0"/>
                <a:cs typeface="Arial" pitchFamily="34" charset="0"/>
              </a:rPr>
              <a:t>  math </a:t>
            </a:r>
            <a:r>
              <a:rPr lang="en-US" sz="4400" dirty="0">
                <a:solidFill>
                  <a:srgbClr val="7030A0"/>
                </a:solidFill>
                <a:latin typeface="Bodoni MT Black" pitchFamily="18" charset="0"/>
                <a:cs typeface="Arial" pitchFamily="34" charset="0"/>
              </a:rPr>
              <a:t>lessons </a:t>
            </a:r>
            <a:r>
              <a:rPr lang="en-US" sz="4400" dirty="0" smtClean="0">
                <a:solidFill>
                  <a:srgbClr val="7030A0"/>
                </a:solidFill>
                <a:latin typeface="Bodoni MT Black" pitchFamily="18" charset="0"/>
                <a:cs typeface="Arial" pitchFamily="34" charset="0"/>
              </a:rPr>
              <a:t>per week.</a:t>
            </a:r>
            <a:endParaRPr lang="en-US" dirty="0">
              <a:solidFill>
                <a:srgbClr val="7030A0"/>
              </a:solidFill>
              <a:latin typeface="Bodoni MT Black" pitchFamily="18" charset="0"/>
              <a:cs typeface="Arial" pitchFamily="34" charset="0"/>
            </a:endParaRPr>
          </a:p>
        </p:txBody>
      </p:sp>
      <p:sp>
        <p:nvSpPr>
          <p:cNvPr id="16" name="TextBox 15"/>
          <p:cNvSpPr txBox="1"/>
          <p:nvPr/>
        </p:nvSpPr>
        <p:spPr>
          <a:xfrm>
            <a:off x="1002668" y="5784646"/>
            <a:ext cx="766557" cy="369332"/>
          </a:xfrm>
          <a:prstGeom prst="rect">
            <a:avLst/>
          </a:prstGeom>
          <a:noFill/>
        </p:spPr>
        <p:txBody>
          <a:bodyPr wrap="none" rtlCol="0">
            <a:spAutoFit/>
          </a:bodyPr>
          <a:lstStyle/>
          <a:p>
            <a:r>
              <a:rPr lang="en-US" dirty="0" smtClean="0">
                <a:solidFill>
                  <a:prstClr val="white"/>
                </a:solidFill>
              </a:rPr>
              <a:t>2+2=4</a:t>
            </a:r>
            <a:endParaRPr lang="en-US" dirty="0">
              <a:solidFill>
                <a:prstClr val="white"/>
              </a:solidFill>
            </a:endParaRPr>
          </a:p>
        </p:txBody>
      </p:sp>
      <p:sp>
        <p:nvSpPr>
          <p:cNvPr id="17" name="TextBox 16"/>
          <p:cNvSpPr txBox="1"/>
          <p:nvPr/>
        </p:nvSpPr>
        <p:spPr>
          <a:xfrm>
            <a:off x="3810000" y="5415169"/>
            <a:ext cx="5104571" cy="1384995"/>
          </a:xfrm>
          <a:prstGeom prst="rect">
            <a:avLst/>
          </a:prstGeom>
          <a:noFill/>
        </p:spPr>
        <p:txBody>
          <a:bodyPr wrap="square" rtlCol="0">
            <a:spAutoFit/>
          </a:bodyPr>
          <a:lstStyle/>
          <a:p>
            <a:pPr algn="ctr"/>
            <a:r>
              <a:rPr lang="en-US" sz="2800" dirty="0" smtClean="0">
                <a:solidFill>
                  <a:srgbClr val="7030A0"/>
                </a:solidFill>
              </a:rPr>
              <a:t>Our teachers are very determined to have their students</a:t>
            </a:r>
          </a:p>
          <a:p>
            <a:pPr algn="ctr"/>
            <a:r>
              <a:rPr lang="en-US" sz="2800" dirty="0">
                <a:solidFill>
                  <a:srgbClr val="7030A0"/>
                </a:solidFill>
              </a:rPr>
              <a:t>l</a:t>
            </a:r>
            <a:r>
              <a:rPr lang="en-US" sz="2800" dirty="0" smtClean="0">
                <a:solidFill>
                  <a:srgbClr val="7030A0"/>
                </a:solidFill>
              </a:rPr>
              <a:t>earn new things in math!</a:t>
            </a:r>
            <a:endParaRPr lang="en-US" sz="2800" dirty="0">
              <a:solidFill>
                <a:srgbClr val="7030A0"/>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85" y="4937155"/>
            <a:ext cx="690198" cy="625492"/>
          </a:xfrm>
          <a:prstGeom prst="rect">
            <a:avLst/>
          </a:prstGeom>
        </p:spPr>
      </p:pic>
      <p:sp>
        <p:nvSpPr>
          <p:cNvPr id="19" name="TextBox 18"/>
          <p:cNvSpPr txBox="1"/>
          <p:nvPr/>
        </p:nvSpPr>
        <p:spPr>
          <a:xfrm>
            <a:off x="214587" y="5049846"/>
            <a:ext cx="620896" cy="400110"/>
          </a:xfrm>
          <a:prstGeom prst="rect">
            <a:avLst/>
          </a:prstGeom>
          <a:noFill/>
        </p:spPr>
        <p:txBody>
          <a:bodyPr wrap="square" rtlCol="0">
            <a:spAutoFit/>
          </a:bodyPr>
          <a:lstStyle/>
          <a:p>
            <a:r>
              <a:rPr lang="en-US" sz="1000" dirty="0" smtClean="0">
                <a:solidFill>
                  <a:prstClr val="black"/>
                </a:solidFill>
              </a:rPr>
              <a:t>Class 2+2=4</a:t>
            </a:r>
            <a:endParaRPr lang="en-US" sz="1000" dirty="0">
              <a:solidFill>
                <a:prstClr val="black"/>
              </a:solidFill>
            </a:endParaRPr>
          </a:p>
        </p:txBody>
      </p:sp>
      <p:cxnSp>
        <p:nvCxnSpPr>
          <p:cNvPr id="3" name="Straight Connector 2"/>
          <p:cNvCxnSpPr/>
          <p:nvPr/>
        </p:nvCxnSpPr>
        <p:spPr>
          <a:xfrm>
            <a:off x="891813" y="6324600"/>
            <a:ext cx="24647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127" y="6488668"/>
            <a:ext cx="494046" cy="369332"/>
          </a:xfrm>
          <a:prstGeom prst="rect">
            <a:avLst/>
          </a:prstGeom>
          <a:noFill/>
        </p:spPr>
        <p:txBody>
          <a:bodyPr wrap="none" rtlCol="0">
            <a:spAutoFit/>
          </a:bodyPr>
          <a:lstStyle/>
          <a:p>
            <a:r>
              <a:rPr lang="en-US" dirty="0" smtClean="0"/>
              <a:t>EM</a:t>
            </a:r>
            <a:endParaRPr lang="en-US" dirty="0"/>
          </a:p>
        </p:txBody>
      </p:sp>
    </p:spTree>
    <p:extLst>
      <p:ext uri="{BB962C8B-B14F-4D97-AF65-F5344CB8AC3E}">
        <p14:creationId xmlns:p14="http://schemas.microsoft.com/office/powerpoint/2010/main" val="1987334125"/>
      </p:ext>
    </p:extLst>
  </p:cSld>
  <p:clrMapOvr>
    <a:masterClrMapping/>
  </p:clrMapOvr>
  <mc:AlternateContent xmlns:mc="http://schemas.openxmlformats.org/markup-compatibility/2006" xmlns:p14="http://schemas.microsoft.com/office/powerpoint/2010/main">
    <mc:Choice Requires="p14">
      <p:transition spd="slow" p14:dur="900" advTm="5000">
        <p14:warp dir="in"/>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50643 -0.28611 C -0.4908 -0.28542 -0.47518 -0.28542 -0.45973 -0.28379 C -0.44306 -0.28194 -0.429 -0.26759 -0.41302 -0.2625 C -0.40695 -0.25694 -0.40018 -0.24745 -0.39688 -0.23866 C -0.3941 -0.23102 -0.39323 -0.22292 -0.39045 -0.21504 C -0.38976 -0.21065 -0.38941 -0.20625 -0.38872 -0.20208 C -0.38785 -0.19768 -0.38559 -0.18935 -0.38559 -0.18935 C -0.3849 -0.14676 -0.3882 -0.08542 -0.37917 -0.03866 C -0.37743 -0.02222 -0.37396 -0.00694 -0.36945 0.00857 C -0.36389 0.04954 -0.34497 0.09676 -0.32743 0.13125 C -0.32379 0.14607 -0.3132 0.15556 -0.30643 0.16783 C -0.29306 0.19213 -0.27622 0.21204 -0.25834 0.23009 C -0.25382 0.23426 -0.24809 0.23634 -0.24375 0.24051 C -0.23646 0.24769 -0.23143 0.25301 -0.22257 0.25579 C -0.19618 0.27708 -0.16962 0.2956 -0.14028 0.30949 C -0.13854 0.31065 -0.13733 0.31296 -0.13559 0.31366 C -0.13299 0.31528 -0.13004 0.31505 -0.12743 0.31621 C -0.12466 0.31736 -0.12205 0.31898 -0.11945 0.32037 C -0.11042 0.32986 -0.10018 0.33449 -0.08872 0.3375 C -0.08073 0.3419 -0.07466 0.34607 -0.06615 0.34815 C -0.05313 0.35695 -0.06302 0.35162 -0.03872 0.35486 C -0.029 0.35602 -0.00973 0.35903 -0.00973 0.35903 C 0.01371 0.36759 0.03212 0.36482 0.05798 0.36991 C 0.06163 0.3706 0.06545 0.37107 0.06909 0.37199 C 0.07517 0.37315 0.08698 0.37639 0.08698 0.37639 C 0.12239 0.3757 0.15816 0.37639 0.19357 0.37408 C 0.20555 0.37315 0.21857 0.36597 0.23055 0.36343 C 0.24409 0.35116 0.22309 0.36898 0.25486 0.35232 C 0.26805 0.3456 0.27899 0.3375 0.29027 0.32685 C 0.29982 0.31783 0.30347 0.3125 0.31128 0.30116 C 0.31441 0.29653 0.321 0.2882 0.321 0.2882 C 0.32621 0.26667 0.31753 0.29954 0.32743 0.275 C 0.33125 0.26597 0.33229 0.25718 0.33698 0.24722 C 0.3375 0.24445 0.33767 0.24121 0.33871 0.23843 C 0.34045 0.23403 0.34514 0.2257 0.34514 0.2257 C 0.34739 0.21088 0.35208 0.19884 0.35642 0.18496 C 0.3585 0.17037 0.35989 0.1544 0.36614 0.1419 C 0.36823 0.12107 0.37152 0.10046 0.37413 0.07963 C 0.37361 0.05278 0.37343 0.02662 0.37257 -3.33333E-6 C 0.37205 -0.01551 0.36701 -0.03032 0.36441 -0.04537 C 0.35573 -0.09421 0.34948 -0.1419 0.31441 -0.17199 C 0.3085 -0.18426 0.29618 -0.18981 0.28698 -0.19792 C 0.27621 -0.20764 0.26527 -0.21319 0.25312 -0.21944 C 0.24982 -0.22129 0.24705 -0.2243 0.24357 -0.22592 C 0.22968 -0.23217 0.21406 -0.23264 0.2 -0.23866 C 0.17413 -0.23727 0.14826 -0.2375 0.12239 -0.23449 C 0.11128 -0.2331 0.10399 -0.22292 0.09357 -0.21944 C 0.08837 -0.21458 0.08298 -0.21273 0.07725 -0.20856 C 0.07135 -0.20393 0.06163 -0.19236 0.05486 -0.18935 C 0.04913 -0.18194 0.04357 -0.17592 0.0368 -0.16991 C 0.03576 -0.16782 0.03507 -0.16528 0.03385 -0.16342 C 0.0309 -0.15879 0.02656 -0.15555 0.02413 -0.15046 C 0.01979 -0.14213 0.01857 -0.1331 0.01441 -0.12477 C 0.01076 -0.10509 0.00521 -0.08634 0.00156 -0.06667 C -0.00018 -0.00879 1.94444E-6 -0.03079 1.94444E-6 -3.33333E-6 " pathEditMode="relative" ptsTypes="ffffffffffffffffffffffffffffffffffffffffffffffffffffffA">
                                      <p:cBhvr>
                                        <p:cTn id="6"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1524000"/>
            <a:ext cx="2007281" cy="1323439"/>
          </a:xfrm>
          <a:prstGeom prst="rect">
            <a:avLst/>
          </a:prstGeom>
          <a:noFill/>
        </p:spPr>
        <p:txBody>
          <a:bodyPr wrap="none" rtlCol="0">
            <a:spAutoFit/>
          </a:bodyPr>
          <a:lstStyle/>
          <a:p>
            <a:r>
              <a:rPr lang="en-US" sz="8000" dirty="0" smtClean="0">
                <a:solidFill>
                  <a:srgbClr val="1AB39F">
                    <a:lumMod val="75000"/>
                  </a:srgbClr>
                </a:solidFill>
                <a:latin typeface="Showcard Gothic" pitchFamily="82" charset="0"/>
              </a:rPr>
              <a:t>14%</a:t>
            </a:r>
            <a:endParaRPr lang="en-US" sz="8000" dirty="0">
              <a:solidFill>
                <a:srgbClr val="1AB39F">
                  <a:lumMod val="75000"/>
                </a:srgbClr>
              </a:solidFill>
              <a:latin typeface="Showcard Gothic" pitchFamily="82" charset="0"/>
            </a:endParaRPr>
          </a:p>
        </p:txBody>
      </p:sp>
      <p:sp>
        <p:nvSpPr>
          <p:cNvPr id="4" name="TextBox 3"/>
          <p:cNvSpPr txBox="1"/>
          <p:nvPr/>
        </p:nvSpPr>
        <p:spPr>
          <a:xfrm>
            <a:off x="533400" y="3072471"/>
            <a:ext cx="7772400" cy="2123658"/>
          </a:xfrm>
          <a:prstGeom prst="rect">
            <a:avLst/>
          </a:prstGeom>
          <a:noFill/>
        </p:spPr>
        <p:txBody>
          <a:bodyPr wrap="square" rtlCol="0">
            <a:spAutoFit/>
          </a:bodyPr>
          <a:lstStyle/>
          <a:p>
            <a:pPr algn="ctr"/>
            <a:r>
              <a:rPr lang="en-US" sz="4400" dirty="0">
                <a:solidFill>
                  <a:srgbClr val="1AB39F">
                    <a:lumMod val="75000"/>
                  </a:srgbClr>
                </a:solidFill>
                <a:latin typeface="Showcard Gothic" pitchFamily="82" charset="0"/>
              </a:rPr>
              <a:t>o</a:t>
            </a:r>
            <a:r>
              <a:rPr lang="en-US" sz="4400" dirty="0" smtClean="0">
                <a:solidFill>
                  <a:srgbClr val="1AB39F">
                    <a:lumMod val="75000"/>
                  </a:srgbClr>
                </a:solidFill>
                <a:latin typeface="Showcard Gothic" pitchFamily="82" charset="0"/>
              </a:rPr>
              <a:t>f  LSE  teachers  have </a:t>
            </a:r>
          </a:p>
          <a:p>
            <a:pPr algn="ctr"/>
            <a:r>
              <a:rPr lang="en-US" sz="4400" dirty="0" smtClean="0">
                <a:solidFill>
                  <a:srgbClr val="1AB39F">
                    <a:lumMod val="75000"/>
                  </a:srgbClr>
                </a:solidFill>
                <a:latin typeface="Showcard Gothic" pitchFamily="82" charset="0"/>
              </a:rPr>
              <a:t>Three                          in their classrooms!</a:t>
            </a:r>
            <a:endParaRPr lang="en-US" sz="4400" dirty="0">
              <a:solidFill>
                <a:srgbClr val="1AB39F">
                  <a:lumMod val="75000"/>
                </a:srgbClr>
              </a:solidFill>
              <a:latin typeface="Showcard Gothic" pitchFamily="82" charset="0"/>
            </a:endParaRPr>
          </a:p>
        </p:txBody>
      </p:sp>
      <p:sp>
        <p:nvSpPr>
          <p:cNvPr id="3" name="TextBox 2"/>
          <p:cNvSpPr txBox="1"/>
          <p:nvPr/>
        </p:nvSpPr>
        <p:spPr>
          <a:xfrm>
            <a:off x="20782" y="6331527"/>
            <a:ext cx="701410" cy="369332"/>
          </a:xfrm>
          <a:prstGeom prst="rect">
            <a:avLst/>
          </a:prstGeom>
          <a:noFill/>
        </p:spPr>
        <p:txBody>
          <a:bodyPr wrap="none" rtlCol="0">
            <a:spAutoFit/>
          </a:bodyPr>
          <a:lstStyle/>
          <a:p>
            <a:r>
              <a:rPr lang="en-US" dirty="0" smtClean="0"/>
              <a:t>H.W.</a:t>
            </a:r>
            <a:endParaRPr lang="en-US" dirty="0"/>
          </a:p>
        </p:txBody>
      </p:sp>
      <p:sp>
        <p:nvSpPr>
          <p:cNvPr id="5" name="TextBox 4"/>
          <p:cNvSpPr txBox="1"/>
          <p:nvPr/>
        </p:nvSpPr>
        <p:spPr>
          <a:xfrm>
            <a:off x="-2438400" y="594851"/>
            <a:ext cx="2730235" cy="769441"/>
          </a:xfrm>
          <a:prstGeom prst="rect">
            <a:avLst/>
          </a:prstGeom>
          <a:noFill/>
        </p:spPr>
        <p:txBody>
          <a:bodyPr wrap="none" rtlCol="0">
            <a:spAutoFit/>
          </a:bodyPr>
          <a:lstStyle/>
          <a:p>
            <a:r>
              <a:rPr lang="en-US" sz="4400" dirty="0">
                <a:solidFill>
                  <a:schemeClr val="bg2">
                    <a:lumMod val="50000"/>
                  </a:schemeClr>
                </a:solidFill>
                <a:latin typeface="Showcard Gothic" pitchFamily="82" charset="0"/>
              </a:rPr>
              <a:t>“lefties”</a:t>
            </a:r>
            <a:endParaRPr lang="en-US" sz="4400" dirty="0">
              <a:solidFill>
                <a:schemeClr val="bg2">
                  <a:lumMod val="50000"/>
                </a:schemeClr>
              </a:solidFill>
            </a:endParaRPr>
          </a:p>
        </p:txBody>
      </p:sp>
    </p:spTree>
    <p:extLst>
      <p:ext uri="{BB962C8B-B14F-4D97-AF65-F5344CB8AC3E}">
        <p14:creationId xmlns:p14="http://schemas.microsoft.com/office/powerpoint/2010/main" val="2547280771"/>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1736 -0.00949 C 0.14531 -0.00277 0.16233 -0.00486 0.19687 -0.0037 C 0.20989 0.00301 0.22864 0.00741 0.2434 0.01065 C 0.2618 0.02315 0.2316 0.00324 0.26094 0.01899 C 0.27118 0.02431 0.28246 0.0294 0.29236 0.03519 C 0.29757 0.03843 0.30243 0.04237 0.30764 0.04561 C 0.3118 0.04838 0.31927 0.05371 0.31927 0.05394 C 0.33108 0.07269 0.31406 0.04607 0.32899 0.06621 C 0.34114 0.08264 0.33142 0.07408 0.34271 0.08241 C 0.34826 0.09121 0.35729 0.09514 0.36389 0.10278 C 0.36892 0.10857 0.37292 0.11505 0.37743 0.1213 C 0.39358 0.14306 0.42205 0.16459 0.44549 0.17639 C 0.45694 0.18866 0.44514 0.17824 0.45937 0.18473 C 0.47239 0.19051 0.48489 0.19746 0.49809 0.20324 C 0.51111 0.20903 0.52465 0.21598 0.53871 0.21945 C 0.56667 0.22616 0.59549 0.22871 0.6243 0.23125 C 0.64219 0.23287 0.65885 0.2382 0.67674 0.23982 C 0.72708 0.25139 0.77864 0.25973 0.83003 0.26204 C 0.90052 0.26968 0.98715 0.29491 1.0342 0.23125 C 1.03611 0.22593 1.04045 0.22153 1.04219 0.21551 C 1.04358 0.21019 1.0434 0.2044 1.04392 0.19908 C 1.04253 0.17431 1.04983 0.14653 1.03802 0.12547 C 1.00833 0.06991 0.92396 0.04815 0.86719 0.04352 C 0.81233 0.04769 0.80885 0.04769 0.76233 0.06204 C 0.75104 0.06551 0.74062 0.07061 0.72934 0.07408 C 0.72205 0.07639 0.70781 0.08033 0.70781 0.08056 C 0.69462 0.08843 0.68368 0.09491 0.66892 0.1007 C 0.64566 0.11945 0.62483 0.14399 0.60694 0.16829 C 0.60139 0.17593 0.59792 0.18658 0.59323 0.19491 C 0.59288 0.19699 0.59045 0.20695 0.58941 0.20926 C 0.58715 0.21482 0.58299 0.21968 0.5816 0.22547 C 0.5776 0.24213 0.57309 0.25834 0.56805 0.27477 C 0.56354 0.31574 0.56597 0.29954 0.56215 0.32338 C 0.55885 0.39399 0.56024 0.35 0.56024 0.45718 " pathEditMode="relative" rAng="0" ptsTypes="fffffffffffffffffffffffffffffffffA">
                                      <p:cBhvr>
                                        <p:cTn id="6" dur="2000" fill="hold"/>
                                        <p:tgtEl>
                                          <p:spTgt spid="5"/>
                                        </p:tgtEl>
                                        <p:attrNameLst>
                                          <p:attrName>ppt_x</p:attrName>
                                          <p:attrName>ppt_y</p:attrName>
                                        </p:attrNameLst>
                                      </p:cBhvr>
                                      <p:rCtr x="46615" y="2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1371600"/>
            <a:ext cx="2438400" cy="924475"/>
          </a:xfrm>
        </p:spPr>
        <p:txBody>
          <a:bodyPr/>
          <a:lstStyle/>
          <a:p>
            <a:pPr algn="ctr"/>
            <a:r>
              <a:rPr lang="en-US" sz="9600" dirty="0" smtClean="0">
                <a:latin typeface="Slugfest" pitchFamily="2" charset="0"/>
                <a:ea typeface="Barn Dress" pitchFamily="2" charset="0"/>
              </a:rPr>
              <a:t>158</a:t>
            </a:r>
            <a:endParaRPr lang="en-US" sz="9600" dirty="0">
              <a:latin typeface="Slugfest" pitchFamily="2" charset="0"/>
              <a:ea typeface="Barn Dress" pitchFamily="2" charset="0"/>
            </a:endParaRPr>
          </a:p>
        </p:txBody>
      </p:sp>
      <p:sp>
        <p:nvSpPr>
          <p:cNvPr id="3" name="Content Placeholder 2"/>
          <p:cNvSpPr>
            <a:spLocks noGrp="1"/>
          </p:cNvSpPr>
          <p:nvPr>
            <p:ph idx="1"/>
          </p:nvPr>
        </p:nvSpPr>
        <p:spPr>
          <a:xfrm>
            <a:off x="626918" y="2819400"/>
            <a:ext cx="7467600" cy="3200400"/>
          </a:xfrm>
        </p:spPr>
        <p:txBody>
          <a:bodyPr>
            <a:noAutofit/>
          </a:bodyPr>
          <a:lstStyle/>
          <a:p>
            <a:pPr marL="914400" lvl="2" indent="0" algn="ctr">
              <a:buNone/>
            </a:pPr>
            <a:r>
              <a:rPr lang="en-US" sz="6000" dirty="0" smtClean="0">
                <a:latin typeface="BistroBlock" pitchFamily="2" charset="0"/>
              </a:rPr>
              <a:t>read 3 or more Sunshine </a:t>
            </a:r>
            <a:r>
              <a:rPr lang="en-US" sz="6000" dirty="0">
                <a:latin typeface="BistroBlock" pitchFamily="2" charset="0"/>
              </a:rPr>
              <a:t>S</a:t>
            </a:r>
            <a:r>
              <a:rPr lang="en-US" sz="6000" dirty="0" smtClean="0">
                <a:latin typeface="BistroBlock" pitchFamily="2" charset="0"/>
              </a:rPr>
              <a:t>tate </a:t>
            </a:r>
            <a:r>
              <a:rPr lang="en-US" sz="6000" dirty="0">
                <a:latin typeface="BistroBlock" pitchFamily="2" charset="0"/>
              </a:rPr>
              <a:t>B</a:t>
            </a:r>
            <a:r>
              <a:rPr lang="en-US" sz="6000" dirty="0" smtClean="0">
                <a:latin typeface="BistroBlock" pitchFamily="2" charset="0"/>
              </a:rPr>
              <a:t>ooks each year.</a:t>
            </a:r>
            <a:endParaRPr lang="en-US" sz="6000" dirty="0">
              <a:latin typeface="BistroBlock" pitchFamily="2" charset="0"/>
            </a:endParaRPr>
          </a:p>
        </p:txBody>
      </p:sp>
      <p:sp>
        <p:nvSpPr>
          <p:cNvPr id="5" name="TextBox 4"/>
          <p:cNvSpPr txBox="1"/>
          <p:nvPr/>
        </p:nvSpPr>
        <p:spPr>
          <a:xfrm>
            <a:off x="4495800" y="1295400"/>
            <a:ext cx="2469786" cy="923330"/>
          </a:xfrm>
          <a:prstGeom prst="rect">
            <a:avLst/>
          </a:prstGeom>
          <a:noFill/>
        </p:spPr>
        <p:txBody>
          <a:bodyPr wrap="square" rtlCol="0">
            <a:spAutoFit/>
          </a:bodyPr>
          <a:lstStyle/>
          <a:p>
            <a:pPr algn="ctr"/>
            <a:r>
              <a:rPr lang="en-US" sz="5400" dirty="0" smtClean="0">
                <a:solidFill>
                  <a:prstClr val="white"/>
                </a:solidFill>
                <a:latin typeface="BistroBlock" pitchFamily="2" charset="0"/>
              </a:rPr>
              <a:t>students</a:t>
            </a:r>
            <a:endParaRPr lang="en-US" sz="5400" dirty="0">
              <a:solidFill>
                <a:prstClr val="white"/>
              </a:solidFill>
              <a:latin typeface="BistroBlock" pitchFamily="2" charset="0"/>
            </a:endParaRPr>
          </a:p>
        </p:txBody>
      </p:sp>
      <p:sp>
        <p:nvSpPr>
          <p:cNvPr id="4" name="TextBox 3"/>
          <p:cNvSpPr txBox="1"/>
          <p:nvPr/>
        </p:nvSpPr>
        <p:spPr>
          <a:xfrm>
            <a:off x="284018" y="6385457"/>
            <a:ext cx="685800" cy="215444"/>
          </a:xfrm>
          <a:prstGeom prst="rect">
            <a:avLst/>
          </a:prstGeom>
          <a:noFill/>
        </p:spPr>
        <p:txBody>
          <a:bodyPr wrap="square" rtlCol="0">
            <a:spAutoFit/>
          </a:bodyPr>
          <a:lstStyle/>
          <a:p>
            <a:r>
              <a:rPr lang="en-US" sz="800" dirty="0" smtClean="0"/>
              <a:t>LD</a:t>
            </a:r>
            <a:endParaRPr lang="en-US" sz="800" dirty="0"/>
          </a:p>
        </p:txBody>
      </p:sp>
    </p:spTree>
    <p:extLst>
      <p:ext uri="{BB962C8B-B14F-4D97-AF65-F5344CB8AC3E}">
        <p14:creationId xmlns:p14="http://schemas.microsoft.com/office/powerpoint/2010/main" val="163454216"/>
      </p:ext>
    </p:extLst>
  </p:cSld>
  <p:clrMapOvr>
    <a:masterClrMapping/>
  </p:clrMapOvr>
  <mc:AlternateContent xmlns:mc="http://schemas.openxmlformats.org/markup-compatibility/2006" xmlns:p14="http://schemas.microsoft.com/office/powerpoint/2010/main">
    <mc:Choice Requires="p14">
      <p:transition spd="slow" p14:dur="1300" advTm="5000">
        <p14:pan dir="u"/>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59000"/>
          </a:blip>
          <a:tile tx="0" ty="0" sx="100000" sy="100000" flip="none" algn="tl"/>
        </a:blipFill>
        <a:effectLst/>
      </p:bgPr>
    </p:bg>
    <p:spTree>
      <p:nvGrpSpPr>
        <p:cNvPr id="1" name=""/>
        <p:cNvGrpSpPr/>
        <p:nvPr/>
      </p:nvGrpSpPr>
      <p:grpSpPr>
        <a:xfrm>
          <a:off x="0" y="0"/>
          <a:ext cx="0" cy="0"/>
          <a:chOff x="0" y="0"/>
          <a:chExt cx="0" cy="0"/>
        </a:xfrm>
      </p:grpSpPr>
      <p:sp>
        <p:nvSpPr>
          <p:cNvPr id="7" name="TextBox 6"/>
          <p:cNvSpPr txBox="1"/>
          <p:nvPr/>
        </p:nvSpPr>
        <p:spPr>
          <a:xfrm>
            <a:off x="4114800" y="5002299"/>
            <a:ext cx="4191000" cy="1569660"/>
          </a:xfrm>
          <a:prstGeom prst="rect">
            <a:avLst/>
          </a:prstGeom>
          <a:noFill/>
        </p:spPr>
        <p:txBody>
          <a:bodyPr wrap="square" rtlCol="0">
            <a:spAutoFit/>
          </a:bodyPr>
          <a:lstStyle/>
          <a:p>
            <a:pPr algn="r"/>
            <a:r>
              <a:rPr lang="en-US" sz="48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Arial" pitchFamily="34" charset="0"/>
                <a:cs typeface="Arial" pitchFamily="34" charset="0"/>
              </a:rPr>
              <a:t>b</a:t>
            </a:r>
            <a:r>
              <a:rPr lang="en-US" sz="4800" b="1" dirty="0" smtClean="0">
                <a:ln w="18000">
                  <a:solidFill>
                    <a:srgbClr val="C0504D">
                      <a:satMod val="140000"/>
                    </a:srgbClr>
                  </a:solidFill>
                  <a:prstDash val="solid"/>
                  <a:miter lim="800000"/>
                </a:ln>
                <a:noFill/>
                <a:effectLst>
                  <a:outerShdw blurRad="25500" dist="23000" dir="7020000" algn="tl">
                    <a:srgbClr val="000000">
                      <a:alpha val="50000"/>
                    </a:srgbClr>
                  </a:outerShdw>
                </a:effectLst>
                <a:latin typeface="Arial" pitchFamily="34" charset="0"/>
                <a:cs typeface="Arial" pitchFamily="34" charset="0"/>
              </a:rPr>
              <a:t>ooks</a:t>
            </a:r>
            <a:r>
              <a:rPr lang="en-US" sz="4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in </a:t>
            </a:r>
            <a:r>
              <a:rPr lang="en-US" sz="4800" b="1" dirty="0" smtClean="0">
                <a:ln w="18000">
                  <a:solidFill>
                    <a:srgbClr val="C0504D">
                      <a:satMod val="140000"/>
                    </a:srgbClr>
                  </a:solidFill>
                  <a:prstDash val="solid"/>
                  <a:miter lim="800000"/>
                </a:ln>
                <a:noFill/>
                <a:effectLst>
                  <a:outerShdw blurRad="25500" dist="23000" dir="7020000" algn="tl">
                    <a:srgbClr val="000000">
                      <a:alpha val="50000"/>
                    </a:srgbClr>
                  </a:outerShdw>
                </a:effectLst>
                <a:latin typeface="Arial" pitchFamily="34" charset="0"/>
                <a:cs typeface="Arial" pitchFamily="34" charset="0"/>
              </a:rPr>
              <a:t>the</a:t>
            </a:r>
            <a:r>
              <a:rPr lang="en-US" sz="4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a:t>
            </a:r>
          </a:p>
          <a:p>
            <a:pPr algn="r"/>
            <a:r>
              <a:rPr lang="en-US" sz="4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media</a:t>
            </a:r>
            <a:r>
              <a:rPr lang="en-US" sz="4800" b="1" dirty="0" smtClean="0">
                <a:ln w="18000">
                  <a:solidFill>
                    <a:srgbClr val="C0504D">
                      <a:satMod val="140000"/>
                    </a:srgbClr>
                  </a:solidFill>
                  <a:prstDash val="solid"/>
                  <a:miter lim="800000"/>
                </a:ln>
                <a:noFill/>
                <a:effectLst>
                  <a:outerShdw blurRad="25500" dist="23000" dir="7020000" algn="tl">
                    <a:srgbClr val="000000">
                      <a:alpha val="50000"/>
                    </a:srgbClr>
                  </a:outerShdw>
                </a:effectLst>
                <a:latin typeface="Arial" pitchFamily="34" charset="0"/>
                <a:cs typeface="Arial" pitchFamily="34" charset="0"/>
              </a:rPr>
              <a:t> center</a:t>
            </a:r>
            <a:endParaRPr lang="en-US" sz="4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p:txBody>
      </p:sp>
      <p:sp>
        <p:nvSpPr>
          <p:cNvPr id="3" name="Oval 2"/>
          <p:cNvSpPr/>
          <p:nvPr/>
        </p:nvSpPr>
        <p:spPr>
          <a:xfrm>
            <a:off x="1752600" y="1676400"/>
            <a:ext cx="5410200" cy="30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bg1"/>
                </a:solidFill>
              </a:rPr>
              <a:t>10,984</a:t>
            </a:r>
            <a:endParaRPr lang="en-US" sz="8000" dirty="0">
              <a:solidFill>
                <a:schemeClr val="bg1"/>
              </a:solidFill>
            </a:endParaRPr>
          </a:p>
        </p:txBody>
      </p:sp>
      <p:sp>
        <p:nvSpPr>
          <p:cNvPr id="2" name="Oval 1"/>
          <p:cNvSpPr/>
          <p:nvPr/>
        </p:nvSpPr>
        <p:spPr>
          <a:xfrm>
            <a:off x="38636" y="5430982"/>
            <a:ext cx="19812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Kids at LSE like to read books  from the Media Center.</a:t>
            </a:r>
            <a:endParaRPr lang="en-US" sz="1600" dirty="0">
              <a:solidFill>
                <a:schemeClr val="bg1"/>
              </a:solidFill>
            </a:endParaRPr>
          </a:p>
        </p:txBody>
      </p:sp>
      <p:sp>
        <p:nvSpPr>
          <p:cNvPr id="5" name="TextBox 4"/>
          <p:cNvSpPr txBox="1"/>
          <p:nvPr/>
        </p:nvSpPr>
        <p:spPr>
          <a:xfrm>
            <a:off x="8723690" y="6571959"/>
            <a:ext cx="380232" cy="246221"/>
          </a:xfrm>
          <a:prstGeom prst="rect">
            <a:avLst/>
          </a:prstGeom>
          <a:noFill/>
        </p:spPr>
        <p:txBody>
          <a:bodyPr wrap="none" rtlCol="0">
            <a:spAutoFit/>
          </a:bodyPr>
          <a:lstStyle/>
          <a:p>
            <a:r>
              <a:rPr lang="en-US" sz="1000" dirty="0" smtClean="0"/>
              <a:t>L.M</a:t>
            </a:r>
            <a:endParaRPr lang="en-US" sz="1000" dirty="0"/>
          </a:p>
        </p:txBody>
      </p:sp>
      <p:sp>
        <p:nvSpPr>
          <p:cNvPr id="8" name="TextBox 7"/>
          <p:cNvSpPr txBox="1"/>
          <p:nvPr/>
        </p:nvSpPr>
        <p:spPr>
          <a:xfrm>
            <a:off x="609600" y="457200"/>
            <a:ext cx="5410200" cy="830997"/>
          </a:xfrm>
          <a:prstGeom prst="rect">
            <a:avLst/>
          </a:prstGeom>
          <a:noFill/>
        </p:spPr>
        <p:txBody>
          <a:bodyPr wrap="square" rtlCol="0">
            <a:spAutoFit/>
          </a:bodyPr>
          <a:lstStyle/>
          <a:p>
            <a:r>
              <a:rPr lang="en-US" sz="4800" b="1" dirty="0" smtClean="0">
                <a:ln w="18000">
                  <a:solidFill>
                    <a:srgbClr val="C0504D">
                      <a:satMod val="140000"/>
                    </a:srgbClr>
                  </a:solidFill>
                  <a:prstDash val="solid"/>
                  <a:miter lim="800000"/>
                </a:ln>
                <a:noFill/>
                <a:effectLst>
                  <a:outerShdw blurRad="25500" dist="23000" dir="7020000" algn="tl">
                    <a:srgbClr val="000000">
                      <a:alpha val="50000"/>
                    </a:srgbClr>
                  </a:outerShdw>
                </a:effectLst>
                <a:latin typeface="Arial" pitchFamily="34" charset="0"/>
                <a:cs typeface="Arial" pitchFamily="34" charset="0"/>
              </a:rPr>
              <a:t>At LSE we have</a:t>
            </a:r>
            <a:endParaRPr lang="en-US" sz="4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p:txBody>
      </p:sp>
    </p:spTree>
    <p:extLst>
      <p:ext uri="{BB962C8B-B14F-4D97-AF65-F5344CB8AC3E}">
        <p14:creationId xmlns:p14="http://schemas.microsoft.com/office/powerpoint/2010/main" val="690556149"/>
      </p:ext>
    </p:extLst>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Rounded Rectangle 5"/>
          <p:cNvSpPr/>
          <p:nvPr/>
        </p:nvSpPr>
        <p:spPr>
          <a:xfrm>
            <a:off x="1676400" y="2286000"/>
            <a:ext cx="5257800" cy="4343400"/>
          </a:xfrm>
          <a:prstGeom prst="roundRect">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944" y="457200"/>
            <a:ext cx="8153400" cy="1676400"/>
          </a:xfrm>
        </p:spPr>
        <p:txBody>
          <a:bodyPr/>
          <a:lstStyle/>
          <a:p>
            <a:pPr algn="ctr"/>
            <a:r>
              <a:rPr lang="en-US" sz="5400" dirty="0" smtClean="0">
                <a:latin typeface="Pinwheel" pitchFamily="2" charset="0"/>
                <a:ea typeface="Pinwheel" pitchFamily="2" charset="0"/>
              </a:rPr>
              <a:t>In 2012-2013 the most </a:t>
            </a:r>
            <a:r>
              <a:rPr lang="en-US" sz="5400" dirty="0">
                <a:latin typeface="Pinwheel" pitchFamily="2" charset="0"/>
                <a:ea typeface="Pinwheel" pitchFamily="2" charset="0"/>
              </a:rPr>
              <a:t>checked out book </a:t>
            </a:r>
            <a:r>
              <a:rPr lang="en-US" sz="5400" dirty="0" smtClean="0">
                <a:latin typeface="Pinwheel" pitchFamily="2" charset="0"/>
                <a:ea typeface="Pinwheel" pitchFamily="2" charset="0"/>
              </a:rPr>
              <a:t>was</a:t>
            </a:r>
            <a:endParaRPr lang="en-US" sz="5400" dirty="0">
              <a:latin typeface="Pinwheel" pitchFamily="2" charset="0"/>
              <a:ea typeface="Pinwheel" pitchFamily="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4191000"/>
            <a:ext cx="4658375" cy="2162477"/>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514600"/>
            <a:ext cx="4662055" cy="1676400"/>
          </a:xfrm>
          <a:prstGeom prst="rect">
            <a:avLst/>
          </a:prstGeom>
        </p:spPr>
      </p:pic>
      <p:sp>
        <p:nvSpPr>
          <p:cNvPr id="3" name="TextBox 2"/>
          <p:cNvSpPr txBox="1"/>
          <p:nvPr/>
        </p:nvSpPr>
        <p:spPr>
          <a:xfrm>
            <a:off x="370609" y="6400800"/>
            <a:ext cx="685800" cy="215444"/>
          </a:xfrm>
          <a:prstGeom prst="rect">
            <a:avLst/>
          </a:prstGeom>
          <a:noFill/>
        </p:spPr>
        <p:txBody>
          <a:bodyPr wrap="square" rtlCol="0">
            <a:spAutoFit/>
          </a:bodyPr>
          <a:lstStyle/>
          <a:p>
            <a:r>
              <a:rPr lang="en-US" sz="800" dirty="0" smtClean="0"/>
              <a:t>LD</a:t>
            </a:r>
            <a:endParaRPr lang="en-US" sz="800" dirty="0"/>
          </a:p>
        </p:txBody>
      </p:sp>
    </p:spTree>
    <p:extLst>
      <p:ext uri="{BB962C8B-B14F-4D97-AF65-F5344CB8AC3E}">
        <p14:creationId xmlns:p14="http://schemas.microsoft.com/office/powerpoint/2010/main" val="1257578933"/>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786581" y="762000"/>
            <a:ext cx="7620000" cy="5386090"/>
          </a:xfrm>
          <a:prstGeom prst="rect">
            <a:avLst/>
          </a:prstGeom>
          <a:solidFill>
            <a:schemeClr val="bg1"/>
          </a:solidFill>
          <a:ln w="57150">
            <a:solidFill>
              <a:srgbClr val="C00000"/>
            </a:solidFill>
          </a:ln>
        </p:spPr>
        <p:txBody>
          <a:bodyPr wrap="square" rtlCol="0">
            <a:spAutoFit/>
          </a:bodyPr>
          <a:lstStyle/>
          <a:p>
            <a:pPr algn="ctr"/>
            <a:endParaRPr lang="en-US" sz="1200" b="1" u="sng" dirty="0" smtClean="0">
              <a:latin typeface="Beautiful Every Time" pitchFamily="2" charset="0"/>
              <a:ea typeface="2peas" pitchFamily="2" charset="0"/>
            </a:endParaRPr>
          </a:p>
          <a:p>
            <a:pPr algn="ctr"/>
            <a:r>
              <a:rPr lang="en-US" sz="3200" b="1" u="sng" dirty="0" smtClean="0">
                <a:latin typeface="Beautiful Every Time" pitchFamily="2" charset="0"/>
                <a:ea typeface="2peas" pitchFamily="2" charset="0"/>
              </a:rPr>
              <a:t>The LSE Facts Project</a:t>
            </a:r>
          </a:p>
          <a:p>
            <a:endParaRPr lang="en-US" sz="2000" dirty="0" smtClean="0">
              <a:latin typeface="Beautiful Every Time" pitchFamily="2" charset="0"/>
              <a:ea typeface="2peas" pitchFamily="2" charset="0"/>
            </a:endParaRPr>
          </a:p>
          <a:p>
            <a:r>
              <a:rPr lang="en-US" sz="2000" dirty="0" smtClean="0">
                <a:latin typeface="Beautiful Every Time" pitchFamily="2" charset="0"/>
                <a:ea typeface="2peas" pitchFamily="2" charset="0"/>
              </a:rPr>
              <a:t>This project began when Miss Kelly's class sent out a survey to collect data about many different topics in our school.   </a:t>
            </a:r>
            <a:r>
              <a:rPr lang="en-US" sz="2000" dirty="0">
                <a:latin typeface="Beautiful Every Time" pitchFamily="2" charset="0"/>
                <a:ea typeface="2peas" pitchFamily="2" charset="0"/>
              </a:rPr>
              <a:t>We collected data from teachers in every grade and </a:t>
            </a:r>
            <a:r>
              <a:rPr lang="en-US" sz="2000" dirty="0" smtClean="0">
                <a:latin typeface="Beautiful Every Time" pitchFamily="2" charset="0"/>
                <a:ea typeface="2peas" pitchFamily="2" charset="0"/>
              </a:rPr>
              <a:t>gathered </a:t>
            </a:r>
            <a:r>
              <a:rPr lang="en-US" sz="2000" dirty="0">
                <a:latin typeface="Beautiful Every Time" pitchFamily="2" charset="0"/>
                <a:ea typeface="2peas" pitchFamily="2" charset="0"/>
              </a:rPr>
              <a:t>data from </a:t>
            </a:r>
            <a:r>
              <a:rPr lang="en-US" sz="2000" dirty="0" smtClean="0">
                <a:latin typeface="Beautiful Every Time" pitchFamily="2" charset="0"/>
                <a:ea typeface="2peas" pitchFamily="2" charset="0"/>
              </a:rPr>
              <a:t>our P.E </a:t>
            </a:r>
            <a:r>
              <a:rPr lang="en-US" sz="2000" dirty="0">
                <a:latin typeface="Beautiful Every Time" pitchFamily="2" charset="0"/>
                <a:ea typeface="2peas" pitchFamily="2" charset="0"/>
              </a:rPr>
              <a:t>teachers, </a:t>
            </a:r>
            <a:r>
              <a:rPr lang="en-US" sz="2000" dirty="0" smtClean="0">
                <a:latin typeface="Beautiful Every Time" pitchFamily="2" charset="0"/>
                <a:ea typeface="2peas" pitchFamily="2" charset="0"/>
              </a:rPr>
              <a:t>art &amp; music teachers, nurse</a:t>
            </a:r>
            <a:r>
              <a:rPr lang="en-US" sz="2000" dirty="0" smtClean="0">
                <a:latin typeface="Beautiful Every Time" pitchFamily="2" charset="0"/>
                <a:ea typeface="2peas" pitchFamily="2" charset="0"/>
              </a:rPr>
              <a:t>, parents, students </a:t>
            </a:r>
            <a:r>
              <a:rPr lang="en-US" sz="2000" dirty="0">
                <a:latin typeface="Beautiful Every Time" pitchFamily="2" charset="0"/>
                <a:ea typeface="2peas" pitchFamily="2" charset="0"/>
              </a:rPr>
              <a:t>and </a:t>
            </a:r>
            <a:r>
              <a:rPr lang="en-US" sz="2000" dirty="0" smtClean="0">
                <a:latin typeface="Beautiful Every Time" pitchFamily="2" charset="0"/>
                <a:ea typeface="2peas" pitchFamily="2" charset="0"/>
              </a:rPr>
              <a:t>more!  </a:t>
            </a:r>
          </a:p>
          <a:p>
            <a:endParaRPr lang="en-US" sz="2000" dirty="0">
              <a:latin typeface="Beautiful Every Time" pitchFamily="2" charset="0"/>
              <a:ea typeface="2peas" pitchFamily="2" charset="0"/>
            </a:endParaRPr>
          </a:p>
          <a:p>
            <a:r>
              <a:rPr lang="en-US" sz="2000" dirty="0" smtClean="0">
                <a:latin typeface="Beautiful Every Time" pitchFamily="2" charset="0"/>
                <a:ea typeface="2peas" pitchFamily="2" charset="0"/>
              </a:rPr>
              <a:t>When all the results came in from the survey, we gathered and organized our data and then worked to draw conclusions from it.   With our information ready, we then began to make Power Points in order to create a product which would share with our community what Lake Sybelia Elementary is all about!   </a:t>
            </a:r>
          </a:p>
          <a:p>
            <a:pPr algn="ctr"/>
            <a:endParaRPr lang="en-US" sz="2000" dirty="0">
              <a:latin typeface="Beautiful Every Time" pitchFamily="2" charset="0"/>
              <a:ea typeface="2peas" pitchFamily="2" charset="0"/>
            </a:endParaRPr>
          </a:p>
          <a:p>
            <a:pPr algn="ctr"/>
            <a:r>
              <a:rPr lang="en-US" sz="2000" dirty="0" smtClean="0">
                <a:latin typeface="Beautiful Every Time" pitchFamily="2" charset="0"/>
                <a:ea typeface="2peas" pitchFamily="2" charset="0"/>
              </a:rPr>
              <a:t>There are facts about everything from food to art.  </a:t>
            </a:r>
          </a:p>
          <a:p>
            <a:pPr algn="ctr"/>
            <a:r>
              <a:rPr lang="en-US" sz="2000" b="1" dirty="0" smtClean="0">
                <a:solidFill>
                  <a:srgbClr val="FF0000"/>
                </a:solidFill>
                <a:latin typeface="Beautiful Every Time" pitchFamily="2" charset="0"/>
                <a:ea typeface="2peas" pitchFamily="2" charset="0"/>
              </a:rPr>
              <a:t>Enjoy!</a:t>
            </a:r>
            <a:endParaRPr lang="en-US" sz="2000" b="1" dirty="0">
              <a:solidFill>
                <a:srgbClr val="FF0000"/>
              </a:solidFill>
              <a:latin typeface="Beautiful Every Time" pitchFamily="2" charset="0"/>
              <a:ea typeface="2peas" pitchFamily="2" charset="0"/>
            </a:endParaRPr>
          </a:p>
        </p:txBody>
      </p:sp>
      <p:pic>
        <p:nvPicPr>
          <p:cNvPr id="5" name="1 AM108_Charlie_Horsey_trk1_American_Music_Co_In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0" y="6148090"/>
            <a:ext cx="304800" cy="304800"/>
          </a:xfrm>
          <a:prstGeom prst="rect">
            <a:avLst/>
          </a:prstGeom>
        </p:spPr>
      </p:pic>
    </p:spTree>
    <p:extLst>
      <p:ext uri="{BB962C8B-B14F-4D97-AF65-F5344CB8AC3E}">
        <p14:creationId xmlns:p14="http://schemas.microsoft.com/office/powerpoint/2010/main" val="1229219153"/>
      </p:ext>
    </p:extLst>
  </p:cSld>
  <p:clrMapOvr>
    <a:masterClrMapping/>
  </p:clrMapOvr>
  <mc:AlternateContent xmlns:mc="http://schemas.openxmlformats.org/markup-compatibility/2006" xmlns:p14="http://schemas.microsoft.com/office/powerpoint/2010/main">
    <mc:Choice Requires="p14">
      <p:transition spd="slow" p14:dur="1600" advClick="0" advTm="35000">
        <p14:prism isContent="1" isInverted="1"/>
      </p:transition>
    </mc:Choice>
    <mc:Fallback xmlns="">
      <p:transition spd="slow"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50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50506" y="457200"/>
            <a:ext cx="7376186" cy="769441"/>
          </a:xfrm>
          <a:prstGeom prst="rect">
            <a:avLst/>
          </a:prstGeom>
          <a:noFill/>
        </p:spPr>
        <p:txBody>
          <a:bodyPr wrap="none" rtlCol="0">
            <a:spAutoFit/>
          </a:bodyPr>
          <a:lstStyle/>
          <a:p>
            <a:r>
              <a:rPr lang="en-US" sz="4400" dirty="0" smtClean="0">
                <a:solidFill>
                  <a:srgbClr val="FFFFFF"/>
                </a:solidFill>
              </a:rPr>
              <a:t>At LSE, students devour about </a:t>
            </a:r>
            <a:endParaRPr lang="en-US" sz="4400" dirty="0">
              <a:solidFill>
                <a:srgbClr val="FFFFFF"/>
              </a:solidFill>
            </a:endParaRPr>
          </a:p>
        </p:txBody>
      </p:sp>
      <p:sp>
        <p:nvSpPr>
          <p:cNvPr id="3" name="TextBox 2"/>
          <p:cNvSpPr txBox="1"/>
          <p:nvPr/>
        </p:nvSpPr>
        <p:spPr>
          <a:xfrm>
            <a:off x="2590800" y="5410200"/>
            <a:ext cx="6048451" cy="769441"/>
          </a:xfrm>
          <a:prstGeom prst="rect">
            <a:avLst/>
          </a:prstGeom>
          <a:noFill/>
        </p:spPr>
        <p:txBody>
          <a:bodyPr wrap="none" rtlCol="0">
            <a:spAutoFit/>
          </a:bodyPr>
          <a:lstStyle/>
          <a:p>
            <a:r>
              <a:rPr lang="en-US" sz="4400" dirty="0">
                <a:solidFill>
                  <a:srgbClr val="FFFFFF"/>
                </a:solidFill>
              </a:rPr>
              <a:t>h</a:t>
            </a:r>
            <a:r>
              <a:rPr lang="en-US" sz="4400" dirty="0" smtClean="0">
                <a:solidFill>
                  <a:srgbClr val="FFFFFF"/>
                </a:solidFill>
              </a:rPr>
              <a:t>amburgers each month!</a:t>
            </a:r>
            <a:endParaRPr lang="en-US" sz="4400" dirty="0">
              <a:solidFill>
                <a:srgbClr val="FFFFFF"/>
              </a:solidFill>
            </a:endParaRPr>
          </a:p>
        </p:txBody>
      </p:sp>
      <p:sp>
        <p:nvSpPr>
          <p:cNvPr id="4" name="TextBox 3"/>
          <p:cNvSpPr txBox="1"/>
          <p:nvPr/>
        </p:nvSpPr>
        <p:spPr>
          <a:xfrm>
            <a:off x="3200400" y="1905000"/>
            <a:ext cx="2945037" cy="2400657"/>
          </a:xfrm>
          <a:prstGeom prst="rect">
            <a:avLst/>
          </a:prstGeom>
          <a:noFill/>
        </p:spPr>
        <p:txBody>
          <a:bodyPr wrap="none" rtlCol="0">
            <a:spAutoFit/>
          </a:bodyPr>
          <a:lstStyle/>
          <a:p>
            <a:r>
              <a:rPr lang="en-US" sz="15000" b="1" i="1" dirty="0" smtClean="0">
                <a:solidFill>
                  <a:srgbClr val="FFFF00"/>
                </a:solidFill>
                <a:latin typeface="Edwardian Script ITC" pitchFamily="66" charset="0"/>
              </a:rPr>
              <a:t>350</a:t>
            </a:r>
            <a:endParaRPr lang="en-US" sz="15000" b="1" i="1" dirty="0">
              <a:solidFill>
                <a:srgbClr val="FFFF00"/>
              </a:solidFill>
              <a:latin typeface="Edwardian Script ITC" pitchFamily="66"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49" y="3298660"/>
            <a:ext cx="1076752" cy="1009455"/>
          </a:xfrm>
          <a:prstGeom prst="rect">
            <a:avLst/>
          </a:prstGeom>
          <a:effectLst>
            <a:glow rad="228600">
              <a:srgbClr val="FF0000">
                <a:alpha val="40000"/>
              </a:srgbClr>
            </a:glow>
            <a:softEdge rad="0"/>
          </a:effectLst>
        </p:spPr>
      </p:pic>
      <p:sp>
        <p:nvSpPr>
          <p:cNvPr id="6" name="Rectangle 5"/>
          <p:cNvSpPr/>
          <p:nvPr/>
        </p:nvSpPr>
        <p:spPr>
          <a:xfrm>
            <a:off x="0" y="6472443"/>
            <a:ext cx="437940" cy="369332"/>
          </a:xfrm>
          <a:prstGeom prst="rect">
            <a:avLst/>
          </a:prstGeom>
        </p:spPr>
        <p:txBody>
          <a:bodyPr wrap="none">
            <a:spAutoFit/>
          </a:bodyPr>
          <a:lstStyle/>
          <a:p>
            <a:r>
              <a:rPr lang="en-US" dirty="0"/>
              <a:t>CF</a:t>
            </a:r>
          </a:p>
        </p:txBody>
      </p:sp>
    </p:spTree>
    <p:extLst>
      <p:ext uri="{BB962C8B-B14F-4D97-AF65-F5344CB8AC3E}">
        <p14:creationId xmlns:p14="http://schemas.microsoft.com/office/powerpoint/2010/main" val="3403916787"/>
      </p:ext>
    </p:extLst>
  </p:cSld>
  <p:clrMapOvr>
    <a:masterClrMapping/>
  </p:clrMapOvr>
  <mc:AlternateContent xmlns:mc="http://schemas.openxmlformats.org/markup-compatibility/2006" xmlns:p14="http://schemas.microsoft.com/office/powerpoint/2010/main">
    <mc:Choice Requires="p14">
      <p:transition spd="slow" advTm="5000">
        <p14:flash/>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anim calcmode="lin" valueType="num">
                                      <p:cBhvr>
                                        <p:cTn id="12"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3">
                                            <p:txEl>
                                              <p:pRg st="0" end="0"/>
                                            </p:txEl>
                                          </p:spTgt>
                                        </p:tgtEl>
                                        <p:attrNameLst>
                                          <p:attrName>r</p:attrName>
                                        </p:attrNameLst>
                                      </p:cBhvr>
                                    </p:animRot>
                                    <p:animRot by="-240000">
                                      <p:cBhvr>
                                        <p:cTn id="18" dur="200" fill="hold">
                                          <p:stCondLst>
                                            <p:cond delay="200"/>
                                          </p:stCondLst>
                                        </p:cTn>
                                        <p:tgtEl>
                                          <p:spTgt spid="3">
                                            <p:txEl>
                                              <p:pRg st="0" end="0"/>
                                            </p:txEl>
                                          </p:spTgt>
                                        </p:tgtEl>
                                        <p:attrNameLst>
                                          <p:attrName>r</p:attrName>
                                        </p:attrNameLst>
                                      </p:cBhvr>
                                    </p:animRot>
                                    <p:animRot by="240000">
                                      <p:cBhvr>
                                        <p:cTn id="19" dur="200" fill="hold">
                                          <p:stCondLst>
                                            <p:cond delay="400"/>
                                          </p:stCondLst>
                                        </p:cTn>
                                        <p:tgtEl>
                                          <p:spTgt spid="3">
                                            <p:txEl>
                                              <p:pRg st="0" end="0"/>
                                            </p:txEl>
                                          </p:spTgt>
                                        </p:tgtEl>
                                        <p:attrNameLst>
                                          <p:attrName>r</p:attrName>
                                        </p:attrNameLst>
                                      </p:cBhvr>
                                    </p:animRot>
                                    <p:animRot by="-240000">
                                      <p:cBhvr>
                                        <p:cTn id="20" dur="200" fill="hold">
                                          <p:stCondLst>
                                            <p:cond delay="600"/>
                                          </p:stCondLst>
                                        </p:cTn>
                                        <p:tgtEl>
                                          <p:spTgt spid="3">
                                            <p:txEl>
                                              <p:pRg st="0" end="0"/>
                                            </p:txEl>
                                          </p:spTgt>
                                        </p:tgtEl>
                                        <p:attrNameLst>
                                          <p:attrName>r</p:attrName>
                                        </p:attrNameLst>
                                      </p:cBhvr>
                                    </p:animRot>
                                    <p:animRot by="120000">
                                      <p:cBhvr>
                                        <p:cTn id="21" dur="200" fill="hold">
                                          <p:stCondLst>
                                            <p:cond delay="800"/>
                                          </p:stCondLst>
                                        </p:cTn>
                                        <p:tgtEl>
                                          <p:spTgt spid="3">
                                            <p:txEl>
                                              <p:pRg st="0" end="0"/>
                                            </p:txEl>
                                          </p:spTgt>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6452" y="417711"/>
            <a:ext cx="5039561" cy="2123658"/>
          </a:xfrm>
          <a:prstGeom prst="rect">
            <a:avLst/>
          </a:prstGeom>
          <a:noFill/>
        </p:spPr>
        <p:txBody>
          <a:bodyPr wrap="square" rtlCol="0">
            <a:spAutoFit/>
          </a:bodyPr>
          <a:lstStyle/>
          <a:p>
            <a:pPr algn="ctr"/>
            <a:r>
              <a:rPr lang="en-US" sz="6600" dirty="0" smtClean="0">
                <a:solidFill>
                  <a:prstClr val="black"/>
                </a:solidFill>
                <a:latin typeface="Veggieburger" pitchFamily="34" charset="0"/>
                <a:cs typeface="Aharoni" pitchFamily="2" charset="-79"/>
              </a:rPr>
              <a:t>Here at LSE, we use about</a:t>
            </a:r>
            <a:endParaRPr lang="en-US" sz="6600" dirty="0">
              <a:solidFill>
                <a:prstClr val="black"/>
              </a:solidFill>
              <a:latin typeface="Veggieburger" pitchFamily="34" charset="0"/>
              <a:cs typeface="Aharoni" pitchFamily="2" charset="-79"/>
            </a:endParaRPr>
          </a:p>
        </p:txBody>
      </p:sp>
      <p:sp>
        <p:nvSpPr>
          <p:cNvPr id="3" name="TextBox 2"/>
          <p:cNvSpPr txBox="1"/>
          <p:nvPr/>
        </p:nvSpPr>
        <p:spPr>
          <a:xfrm>
            <a:off x="3171669" y="2998482"/>
            <a:ext cx="2133600" cy="1323439"/>
          </a:xfrm>
          <a:prstGeom prst="rect">
            <a:avLst/>
          </a:prstGeom>
          <a:noFill/>
        </p:spPr>
        <p:txBody>
          <a:bodyPr wrap="square" rtlCol="0">
            <a:spAutoFit/>
          </a:bodyPr>
          <a:lstStyle/>
          <a:p>
            <a:r>
              <a:rPr lang="en-US" sz="8000" dirty="0" smtClean="0">
                <a:solidFill>
                  <a:prstClr val="black"/>
                </a:solidFill>
                <a:latin typeface="2Peas 4th of July" pitchFamily="2" charset="0"/>
              </a:rPr>
              <a:t>45</a:t>
            </a:r>
            <a:endParaRPr lang="en-US" sz="8000" dirty="0">
              <a:solidFill>
                <a:prstClr val="black"/>
              </a:solidFill>
              <a:latin typeface="2Peas 4th of July" pitchFamily="2" charset="0"/>
            </a:endParaRPr>
          </a:p>
        </p:txBody>
      </p:sp>
      <p:sp>
        <p:nvSpPr>
          <p:cNvPr id="4" name="TextBox 3"/>
          <p:cNvSpPr txBox="1"/>
          <p:nvPr/>
        </p:nvSpPr>
        <p:spPr>
          <a:xfrm>
            <a:off x="1981200" y="4724400"/>
            <a:ext cx="4495800" cy="1754326"/>
          </a:xfrm>
          <a:prstGeom prst="rect">
            <a:avLst/>
          </a:prstGeom>
          <a:noFill/>
        </p:spPr>
        <p:txBody>
          <a:bodyPr wrap="square" rtlCol="0">
            <a:spAutoFit/>
          </a:bodyPr>
          <a:lstStyle/>
          <a:p>
            <a:pPr algn="ctr"/>
            <a:r>
              <a:rPr lang="en-US" sz="5400" dirty="0">
                <a:solidFill>
                  <a:prstClr val="black"/>
                </a:solidFill>
                <a:latin typeface="Veggieburger" pitchFamily="34" charset="0"/>
                <a:cs typeface="Aharoni" pitchFamily="2" charset="-79"/>
              </a:rPr>
              <a:t>p</a:t>
            </a:r>
            <a:r>
              <a:rPr lang="en-US" sz="5400" dirty="0" smtClean="0">
                <a:solidFill>
                  <a:prstClr val="black"/>
                </a:solidFill>
                <a:latin typeface="Veggieburger" pitchFamily="34" charset="0"/>
                <a:cs typeface="Aharoni" pitchFamily="2" charset="-79"/>
              </a:rPr>
              <a:t>ounds of clay each year!</a:t>
            </a:r>
            <a:endParaRPr lang="en-US" sz="5400" dirty="0">
              <a:solidFill>
                <a:prstClr val="black"/>
              </a:solidFill>
              <a:latin typeface="Veggieburger" pitchFamily="34" charset="0"/>
              <a:cs typeface="Aharoni" pitchFamily="2" charset="-79"/>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2400" y="408826"/>
            <a:ext cx="1996817" cy="2147783"/>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2599" y="417711"/>
            <a:ext cx="1952002" cy="2114671"/>
          </a:xfrm>
          <a:prstGeom prst="rect">
            <a:avLst/>
          </a:prstGeom>
        </p:spPr>
      </p:pic>
      <p:sp>
        <p:nvSpPr>
          <p:cNvPr id="10" name="Left Arrow 9"/>
          <p:cNvSpPr/>
          <p:nvPr/>
        </p:nvSpPr>
        <p:spPr>
          <a:xfrm>
            <a:off x="5691563" y="3235217"/>
            <a:ext cx="1314450" cy="849968"/>
          </a:xfrm>
          <a:prstGeom prst="leftArrow">
            <a:avLst/>
          </a:prstGeom>
          <a:solidFill>
            <a:srgbClr val="E83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ight Arrow 10"/>
          <p:cNvSpPr/>
          <p:nvPr/>
        </p:nvSpPr>
        <p:spPr>
          <a:xfrm>
            <a:off x="1303207" y="3235217"/>
            <a:ext cx="1378469" cy="849968"/>
          </a:xfrm>
          <a:prstGeom prst="rightArrow">
            <a:avLst/>
          </a:prstGeom>
          <a:solidFill>
            <a:srgbClr val="E83A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7848600" y="6324600"/>
            <a:ext cx="914400" cy="381000"/>
          </a:xfrm>
          <a:prstGeom prst="rect">
            <a:avLst/>
          </a:prstGeom>
          <a:noFill/>
        </p:spPr>
        <p:txBody>
          <a:bodyPr wrap="square" rtlCol="0">
            <a:spAutoFit/>
          </a:bodyPr>
          <a:lstStyle/>
          <a:p>
            <a:r>
              <a:rPr lang="en-US" dirty="0" smtClean="0"/>
              <a:t>RG</a:t>
            </a:r>
            <a:endParaRPr lang="en-US" dirty="0"/>
          </a:p>
        </p:txBody>
      </p:sp>
    </p:spTree>
    <p:extLst>
      <p:ext uri="{BB962C8B-B14F-4D97-AF65-F5344CB8AC3E}">
        <p14:creationId xmlns:p14="http://schemas.microsoft.com/office/powerpoint/2010/main" val="602140988"/>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81000" y="381000"/>
            <a:ext cx="8305800" cy="1754326"/>
          </a:xfrm>
          <a:prstGeom prst="rect">
            <a:avLst/>
          </a:prstGeom>
          <a:noFill/>
        </p:spPr>
        <p:txBody>
          <a:bodyPr wrap="square" rtlCol="0">
            <a:spAutoFit/>
          </a:bodyPr>
          <a:lstStyle/>
          <a:p>
            <a:r>
              <a:rPr lang="en-US" sz="5400" b="1" dirty="0" smtClean="0">
                <a:solidFill>
                  <a:schemeClr val="bg1"/>
                </a:solidFill>
                <a:latin typeface="Cherry Cream Soda" pitchFamily="2" charset="0"/>
                <a:ea typeface="Cherry Cream Soda" pitchFamily="2" charset="0"/>
              </a:rPr>
              <a:t>Two people at LSE say that they have </a:t>
            </a:r>
            <a:endParaRPr lang="en-US" sz="5400" b="1" dirty="0">
              <a:solidFill>
                <a:schemeClr val="bg1"/>
              </a:solidFill>
              <a:latin typeface="Cherry Cream Soda" pitchFamily="2" charset="0"/>
              <a:ea typeface="Cherry Cream Soda" pitchFamily="2" charset="0"/>
            </a:endParaRPr>
          </a:p>
        </p:txBody>
      </p:sp>
      <p:grpSp>
        <p:nvGrpSpPr>
          <p:cNvPr id="8" name="Group 7"/>
          <p:cNvGrpSpPr/>
          <p:nvPr/>
        </p:nvGrpSpPr>
        <p:grpSpPr>
          <a:xfrm>
            <a:off x="2566704" y="2415027"/>
            <a:ext cx="3477762" cy="1446550"/>
            <a:chOff x="2566704" y="2415027"/>
            <a:chExt cx="3477762" cy="1446550"/>
          </a:xfrm>
        </p:grpSpPr>
        <p:sp>
          <p:nvSpPr>
            <p:cNvPr id="7" name="Rounded Rectangle 6"/>
            <p:cNvSpPr/>
            <p:nvPr/>
          </p:nvSpPr>
          <p:spPr>
            <a:xfrm>
              <a:off x="2566704" y="2518266"/>
              <a:ext cx="3477762" cy="13224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70123" y="2415027"/>
              <a:ext cx="2670924" cy="1446550"/>
            </a:xfrm>
            <a:prstGeom prst="rect">
              <a:avLst/>
            </a:prstGeom>
            <a:noFill/>
          </p:spPr>
          <p:txBody>
            <a:bodyPr wrap="none" rtlCol="0">
              <a:spAutoFit/>
            </a:bodyPr>
            <a:lstStyle/>
            <a:p>
              <a:r>
                <a:rPr lang="en-US" sz="8800" dirty="0" smtClean="0">
                  <a:solidFill>
                    <a:schemeClr val="bg1"/>
                  </a:solidFill>
                  <a:latin typeface="GelPenHeavy" pitchFamily="2" charset="0"/>
                  <a:ea typeface="GelPenHeavy" pitchFamily="2" charset="0"/>
                </a:rPr>
                <a:t>1,000</a:t>
              </a:r>
              <a:endParaRPr lang="en-US" sz="8800" dirty="0">
                <a:solidFill>
                  <a:schemeClr val="bg1"/>
                </a:solidFill>
                <a:latin typeface="GelPenHeavy" pitchFamily="2" charset="0"/>
                <a:ea typeface="GelPenHeavy" pitchFamily="2" charset="0"/>
              </a:endParaRPr>
            </a:p>
          </p:txBody>
        </p:sp>
      </p:grpSp>
      <p:sp>
        <p:nvSpPr>
          <p:cNvPr id="4" name="TextBox 3"/>
          <p:cNvSpPr txBox="1"/>
          <p:nvPr/>
        </p:nvSpPr>
        <p:spPr>
          <a:xfrm>
            <a:off x="2622592" y="4343400"/>
            <a:ext cx="6036909" cy="923330"/>
          </a:xfrm>
          <a:prstGeom prst="rect">
            <a:avLst/>
          </a:prstGeom>
          <a:noFill/>
        </p:spPr>
        <p:txBody>
          <a:bodyPr wrap="none" rtlCol="0">
            <a:spAutoFit/>
          </a:bodyPr>
          <a:lstStyle/>
          <a:p>
            <a:r>
              <a:rPr lang="en-US" sz="5400" dirty="0" smtClean="0">
                <a:solidFill>
                  <a:schemeClr val="bg1"/>
                </a:solidFill>
                <a:latin typeface="Cherry Cream Soda" pitchFamily="2" charset="0"/>
                <a:ea typeface="Cherry Cream Soda" pitchFamily="2" charset="0"/>
              </a:rPr>
              <a:t>books at home!</a:t>
            </a:r>
            <a:endParaRPr lang="en-US" sz="5400" dirty="0">
              <a:solidFill>
                <a:schemeClr val="bg1"/>
              </a:solidFill>
              <a:latin typeface="Cherry Cream Soda" pitchFamily="2" charset="0"/>
              <a:ea typeface="Cherry Cream Soda" pitchFamily="2" charset="0"/>
            </a:endParaRPr>
          </a:p>
        </p:txBody>
      </p:sp>
      <p:sp>
        <p:nvSpPr>
          <p:cNvPr id="5" name="Trapezoid 4"/>
          <p:cNvSpPr/>
          <p:nvPr/>
        </p:nvSpPr>
        <p:spPr>
          <a:xfrm>
            <a:off x="1752600" y="5845665"/>
            <a:ext cx="5638800" cy="842061"/>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00"/>
                </a:solidFill>
                <a:latin typeface="Bell MT" pitchFamily="18" charset="0"/>
              </a:rPr>
              <a:t>57% of us have 100 – 400 books!</a:t>
            </a:r>
            <a:endParaRPr lang="en-US" sz="2800" b="1" dirty="0">
              <a:solidFill>
                <a:srgbClr val="FFFF00"/>
              </a:solidFill>
              <a:latin typeface="Bell MT" pitchFamily="18" charset="0"/>
            </a:endParaRPr>
          </a:p>
        </p:txBody>
      </p:sp>
      <p:sp>
        <p:nvSpPr>
          <p:cNvPr id="6" name="TextBox 5"/>
          <p:cNvSpPr txBox="1"/>
          <p:nvPr/>
        </p:nvSpPr>
        <p:spPr>
          <a:xfrm>
            <a:off x="89385" y="6556921"/>
            <a:ext cx="399468" cy="261610"/>
          </a:xfrm>
          <a:prstGeom prst="rect">
            <a:avLst/>
          </a:prstGeom>
          <a:noFill/>
        </p:spPr>
        <p:txBody>
          <a:bodyPr wrap="none" rtlCol="0">
            <a:spAutoFit/>
          </a:bodyPr>
          <a:lstStyle/>
          <a:p>
            <a:r>
              <a:rPr lang="en-US" sz="1100" dirty="0" smtClean="0"/>
              <a:t>L.M</a:t>
            </a:r>
            <a:endParaRPr lang="en-US" sz="1100" dirty="0"/>
          </a:p>
        </p:txBody>
      </p:sp>
    </p:spTree>
    <p:extLst>
      <p:ext uri="{BB962C8B-B14F-4D97-AF65-F5344CB8AC3E}">
        <p14:creationId xmlns:p14="http://schemas.microsoft.com/office/powerpoint/2010/main" val="1290940840"/>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4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2473" y="2743200"/>
            <a:ext cx="2262158" cy="1446550"/>
          </a:xfrm>
          <a:prstGeom prst="rect">
            <a:avLst/>
          </a:prstGeom>
          <a:noFill/>
        </p:spPr>
        <p:txBody>
          <a:bodyPr wrap="none" rtlCol="0">
            <a:spAutoFit/>
          </a:bodyPr>
          <a:lstStyle/>
          <a:p>
            <a:r>
              <a:rPr lang="en-US" sz="8800" dirty="0" smtClean="0">
                <a:solidFill>
                  <a:srgbClr val="EA157A">
                    <a:lumMod val="75000"/>
                  </a:srgbClr>
                </a:solidFill>
                <a:latin typeface="GelPenHeavy" pitchFamily="2" charset="0"/>
                <a:ea typeface="GelPenHeavy" pitchFamily="2" charset="0"/>
              </a:rPr>
              <a:t>64%</a:t>
            </a:r>
            <a:endParaRPr lang="en-US" sz="8800" dirty="0">
              <a:solidFill>
                <a:srgbClr val="EA157A">
                  <a:lumMod val="75000"/>
                </a:srgbClr>
              </a:solidFill>
              <a:latin typeface="GelPenHeavy" pitchFamily="2" charset="0"/>
              <a:ea typeface="GelPenHeavy" pitchFamily="2" charset="0"/>
            </a:endParaRPr>
          </a:p>
        </p:txBody>
      </p:sp>
      <p:sp>
        <p:nvSpPr>
          <p:cNvPr id="4" name="TextBox 3"/>
          <p:cNvSpPr txBox="1"/>
          <p:nvPr/>
        </p:nvSpPr>
        <p:spPr>
          <a:xfrm>
            <a:off x="2286000" y="4724400"/>
            <a:ext cx="6028200" cy="1569660"/>
          </a:xfrm>
          <a:prstGeom prst="rect">
            <a:avLst/>
          </a:prstGeom>
          <a:noFill/>
        </p:spPr>
        <p:txBody>
          <a:bodyPr wrap="square" rtlCol="0">
            <a:spAutoFit/>
          </a:bodyPr>
          <a:lstStyle/>
          <a:p>
            <a:pPr algn="r"/>
            <a:r>
              <a:rPr lang="en-US" sz="4800" dirty="0" smtClean="0">
                <a:solidFill>
                  <a:srgbClr val="EA157A">
                    <a:lumMod val="75000"/>
                  </a:srgbClr>
                </a:solidFill>
                <a:latin typeface="GelPenHeavy" pitchFamily="2" charset="0"/>
                <a:ea typeface="GelPenHeavy" pitchFamily="2" charset="0"/>
              </a:rPr>
              <a:t>of our teachers have 2 or more degrees!</a:t>
            </a:r>
            <a:endParaRPr lang="en-US" sz="4800" dirty="0">
              <a:solidFill>
                <a:srgbClr val="EA157A">
                  <a:lumMod val="75000"/>
                </a:srgbClr>
              </a:solidFill>
              <a:latin typeface="GelPenHeavy" pitchFamily="2" charset="0"/>
              <a:ea typeface="GelPenHeavy" pitchFamily="2" charset="0"/>
            </a:endParaRPr>
          </a:p>
        </p:txBody>
      </p:sp>
      <p:sp>
        <p:nvSpPr>
          <p:cNvPr id="5" name="TextBox 4"/>
          <p:cNvSpPr txBox="1"/>
          <p:nvPr/>
        </p:nvSpPr>
        <p:spPr>
          <a:xfrm>
            <a:off x="1066800" y="1219200"/>
            <a:ext cx="4368504" cy="1015663"/>
          </a:xfrm>
          <a:prstGeom prst="rect">
            <a:avLst/>
          </a:prstGeom>
          <a:noFill/>
        </p:spPr>
        <p:txBody>
          <a:bodyPr wrap="none" rtlCol="0">
            <a:spAutoFit/>
          </a:bodyPr>
          <a:lstStyle/>
          <a:p>
            <a:r>
              <a:rPr lang="en-US" sz="6000" dirty="0" smtClean="0">
                <a:solidFill>
                  <a:srgbClr val="EA157A">
                    <a:lumMod val="75000"/>
                  </a:srgbClr>
                </a:solidFill>
                <a:latin typeface="GelPenHeavy" pitchFamily="2" charset="0"/>
                <a:ea typeface="GelPenHeavy" pitchFamily="2" charset="0"/>
              </a:rPr>
              <a:t>Here at LSE,</a:t>
            </a:r>
            <a:endParaRPr lang="en-US" sz="6000" dirty="0">
              <a:solidFill>
                <a:srgbClr val="EA157A">
                  <a:lumMod val="75000"/>
                </a:srgbClr>
              </a:solidFill>
              <a:latin typeface="GelPenHeavy" pitchFamily="2" charset="0"/>
              <a:ea typeface="GelPenHeavy" pitchFamily="2" charset="0"/>
            </a:endParaRPr>
          </a:p>
        </p:txBody>
      </p:sp>
      <p:sp>
        <p:nvSpPr>
          <p:cNvPr id="3" name="TextBox 2"/>
          <p:cNvSpPr txBox="1"/>
          <p:nvPr/>
        </p:nvSpPr>
        <p:spPr>
          <a:xfrm>
            <a:off x="0" y="6477000"/>
            <a:ext cx="701410" cy="369332"/>
          </a:xfrm>
          <a:prstGeom prst="rect">
            <a:avLst/>
          </a:prstGeom>
          <a:noFill/>
        </p:spPr>
        <p:txBody>
          <a:bodyPr wrap="none" rtlCol="0">
            <a:spAutoFit/>
          </a:bodyPr>
          <a:lstStyle/>
          <a:p>
            <a:r>
              <a:rPr lang="en-US" dirty="0" smtClean="0"/>
              <a:t>H.W.</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687457"/>
            <a:ext cx="1587302" cy="1204521"/>
          </a:xfrm>
          <a:prstGeom prst="rect">
            <a:avLst/>
          </a:prstGeom>
        </p:spPr>
      </p:pic>
    </p:spTree>
    <p:extLst>
      <p:ext uri="{BB962C8B-B14F-4D97-AF65-F5344CB8AC3E}">
        <p14:creationId xmlns:p14="http://schemas.microsoft.com/office/powerpoint/2010/main" val="1148827419"/>
      </p:ext>
    </p:extLst>
  </p:cSld>
  <p:clrMapOvr>
    <a:masterClrMapping/>
  </p:clrMapOvr>
  <mc:AlternateContent xmlns:mc="http://schemas.openxmlformats.org/markup-compatibility/2006" xmlns:p14="http://schemas.microsoft.com/office/powerpoint/2010/main">
    <mc:Choice Requires="p14">
      <p:transition spd="slow" p14:dur="800" advTm="5000">
        <p14:flythrough/>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extBox 1"/>
          <p:cNvSpPr txBox="1"/>
          <p:nvPr/>
        </p:nvSpPr>
        <p:spPr>
          <a:xfrm>
            <a:off x="550031" y="547255"/>
            <a:ext cx="3733800" cy="2862322"/>
          </a:xfrm>
          <a:prstGeom prst="rect">
            <a:avLst/>
          </a:prstGeom>
          <a:solidFill>
            <a:schemeClr val="accent1"/>
          </a:solidFill>
          <a:ln w="76200">
            <a:solidFill>
              <a:schemeClr val="tx1">
                <a:lumMod val="85000"/>
                <a:lumOff val="15000"/>
              </a:schemeClr>
            </a:solidFill>
            <a:prstDash val="dashDot"/>
          </a:ln>
        </p:spPr>
        <p:txBody>
          <a:bodyPr wrap="square" rtlCol="0">
            <a:spAutoFit/>
          </a:bodyPr>
          <a:lstStyle/>
          <a:p>
            <a:r>
              <a:rPr lang="en-US" sz="3600" dirty="0" smtClean="0">
                <a:solidFill>
                  <a:srgbClr val="F0F600"/>
                </a:solidFill>
                <a:latin typeface="BistroSketch" pitchFamily="2" charset="0"/>
              </a:rPr>
              <a:t>Here at LSE the third, fourth, and fifth graders run about…..</a:t>
            </a:r>
            <a:endParaRPr lang="en-US" sz="3600" dirty="0">
              <a:solidFill>
                <a:srgbClr val="F0F600"/>
              </a:solidFill>
              <a:latin typeface="BistroSketch" pitchFamily="2" charset="0"/>
            </a:endParaRPr>
          </a:p>
        </p:txBody>
      </p:sp>
      <p:sp>
        <p:nvSpPr>
          <p:cNvPr id="3" name="TextBox 2"/>
          <p:cNvSpPr txBox="1"/>
          <p:nvPr/>
        </p:nvSpPr>
        <p:spPr>
          <a:xfrm>
            <a:off x="550031" y="3862358"/>
            <a:ext cx="7693424" cy="2308324"/>
          </a:xfrm>
          <a:prstGeom prst="rect">
            <a:avLst/>
          </a:prstGeom>
          <a:solidFill>
            <a:schemeClr val="accent1"/>
          </a:solidFill>
          <a:ln w="76200">
            <a:solidFill>
              <a:schemeClr val="tx1"/>
            </a:solidFill>
            <a:prstDash val="dashDot"/>
          </a:ln>
        </p:spPr>
        <p:txBody>
          <a:bodyPr wrap="square" rtlCol="0">
            <a:spAutoFit/>
          </a:bodyPr>
          <a:lstStyle/>
          <a:p>
            <a:pPr algn="ctr"/>
            <a:r>
              <a:rPr lang="en-US" sz="7200" dirty="0" smtClean="0">
                <a:solidFill>
                  <a:srgbClr val="EAFF21"/>
                </a:solidFill>
                <a:latin typeface="BistroSketch" pitchFamily="2" charset="0"/>
              </a:rPr>
              <a:t>1 mile </a:t>
            </a:r>
            <a:br>
              <a:rPr lang="en-US" sz="7200" dirty="0" smtClean="0">
                <a:solidFill>
                  <a:srgbClr val="EAFF21"/>
                </a:solidFill>
                <a:latin typeface="BistroSketch" pitchFamily="2" charset="0"/>
              </a:rPr>
            </a:br>
            <a:r>
              <a:rPr lang="en-US" sz="7200" dirty="0" smtClean="0">
                <a:solidFill>
                  <a:srgbClr val="EAFF21"/>
                </a:solidFill>
                <a:latin typeface="BistroSketch" pitchFamily="2" charset="0"/>
              </a:rPr>
              <a:t>each week in PE!</a:t>
            </a:r>
            <a:endParaRPr lang="en-US" sz="7200" dirty="0">
              <a:solidFill>
                <a:srgbClr val="EAFF21"/>
              </a:solidFill>
              <a:latin typeface="BistroSketch"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33400"/>
            <a:ext cx="2596353" cy="3024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8539953" y="6477000"/>
            <a:ext cx="538953" cy="369332"/>
          </a:xfrm>
          <a:prstGeom prst="rect">
            <a:avLst/>
          </a:prstGeom>
          <a:noFill/>
        </p:spPr>
        <p:txBody>
          <a:bodyPr wrap="square" rtlCol="0">
            <a:spAutoFit/>
          </a:bodyPr>
          <a:lstStyle/>
          <a:p>
            <a:r>
              <a:rPr lang="en-US" dirty="0" smtClean="0"/>
              <a:t>NP</a:t>
            </a:r>
            <a:endParaRPr lang="en-US" dirty="0"/>
          </a:p>
        </p:txBody>
      </p:sp>
    </p:spTree>
    <p:extLst>
      <p:ext uri="{BB962C8B-B14F-4D97-AF65-F5344CB8AC3E}">
        <p14:creationId xmlns:p14="http://schemas.microsoft.com/office/powerpoint/2010/main" val="3868755711"/>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4000">
              <a:srgbClr val="FF0000"/>
            </a:gs>
            <a:gs pos="100000">
              <a:srgbClr val="FF82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5486400" cy="924475"/>
          </a:xfrm>
        </p:spPr>
        <p:txBody>
          <a:bodyPr/>
          <a:lstStyle/>
          <a:p>
            <a:r>
              <a:rPr lang="en-US" sz="6000" dirty="0" smtClean="0">
                <a:latin typeface="Schoolbell" pitchFamily="2" charset="0"/>
                <a:ea typeface="Schoolbell" pitchFamily="2" charset="0"/>
              </a:rPr>
              <a:t>Approximately</a:t>
            </a:r>
            <a:endParaRPr lang="en-US" sz="6000" dirty="0">
              <a:latin typeface="Schoolbell" pitchFamily="2" charset="0"/>
              <a:ea typeface="Schoolbell" pitchFamily="2" charset="0"/>
            </a:endParaRPr>
          </a:p>
        </p:txBody>
      </p:sp>
      <p:sp>
        <p:nvSpPr>
          <p:cNvPr id="3" name="Content Placeholder 2"/>
          <p:cNvSpPr>
            <a:spLocks noGrp="1"/>
          </p:cNvSpPr>
          <p:nvPr>
            <p:ph idx="1"/>
          </p:nvPr>
        </p:nvSpPr>
        <p:spPr>
          <a:xfrm>
            <a:off x="2819400" y="1981200"/>
            <a:ext cx="2876757" cy="2362200"/>
          </a:xfrm>
        </p:spPr>
        <p:txBody>
          <a:bodyPr>
            <a:normAutofit/>
          </a:bodyPr>
          <a:lstStyle/>
          <a:p>
            <a:pPr marL="0" indent="0" algn="ctr">
              <a:buNone/>
            </a:pPr>
            <a:r>
              <a:rPr lang="en-US" sz="10000" dirty="0" smtClean="0">
                <a:latin typeface="akaDylan Plain" pitchFamily="82" charset="0"/>
                <a:ea typeface="GelPenHeavy" pitchFamily="2" charset="0"/>
              </a:rPr>
              <a:t>183</a:t>
            </a:r>
          </a:p>
        </p:txBody>
      </p:sp>
      <p:sp>
        <p:nvSpPr>
          <p:cNvPr id="4" name="TextBox 3"/>
          <p:cNvSpPr txBox="1"/>
          <p:nvPr/>
        </p:nvSpPr>
        <p:spPr>
          <a:xfrm>
            <a:off x="1752600" y="4191000"/>
            <a:ext cx="6781800" cy="1754326"/>
          </a:xfrm>
          <a:prstGeom prst="rect">
            <a:avLst/>
          </a:prstGeom>
          <a:noFill/>
        </p:spPr>
        <p:txBody>
          <a:bodyPr wrap="square" rtlCol="0">
            <a:spAutoFit/>
          </a:bodyPr>
          <a:lstStyle/>
          <a:p>
            <a:pPr algn="r"/>
            <a:r>
              <a:rPr lang="en-US" sz="5400" dirty="0" smtClean="0">
                <a:solidFill>
                  <a:prstClr val="white"/>
                </a:solidFill>
                <a:latin typeface="Schoolbell" pitchFamily="2" charset="0"/>
                <a:ea typeface="Schoolbell" pitchFamily="2" charset="0"/>
              </a:rPr>
              <a:t>Media Center books are lost each year!</a:t>
            </a:r>
            <a:endParaRPr lang="en-US" sz="5400" dirty="0">
              <a:solidFill>
                <a:prstClr val="white"/>
              </a:solidFill>
              <a:latin typeface="Schoolbell" pitchFamily="2" charset="0"/>
              <a:ea typeface="Schoolbell" pitchFamily="2" charset="0"/>
            </a:endParaRPr>
          </a:p>
        </p:txBody>
      </p:sp>
      <p:sp>
        <p:nvSpPr>
          <p:cNvPr id="5" name="TextBox 4"/>
          <p:cNvSpPr txBox="1"/>
          <p:nvPr/>
        </p:nvSpPr>
        <p:spPr>
          <a:xfrm>
            <a:off x="457200" y="6324600"/>
            <a:ext cx="685800" cy="215444"/>
          </a:xfrm>
          <a:prstGeom prst="rect">
            <a:avLst/>
          </a:prstGeom>
          <a:noFill/>
        </p:spPr>
        <p:txBody>
          <a:bodyPr wrap="square" rtlCol="0">
            <a:spAutoFit/>
          </a:bodyPr>
          <a:lstStyle/>
          <a:p>
            <a:r>
              <a:rPr lang="en-US" sz="800" dirty="0" smtClean="0"/>
              <a:t>LD</a:t>
            </a:r>
            <a:endParaRPr lang="en-US" sz="800" dirty="0"/>
          </a:p>
        </p:txBody>
      </p:sp>
      <p:pic>
        <p:nvPicPr>
          <p:cNvPr id="6" name="AM099_Big_Event_trk12_American_Music_Co_In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600" y="5822722"/>
            <a:ext cx="609600" cy="609600"/>
          </a:xfrm>
          <a:prstGeom prst="rect">
            <a:avLst/>
          </a:prstGeom>
        </p:spPr>
      </p:pic>
    </p:spTree>
    <p:extLst>
      <p:ext uri="{BB962C8B-B14F-4D97-AF65-F5344CB8AC3E}">
        <p14:creationId xmlns:p14="http://schemas.microsoft.com/office/powerpoint/2010/main" val="3458769904"/>
      </p:ext>
    </p:extLst>
  </p:cSld>
  <p:clrMapOvr>
    <a:masterClrMapping/>
  </p:clrMapOvr>
  <mc:AlternateContent xmlns:mc="http://schemas.openxmlformats.org/markup-compatibility/2006" xmlns:p14="http://schemas.microsoft.com/office/powerpoint/2010/main">
    <mc:Choice Requires="p14">
      <p:transition spd="slow" p14:dur="1500" advTm="5000">
        <p14:window dir="ver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5068" y="577780"/>
            <a:ext cx="4495800" cy="2308324"/>
          </a:xfrm>
          <a:prstGeom prst="rect">
            <a:avLst/>
          </a:prstGeom>
          <a:noFill/>
        </p:spPr>
        <p:txBody>
          <a:bodyPr wrap="square" rtlCol="0">
            <a:spAutoFit/>
          </a:bodyPr>
          <a:lstStyle/>
          <a:p>
            <a:pPr algn="ctr"/>
            <a:r>
              <a:rPr lang="en-US" sz="7200" b="1" dirty="0" smtClean="0">
                <a:solidFill>
                  <a:prstClr val="black"/>
                </a:solidFill>
                <a:latin typeface="Angelina" pitchFamily="2" charset="0"/>
                <a:ea typeface="Barn Dress" pitchFamily="2" charset="0"/>
              </a:rPr>
              <a:t>At LSE, </a:t>
            </a:r>
          </a:p>
          <a:p>
            <a:pPr algn="ctr"/>
            <a:r>
              <a:rPr lang="en-US" sz="7200" b="1" dirty="0" smtClean="0">
                <a:solidFill>
                  <a:prstClr val="black"/>
                </a:solidFill>
                <a:latin typeface="Angelina" pitchFamily="2" charset="0"/>
                <a:ea typeface="Barn Dress" pitchFamily="2" charset="0"/>
              </a:rPr>
              <a:t>we spend</a:t>
            </a:r>
            <a:endParaRPr lang="en-US" sz="7200" b="1" dirty="0">
              <a:solidFill>
                <a:prstClr val="black"/>
              </a:solidFill>
              <a:latin typeface="Angelina" pitchFamily="2" charset="0"/>
              <a:ea typeface="Barn Dress" pitchFamily="2" charset="0"/>
            </a:endParaRPr>
          </a:p>
        </p:txBody>
      </p:sp>
      <p:sp>
        <p:nvSpPr>
          <p:cNvPr id="3" name="TextBox 2"/>
          <p:cNvSpPr txBox="1"/>
          <p:nvPr/>
        </p:nvSpPr>
        <p:spPr>
          <a:xfrm>
            <a:off x="2263333" y="2947219"/>
            <a:ext cx="4038600" cy="1569660"/>
          </a:xfrm>
          <a:prstGeom prst="rect">
            <a:avLst/>
          </a:prstGeom>
          <a:noFill/>
        </p:spPr>
        <p:txBody>
          <a:bodyPr wrap="square" rtlCol="0">
            <a:spAutoFit/>
          </a:bodyPr>
          <a:lstStyle/>
          <a:p>
            <a:pPr algn="ctr"/>
            <a:r>
              <a:rPr lang="en-US" sz="9600" dirty="0" smtClean="0">
                <a:solidFill>
                  <a:srgbClr val="FF0000"/>
                </a:solidFill>
                <a:latin typeface="DK Babysitter " pitchFamily="66" charset="0"/>
                <a:ea typeface="Barn Dress" pitchFamily="2" charset="0"/>
              </a:rPr>
              <a:t>$1,000</a:t>
            </a:r>
            <a:endParaRPr lang="en-US" sz="9600" dirty="0">
              <a:solidFill>
                <a:srgbClr val="FF0000"/>
              </a:solidFill>
              <a:latin typeface="DK Babysitter " pitchFamily="66" charset="0"/>
              <a:ea typeface="Barn Dress" pitchFamily="2" charset="0"/>
            </a:endParaRPr>
          </a:p>
        </p:txBody>
      </p:sp>
      <p:sp>
        <p:nvSpPr>
          <p:cNvPr id="4" name="TextBox 3"/>
          <p:cNvSpPr txBox="1"/>
          <p:nvPr/>
        </p:nvSpPr>
        <p:spPr>
          <a:xfrm>
            <a:off x="990600" y="4495800"/>
            <a:ext cx="6858000" cy="1107996"/>
          </a:xfrm>
          <a:prstGeom prst="rect">
            <a:avLst/>
          </a:prstGeom>
          <a:noFill/>
        </p:spPr>
        <p:txBody>
          <a:bodyPr wrap="square" rtlCol="0">
            <a:spAutoFit/>
          </a:bodyPr>
          <a:lstStyle/>
          <a:p>
            <a:pPr algn="ctr"/>
            <a:r>
              <a:rPr lang="en-US" sz="6600" b="1" dirty="0" smtClean="0">
                <a:solidFill>
                  <a:prstClr val="black"/>
                </a:solidFill>
                <a:latin typeface="Angelina" pitchFamily="2" charset="0"/>
                <a:ea typeface="Barn Dress" pitchFamily="2" charset="0"/>
              </a:rPr>
              <a:t>on art supplies every year!</a:t>
            </a:r>
            <a:endParaRPr lang="en-US" sz="6600" b="1" dirty="0">
              <a:solidFill>
                <a:prstClr val="black"/>
              </a:solidFill>
              <a:latin typeface="Angelina" pitchFamily="2" charset="0"/>
              <a:ea typeface="Barn Dress"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545825"/>
            <a:ext cx="1469750" cy="144738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86599" y="489620"/>
            <a:ext cx="1481219" cy="1503589"/>
          </a:xfrm>
          <a:prstGeom prst="rect">
            <a:avLst/>
          </a:prstGeom>
        </p:spPr>
      </p:pic>
      <p:sp>
        <p:nvSpPr>
          <p:cNvPr id="8" name="TextBox 7"/>
          <p:cNvSpPr txBox="1"/>
          <p:nvPr/>
        </p:nvSpPr>
        <p:spPr>
          <a:xfrm>
            <a:off x="0" y="6442364"/>
            <a:ext cx="533400" cy="369332"/>
          </a:xfrm>
          <a:prstGeom prst="rect">
            <a:avLst/>
          </a:prstGeom>
          <a:noFill/>
        </p:spPr>
        <p:txBody>
          <a:bodyPr wrap="square" rtlCol="0">
            <a:spAutoFit/>
          </a:bodyPr>
          <a:lstStyle/>
          <a:p>
            <a:r>
              <a:rPr lang="en-US" dirty="0" smtClean="0"/>
              <a:t>RG</a:t>
            </a:r>
            <a:endParaRPr lang="en-US" dirty="0"/>
          </a:p>
        </p:txBody>
      </p:sp>
      <p:sp>
        <p:nvSpPr>
          <p:cNvPr id="5" name="TextBox 4"/>
          <p:cNvSpPr txBox="1"/>
          <p:nvPr/>
        </p:nvSpPr>
        <p:spPr>
          <a:xfrm>
            <a:off x="1600200" y="6096000"/>
            <a:ext cx="5743880" cy="523220"/>
          </a:xfrm>
          <a:prstGeom prst="rect">
            <a:avLst/>
          </a:prstGeom>
          <a:noFill/>
        </p:spPr>
        <p:txBody>
          <a:bodyPr wrap="none" rtlCol="0">
            <a:spAutoFit/>
          </a:bodyPr>
          <a:lstStyle/>
          <a:p>
            <a:r>
              <a:rPr lang="en-US" sz="2800" dirty="0" smtClean="0">
                <a:solidFill>
                  <a:srgbClr val="FF00FF"/>
                </a:solidFill>
                <a:latin typeface="Beautiful Every Time" pitchFamily="2" charset="0"/>
              </a:rPr>
              <a:t>Wow! That’s a lot of masterpieces!</a:t>
            </a:r>
            <a:endParaRPr lang="en-US" sz="2800" dirty="0">
              <a:solidFill>
                <a:srgbClr val="FF00FF"/>
              </a:solidFill>
              <a:latin typeface="Beautiful Every Time" pitchFamily="2" charset="0"/>
            </a:endParaRPr>
          </a:p>
        </p:txBody>
      </p:sp>
    </p:spTree>
    <p:extLst>
      <p:ext uri="{BB962C8B-B14F-4D97-AF65-F5344CB8AC3E}">
        <p14:creationId xmlns:p14="http://schemas.microsoft.com/office/powerpoint/2010/main" val="626591388"/>
      </p:ext>
    </p:extLst>
  </p:cSld>
  <p:clrMapOvr>
    <a:masterClrMapping/>
  </p:clrMapOvr>
  <mc:AlternateContent xmlns:mc="http://schemas.openxmlformats.org/markup-compatibility/2006" xmlns:p14="http://schemas.microsoft.com/office/powerpoint/2010/main">
    <mc:Choice Requires="p14">
      <p:transition spd="slow" p14:dur="1200" advTm="5000">
        <p14:flip dir="r"/>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200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4" name="TextBox 3"/>
          <p:cNvSpPr txBox="1"/>
          <p:nvPr/>
        </p:nvSpPr>
        <p:spPr>
          <a:xfrm>
            <a:off x="1981200" y="1066800"/>
            <a:ext cx="4876800" cy="2585323"/>
          </a:xfrm>
          <a:prstGeom prst="rect">
            <a:avLst/>
          </a:prstGeom>
          <a:solidFill>
            <a:schemeClr val="bg1"/>
          </a:solid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smtClean="0">
                <a:solidFill>
                  <a:srgbClr val="C0504D">
                    <a:lumMod val="75000"/>
                  </a:srgbClr>
                </a:solidFill>
                <a:latin typeface="Agency FB" pitchFamily="34" charset="0"/>
              </a:rPr>
              <a:t>52% OF LSE FAMILIES  GO TO SPORTING EVENTS REGUARLY   </a:t>
            </a:r>
            <a:endParaRPr lang="en-US" sz="5400" dirty="0">
              <a:solidFill>
                <a:srgbClr val="C0504D">
                  <a:lumMod val="75000"/>
                </a:srgbClr>
              </a:solidFill>
              <a:latin typeface="Agency FB" pitchFamily="34"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089564" y="4114800"/>
            <a:ext cx="3124200" cy="23622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4187" y="3338030"/>
            <a:ext cx="158944" cy="1544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057400"/>
            <a:ext cx="1447800" cy="1133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4220" y="152400"/>
            <a:ext cx="1685925" cy="164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8001000" y="6477000"/>
            <a:ext cx="685800" cy="369332"/>
          </a:xfrm>
          <a:prstGeom prst="rect">
            <a:avLst/>
          </a:prstGeom>
          <a:noFill/>
        </p:spPr>
        <p:txBody>
          <a:bodyPr wrap="square" rtlCol="0">
            <a:spAutoFit/>
          </a:bodyPr>
          <a:lstStyle/>
          <a:p>
            <a:r>
              <a:rPr lang="en-US" dirty="0" smtClean="0"/>
              <a:t>NP</a:t>
            </a:r>
            <a:endParaRPr lang="en-US" dirty="0"/>
          </a:p>
        </p:txBody>
      </p:sp>
    </p:spTree>
    <p:extLst>
      <p:ext uri="{BB962C8B-B14F-4D97-AF65-F5344CB8AC3E}">
        <p14:creationId xmlns:p14="http://schemas.microsoft.com/office/powerpoint/2010/main" val="1219549438"/>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anim calcmode="lin" valueType="num">
                                      <p:cBhvr>
                                        <p:cTn id="25" dur="500" fill="hold"/>
                                        <p:tgtEl>
                                          <p:spTgt spid="3"/>
                                        </p:tgtEl>
                                        <p:attrNameLst>
                                          <p:attrName>ppt_x</p:attrName>
                                        </p:attrNameLst>
                                      </p:cBhvr>
                                      <p:tavLst>
                                        <p:tav tm="0">
                                          <p:val>
                                            <p:fltVal val="0.5"/>
                                          </p:val>
                                        </p:tav>
                                        <p:tav tm="100000">
                                          <p:val>
                                            <p:strVal val="#ppt_x"/>
                                          </p:val>
                                        </p:tav>
                                      </p:tavLst>
                                    </p:anim>
                                    <p:anim calcmode="lin" valueType="num">
                                      <p:cBhvr>
                                        <p:cTn id="2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shadeToTitle="1">
        <a:gradFill>
          <a:gsLst>
            <a:gs pos="25000">
              <a:schemeClr val="tx2">
                <a:lumMod val="60000"/>
                <a:lumOff val="40000"/>
              </a:schemeClr>
            </a:gs>
            <a:gs pos="69000">
              <a:schemeClr val="tx1"/>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353291" y="1015341"/>
            <a:ext cx="6373091" cy="830997"/>
          </a:xfrm>
          <a:prstGeom prst="rect">
            <a:avLst/>
          </a:prstGeom>
          <a:noFill/>
        </p:spPr>
        <p:txBody>
          <a:bodyPr wrap="square" rtlCol="0">
            <a:spAutoFit/>
          </a:bodyPr>
          <a:lstStyle/>
          <a:p>
            <a:r>
              <a:rPr lang="en-US" sz="4800" dirty="0" smtClean="0">
                <a:solidFill>
                  <a:prstClr val="white"/>
                </a:solidFill>
                <a:latin typeface="Cooper Black" pitchFamily="18" charset="0"/>
              </a:rPr>
              <a:t>At LSE, fewer than </a:t>
            </a:r>
            <a:endParaRPr lang="en-US" sz="4800" dirty="0">
              <a:solidFill>
                <a:prstClr val="white"/>
              </a:solidFill>
              <a:latin typeface="Cooper Black" pitchFamily="18" charset="0"/>
            </a:endParaRPr>
          </a:p>
        </p:txBody>
      </p:sp>
      <p:sp>
        <p:nvSpPr>
          <p:cNvPr id="5" name="TextBox 4"/>
          <p:cNvSpPr txBox="1"/>
          <p:nvPr/>
        </p:nvSpPr>
        <p:spPr>
          <a:xfrm>
            <a:off x="2514600" y="2674090"/>
            <a:ext cx="3657600" cy="1200329"/>
          </a:xfrm>
          <a:prstGeom prst="rect">
            <a:avLst/>
          </a:prstGeom>
          <a:solidFill>
            <a:schemeClr val="tx1"/>
          </a:solidFill>
        </p:spPr>
        <p:txBody>
          <a:bodyPr wrap="square" rtlCol="0">
            <a:spAutoFit/>
          </a:bodyPr>
          <a:lstStyle/>
          <a:p>
            <a:pPr algn="ctr"/>
            <a:r>
              <a:rPr lang="en-US" sz="7200" dirty="0" smtClean="0">
                <a:solidFill>
                  <a:schemeClr val="bg1"/>
                </a:solidFill>
                <a:latin typeface="Cooper Black" pitchFamily="18" charset="0"/>
              </a:rPr>
              <a:t>1%</a:t>
            </a:r>
            <a:endParaRPr lang="en-US" sz="7200" dirty="0">
              <a:solidFill>
                <a:schemeClr val="bg1"/>
              </a:solidFill>
              <a:latin typeface="Cooper Black" pitchFamily="18" charset="0"/>
            </a:endParaRPr>
          </a:p>
        </p:txBody>
      </p:sp>
      <p:sp>
        <p:nvSpPr>
          <p:cNvPr id="6" name="TextBox 5"/>
          <p:cNvSpPr txBox="1"/>
          <p:nvPr/>
        </p:nvSpPr>
        <p:spPr>
          <a:xfrm>
            <a:off x="1676400" y="4876800"/>
            <a:ext cx="6934200" cy="1323439"/>
          </a:xfrm>
          <a:prstGeom prst="rect">
            <a:avLst/>
          </a:prstGeom>
          <a:noFill/>
        </p:spPr>
        <p:txBody>
          <a:bodyPr wrap="square" rtlCol="0">
            <a:spAutoFit/>
          </a:bodyPr>
          <a:lstStyle/>
          <a:p>
            <a:pPr algn="r"/>
            <a:r>
              <a:rPr lang="en-US" sz="4000" dirty="0">
                <a:solidFill>
                  <a:prstClr val="white"/>
                </a:solidFill>
                <a:latin typeface="Cooper Black" pitchFamily="18" charset="0"/>
              </a:rPr>
              <a:t>o</a:t>
            </a:r>
            <a:r>
              <a:rPr lang="en-US" sz="4000" dirty="0" smtClean="0">
                <a:solidFill>
                  <a:prstClr val="white"/>
                </a:solidFill>
                <a:latin typeface="Cooper Black" pitchFamily="18" charset="0"/>
              </a:rPr>
              <a:t>f students say they have a TV in their bedroom.</a:t>
            </a:r>
            <a:endParaRPr lang="en-US" sz="4000" dirty="0">
              <a:solidFill>
                <a:prstClr val="white"/>
              </a:solidFill>
              <a:latin typeface="Cooper Black" pitchFamily="18" charset="0"/>
            </a:endParaRPr>
          </a:p>
        </p:txBody>
      </p:sp>
      <p:sp>
        <p:nvSpPr>
          <p:cNvPr id="4" name="TextBox 3"/>
          <p:cNvSpPr txBox="1"/>
          <p:nvPr/>
        </p:nvSpPr>
        <p:spPr>
          <a:xfrm>
            <a:off x="8534400" y="6324600"/>
            <a:ext cx="447558" cy="369332"/>
          </a:xfrm>
          <a:prstGeom prst="rect">
            <a:avLst/>
          </a:prstGeom>
          <a:solidFill>
            <a:schemeClr val="bg1"/>
          </a:solidFill>
        </p:spPr>
        <p:txBody>
          <a:bodyPr wrap="none" rtlCol="0">
            <a:spAutoFit/>
          </a:bodyPr>
          <a:lstStyle/>
          <a:p>
            <a:r>
              <a:rPr lang="en-US" dirty="0" smtClean="0"/>
              <a:t>RS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490172"/>
            <a:ext cx="1905000" cy="2156209"/>
          </a:xfrm>
          <a:prstGeom prst="rect">
            <a:avLst/>
          </a:prstGeom>
        </p:spPr>
      </p:pic>
    </p:spTree>
    <p:extLst>
      <p:ext uri="{BB962C8B-B14F-4D97-AF65-F5344CB8AC3E}">
        <p14:creationId xmlns:p14="http://schemas.microsoft.com/office/powerpoint/2010/main" val="785640744"/>
      </p:ext>
    </p:extLst>
  </p:cSld>
  <p:clrMapOvr>
    <a:masterClrMapping/>
  </p:clrMapOvr>
  <mc:AlternateContent xmlns:mc="http://schemas.openxmlformats.org/markup-compatibility/2006" xmlns:p14="http://schemas.microsoft.com/office/powerpoint/2010/main">
    <mc:Choice Requires="p14">
      <p:transition spd="slow" advTm="5000">
        <p14:flash/>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0174 -0.01388 L -0.00174 -0.08611 " pathEditMode="relative" rAng="0" ptsTypes="AA">
                                      <p:cBhvr>
                                        <p:cTn id="10"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11" dur="125" fill="hold">
                                          <p:stCondLst>
                                            <p:cond delay="0"/>
                                          </p:stCondLst>
                                        </p:cTn>
                                        <p:tgtEl>
                                          <p:spTgt spid="2">
                                            <p:txEl>
                                              <p:pRg st="0" end="0"/>
                                            </p:txEl>
                                          </p:spTgt>
                                        </p:tgtEl>
                                        <p:attrNameLst>
                                          <p:attrName>r</p:attrName>
                                        </p:attrNameLst>
                                      </p:cBhvr>
                                    </p:animRot>
                                    <p:animRot by="-1500000">
                                      <p:cBhvr>
                                        <p:cTn id="12" dur="125" fill="hold">
                                          <p:stCondLst>
                                            <p:cond delay="125"/>
                                          </p:stCondLst>
                                        </p:cTn>
                                        <p:tgtEl>
                                          <p:spTgt spid="2">
                                            <p:txEl>
                                              <p:pRg st="0" end="0"/>
                                            </p:txEl>
                                          </p:spTgt>
                                        </p:tgtEl>
                                        <p:attrNameLst>
                                          <p:attrName>r</p:attrName>
                                        </p:attrNameLst>
                                      </p:cBhvr>
                                    </p:animRot>
                                    <p:animRot by="-1500000">
                                      <p:cBhvr>
                                        <p:cTn id="13" dur="125" fill="hold">
                                          <p:stCondLst>
                                            <p:cond delay="250"/>
                                          </p:stCondLst>
                                        </p:cTn>
                                        <p:tgtEl>
                                          <p:spTgt spid="2">
                                            <p:txEl>
                                              <p:pRg st="0" end="0"/>
                                            </p:txEl>
                                          </p:spTgt>
                                        </p:tgtEl>
                                        <p:attrNameLst>
                                          <p:attrName>r</p:attrName>
                                        </p:attrNameLst>
                                      </p:cBhvr>
                                    </p:animRot>
                                    <p:animRot by="1500000">
                                      <p:cBhvr>
                                        <p:cTn id="14" dur="125" fill="hold">
                                          <p:stCondLst>
                                            <p:cond delay="375"/>
                                          </p:stCondLst>
                                        </p:cTn>
                                        <p:tgtEl>
                                          <p:spTgt spid="2">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0.01597 0.01573 L -0.01944 -0.1593 " pathEditMode="relative" rAng="0" ptsTypes="AA">
                                      <p:cBhvr>
                                        <p:cTn id="18" dur="250" accel="50000" decel="50000" autoRev="1" fill="hold">
                                          <p:stCondLst>
                                            <p:cond delay="0"/>
                                          </p:stCondLst>
                                        </p:cTn>
                                        <p:tgtEl>
                                          <p:spTgt spid="6">
                                            <p:txEl>
                                              <p:pRg st="0" end="0"/>
                                            </p:txEl>
                                          </p:spTgt>
                                        </p:tgtEl>
                                        <p:attrNameLst>
                                          <p:attrName>ppt_x</p:attrName>
                                          <p:attrName>ppt_y</p:attrName>
                                        </p:attrNameLst>
                                      </p:cBhvr>
                                      <p:rCtr x="-174" y="-8763"/>
                                    </p:animMotion>
                                    <p:animRot by="1500000">
                                      <p:cBhvr>
                                        <p:cTn id="19" dur="125" fill="hold">
                                          <p:stCondLst>
                                            <p:cond delay="0"/>
                                          </p:stCondLst>
                                        </p:cTn>
                                        <p:tgtEl>
                                          <p:spTgt spid="6">
                                            <p:txEl>
                                              <p:pRg st="0" end="0"/>
                                            </p:txEl>
                                          </p:spTgt>
                                        </p:tgtEl>
                                        <p:attrNameLst>
                                          <p:attrName>r</p:attrName>
                                        </p:attrNameLst>
                                      </p:cBhvr>
                                    </p:animRot>
                                    <p:animRot by="-1500000">
                                      <p:cBhvr>
                                        <p:cTn id="20" dur="125" fill="hold">
                                          <p:stCondLst>
                                            <p:cond delay="125"/>
                                          </p:stCondLst>
                                        </p:cTn>
                                        <p:tgtEl>
                                          <p:spTgt spid="6">
                                            <p:txEl>
                                              <p:pRg st="0" end="0"/>
                                            </p:txEl>
                                          </p:spTgt>
                                        </p:tgtEl>
                                        <p:attrNameLst>
                                          <p:attrName>r</p:attrName>
                                        </p:attrNameLst>
                                      </p:cBhvr>
                                    </p:animRot>
                                    <p:animRot by="-1500000">
                                      <p:cBhvr>
                                        <p:cTn id="21" dur="125" fill="hold">
                                          <p:stCondLst>
                                            <p:cond delay="250"/>
                                          </p:stCondLst>
                                        </p:cTn>
                                        <p:tgtEl>
                                          <p:spTgt spid="6">
                                            <p:txEl>
                                              <p:pRg st="0" end="0"/>
                                            </p:txEl>
                                          </p:spTgt>
                                        </p:tgtEl>
                                        <p:attrNameLst>
                                          <p:attrName>r</p:attrName>
                                        </p:attrNameLst>
                                      </p:cBhvr>
                                    </p:animRot>
                                    <p:animRot by="1500000">
                                      <p:cBhvr>
                                        <p:cTn id="22" dur="125" fill="hold">
                                          <p:stCondLst>
                                            <p:cond delay="375"/>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752600"/>
            <a:ext cx="6629400" cy="769441"/>
          </a:xfrm>
          <a:prstGeom prst="rect">
            <a:avLst/>
          </a:prstGeom>
          <a:noFill/>
        </p:spPr>
        <p:txBody>
          <a:bodyPr wrap="square" rtlCol="0">
            <a:spAutoFit/>
          </a:bodyPr>
          <a:lstStyle/>
          <a:p>
            <a:r>
              <a:rPr lang="en-US" sz="4400" dirty="0" smtClean="0">
                <a:solidFill>
                  <a:srgbClr val="175C88"/>
                </a:solidFill>
                <a:latin typeface="Bodoni MT Black" pitchFamily="18" charset="0"/>
              </a:rPr>
              <a:t>Students at LSE have </a:t>
            </a:r>
          </a:p>
        </p:txBody>
      </p:sp>
      <p:sp>
        <p:nvSpPr>
          <p:cNvPr id="4" name="TextBox 3"/>
          <p:cNvSpPr txBox="1"/>
          <p:nvPr/>
        </p:nvSpPr>
        <p:spPr>
          <a:xfrm>
            <a:off x="1828800" y="2819400"/>
            <a:ext cx="5062256" cy="1569660"/>
          </a:xfrm>
          <a:prstGeom prst="rect">
            <a:avLst/>
          </a:prstGeom>
          <a:noFill/>
        </p:spPr>
        <p:txBody>
          <a:bodyPr wrap="square" rtlCol="0">
            <a:spAutoFit/>
          </a:bodyPr>
          <a:lstStyle/>
          <a:p>
            <a:r>
              <a:rPr lang="en-US" sz="9600" dirty="0" smtClean="0">
                <a:solidFill>
                  <a:srgbClr val="175C88"/>
                </a:solidFill>
                <a:latin typeface="Bodoni MT Black" pitchFamily="18" charset="0"/>
              </a:rPr>
              <a:t>over 40</a:t>
            </a:r>
            <a:endParaRPr lang="en-US" sz="9600" dirty="0">
              <a:solidFill>
                <a:srgbClr val="175C88"/>
              </a:solidFill>
              <a:latin typeface="Bodoni MT Black" pitchFamily="18" charset="0"/>
            </a:endParaRPr>
          </a:p>
        </p:txBody>
      </p:sp>
      <p:sp>
        <p:nvSpPr>
          <p:cNvPr id="5" name="TextBox 4"/>
          <p:cNvSpPr txBox="1"/>
          <p:nvPr/>
        </p:nvSpPr>
        <p:spPr>
          <a:xfrm>
            <a:off x="2667000" y="4724400"/>
            <a:ext cx="4985904" cy="769441"/>
          </a:xfrm>
          <a:prstGeom prst="rect">
            <a:avLst/>
          </a:prstGeom>
          <a:noFill/>
        </p:spPr>
        <p:txBody>
          <a:bodyPr wrap="square" rtlCol="0">
            <a:spAutoFit/>
          </a:bodyPr>
          <a:lstStyle/>
          <a:p>
            <a:r>
              <a:rPr lang="en-US" sz="4400" dirty="0">
                <a:solidFill>
                  <a:srgbClr val="175C88"/>
                </a:solidFill>
                <a:latin typeface="Bodoni MT Black" pitchFamily="18" charset="0"/>
              </a:rPr>
              <a:t>s</a:t>
            </a:r>
            <a:r>
              <a:rPr lang="en-US" sz="4400" dirty="0" smtClean="0">
                <a:solidFill>
                  <a:srgbClr val="175C88"/>
                </a:solidFill>
                <a:latin typeface="Bodoni MT Black" pitchFamily="18" charset="0"/>
              </a:rPr>
              <a:t>pecial talents!</a:t>
            </a:r>
            <a:endParaRPr lang="en-US" sz="4400" dirty="0">
              <a:solidFill>
                <a:srgbClr val="175C88"/>
              </a:solidFill>
              <a:latin typeface="Bodoni MT Black" pitchFamily="18" charset="0"/>
            </a:endParaRPr>
          </a:p>
        </p:txBody>
      </p:sp>
      <p:pic>
        <p:nvPicPr>
          <p:cNvPr id="7" name="Picture 6"/>
          <p:cNvPicPr>
            <a:picLocks noChangeAspect="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0000">
            <a:off x="6902861" y="5471943"/>
            <a:ext cx="1731080" cy="1367862"/>
          </a:xfrm>
          <a:prstGeom prst="rect">
            <a:avLst/>
          </a:prstGeom>
        </p:spPr>
      </p:pic>
      <p:pic>
        <p:nvPicPr>
          <p:cNvPr id="8" name="Picture 7"/>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tretch>
            <a:fillRect/>
          </a:stretch>
        </p:blipFill>
        <p:spPr>
          <a:xfrm>
            <a:off x="228600" y="5334000"/>
            <a:ext cx="1289970" cy="1253836"/>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artisticGlowEdges/>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239000" y="381000"/>
            <a:ext cx="1482781" cy="1749348"/>
          </a:xfrm>
          <a:prstGeom prst="rect">
            <a:avLst/>
          </a:prstGeom>
        </p:spPr>
      </p:pic>
      <p:pic>
        <p:nvPicPr>
          <p:cNvPr id="10" name="Picture 9"/>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 uri="{28A0092B-C50C-407E-A947-70E740481C1C}">
                <a14:useLocalDpi xmlns:a14="http://schemas.microsoft.com/office/drawing/2010/main" val="0"/>
              </a:ext>
            </a:extLst>
          </a:blip>
          <a:stretch>
            <a:fillRect/>
          </a:stretch>
        </p:blipFill>
        <p:spPr>
          <a:xfrm>
            <a:off x="152400" y="228600"/>
            <a:ext cx="1173122" cy="1181130"/>
          </a:xfrm>
          <a:prstGeom prst="rect">
            <a:avLst/>
          </a:prstGeom>
        </p:spPr>
      </p:pic>
      <p:sp>
        <p:nvSpPr>
          <p:cNvPr id="2" name="TextBox 1"/>
          <p:cNvSpPr txBox="1"/>
          <p:nvPr/>
        </p:nvSpPr>
        <p:spPr>
          <a:xfrm>
            <a:off x="8583864" y="6488668"/>
            <a:ext cx="545223" cy="369332"/>
          </a:xfrm>
          <a:prstGeom prst="rect">
            <a:avLst/>
          </a:prstGeom>
          <a:noFill/>
        </p:spPr>
        <p:txBody>
          <a:bodyPr wrap="square" rtlCol="0">
            <a:spAutoFit/>
          </a:bodyPr>
          <a:lstStyle/>
          <a:p>
            <a:r>
              <a:rPr lang="en-US" dirty="0" smtClean="0"/>
              <a:t>NV</a:t>
            </a:r>
            <a:endParaRPr lang="en-US" dirty="0"/>
          </a:p>
        </p:txBody>
      </p:sp>
      <p:pic>
        <p:nvPicPr>
          <p:cNvPr id="11" name="Picture 10"/>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artisticGlowEdges/>
                    </a14:imgEffect>
                  </a14:imgLayer>
                </a14:imgProps>
              </a:ext>
              <a:ext uri="{28A0092B-C50C-407E-A947-70E740481C1C}">
                <a14:useLocalDpi xmlns:a14="http://schemas.microsoft.com/office/drawing/2010/main" val="0"/>
              </a:ext>
            </a:extLst>
          </a:blip>
          <a:stretch>
            <a:fillRect/>
          </a:stretch>
        </p:blipFill>
        <p:spPr>
          <a:xfrm>
            <a:off x="7741362" y="2811750"/>
            <a:ext cx="952500" cy="1571625"/>
          </a:xfrm>
          <a:prstGeom prst="rect">
            <a:avLst/>
          </a:prstGeom>
        </p:spPr>
      </p:pic>
    </p:spTree>
    <p:extLst>
      <p:ext uri="{BB962C8B-B14F-4D97-AF65-F5344CB8AC3E}">
        <p14:creationId xmlns:p14="http://schemas.microsoft.com/office/powerpoint/2010/main" val="3811686940"/>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nodeType="clickEffect">
                                  <p:stCondLst>
                                    <p:cond delay="0"/>
                                  </p:stCondLst>
                                  <p:childTnLst>
                                    <p:anim calcmode="discrete" valueType="str">
                                      <p:cBhvr>
                                        <p:cTn id="10"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nodeType="clickEffect">
                                  <p:stCondLst>
                                    <p:cond delay="0"/>
                                  </p:stCondLst>
                                  <p:childTnLst>
                                    <p:anim calcmode="discrete" valueType="str">
                                      <p:cBhvr>
                                        <p:cTn id="14"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nodeType="clickEffect">
                                  <p:stCondLst>
                                    <p:cond delay="0"/>
                                  </p:stCondLst>
                                  <p:childTnLst>
                                    <p:anim calcmode="discrete" valueType="str">
                                      <p:cBhvr>
                                        <p:cTn id="18"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49" presetClass="exit" presetSubtype="0" accel="100000" fill="hold" nodeType="clickEffect">
                                  <p:stCondLst>
                                    <p:cond delay="0"/>
                                  </p:stCondLst>
                                  <p:childTnLst>
                                    <p:anim calcmode="lin" valueType="num">
                                      <p:cBhvr>
                                        <p:cTn id="22" dur="500"/>
                                        <p:tgtEl>
                                          <p:spTgt spid="11"/>
                                        </p:tgtEl>
                                        <p:attrNameLst>
                                          <p:attrName>ppt_w</p:attrName>
                                        </p:attrNameLst>
                                      </p:cBhvr>
                                      <p:tavLst>
                                        <p:tav tm="0">
                                          <p:val>
                                            <p:strVal val="ppt_w"/>
                                          </p:val>
                                        </p:tav>
                                        <p:tav tm="100000">
                                          <p:val>
                                            <p:fltVal val="0"/>
                                          </p:val>
                                        </p:tav>
                                      </p:tavLst>
                                    </p:anim>
                                    <p:anim calcmode="lin" valueType="num">
                                      <p:cBhvr>
                                        <p:cTn id="23" dur="500"/>
                                        <p:tgtEl>
                                          <p:spTgt spid="11"/>
                                        </p:tgtEl>
                                        <p:attrNameLst>
                                          <p:attrName>ppt_h</p:attrName>
                                        </p:attrNameLst>
                                      </p:cBhvr>
                                      <p:tavLst>
                                        <p:tav tm="0">
                                          <p:val>
                                            <p:strVal val="ppt_h"/>
                                          </p:val>
                                        </p:tav>
                                        <p:tav tm="100000">
                                          <p:val>
                                            <p:fltVal val="0"/>
                                          </p:val>
                                        </p:tav>
                                      </p:tavLst>
                                    </p:anim>
                                    <p:anim calcmode="lin" valueType="num">
                                      <p:cBhvr>
                                        <p:cTn id="24" dur="500"/>
                                        <p:tgtEl>
                                          <p:spTgt spid="11"/>
                                        </p:tgtEl>
                                        <p:attrNameLst>
                                          <p:attrName>style.rotation</p:attrName>
                                        </p:attrNameLst>
                                      </p:cBhvr>
                                      <p:tavLst>
                                        <p:tav tm="0">
                                          <p:val>
                                            <p:fltVal val="0"/>
                                          </p:val>
                                        </p:tav>
                                        <p:tav tm="100000">
                                          <p:val>
                                            <p:fltVal val="360"/>
                                          </p:val>
                                        </p:tav>
                                      </p:tavLst>
                                    </p:anim>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8" name="TextBox 7"/>
          <p:cNvSpPr txBox="1"/>
          <p:nvPr/>
        </p:nvSpPr>
        <p:spPr>
          <a:xfrm>
            <a:off x="765043" y="882539"/>
            <a:ext cx="751600" cy="2308324"/>
          </a:xfrm>
          <a:prstGeom prst="rect">
            <a:avLst/>
          </a:prstGeom>
          <a:noFill/>
        </p:spPr>
        <p:txBody>
          <a:bodyPr wrap="square" rtlCol="0">
            <a:spAutoFit/>
          </a:bodyPr>
          <a:lstStyle/>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r>
              <a:rPr lang="en-US" dirty="0" smtClean="0">
                <a:solidFill>
                  <a:srgbClr val="FFFFFF"/>
                </a:solidFill>
              </a:rPr>
              <a:t> </a:t>
            </a:r>
            <a:endParaRPr lang="en-US" dirty="0">
              <a:solidFill>
                <a:srgbClr val="FFFFFF"/>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1331" y="2769244"/>
            <a:ext cx="1273957" cy="843238"/>
          </a:xfrm>
          <a:prstGeom prst="rect">
            <a:avLst/>
          </a:prstGeom>
          <a:solidFill>
            <a:schemeClr val="tx1"/>
          </a:solidFill>
          <a:ln>
            <a:solidFill>
              <a:schemeClr val="tx1"/>
            </a:solidFill>
          </a:ln>
          <a:effectLst>
            <a:glow rad="228600">
              <a:srgbClr val="66FFFF">
                <a:alpha val="40000"/>
              </a:srgbClr>
            </a:glow>
            <a:outerShdw blurRad="50800" dist="50800" dir="5400000" algn="ctr" rotWithShape="0">
              <a:schemeClr val="tx1"/>
            </a:outerShdw>
          </a:effectLst>
          <a:scene3d>
            <a:camera prst="orthographicFront"/>
            <a:lightRig rig="flat" dir="t"/>
          </a:scene3d>
          <a:sp3d prstMaterial="matte"/>
        </p:spPr>
      </p:pic>
      <p:sp>
        <p:nvSpPr>
          <p:cNvPr id="2" name="TextBox 1"/>
          <p:cNvSpPr txBox="1"/>
          <p:nvPr/>
        </p:nvSpPr>
        <p:spPr>
          <a:xfrm>
            <a:off x="1331912" y="1765079"/>
            <a:ext cx="184731" cy="646331"/>
          </a:xfrm>
          <a:prstGeom prst="rect">
            <a:avLst/>
          </a:prstGeom>
          <a:noFill/>
        </p:spPr>
        <p:txBody>
          <a:bodyPr wrap="none" rtlCol="0">
            <a:spAutoFit/>
          </a:bodyPr>
          <a:lstStyle/>
          <a:p>
            <a:endParaRPr lang="en-US" dirty="0">
              <a:solidFill>
                <a:srgbClr val="FFFFFF"/>
              </a:solidFill>
            </a:endParaRPr>
          </a:p>
          <a:p>
            <a:endParaRPr lang="en-US" dirty="0">
              <a:solidFill>
                <a:srgbClr val="FFFFFF"/>
              </a:solidFill>
            </a:endParaRPr>
          </a:p>
        </p:txBody>
      </p:sp>
      <p:sp>
        <p:nvSpPr>
          <p:cNvPr id="3" name="TextBox 2"/>
          <p:cNvSpPr txBox="1"/>
          <p:nvPr/>
        </p:nvSpPr>
        <p:spPr>
          <a:xfrm>
            <a:off x="342054" y="582899"/>
            <a:ext cx="8103865" cy="1446550"/>
          </a:xfrm>
          <a:prstGeom prst="rect">
            <a:avLst/>
          </a:prstGeom>
          <a:noFill/>
        </p:spPr>
        <p:txBody>
          <a:bodyPr wrap="square" rtlCol="0">
            <a:spAutoFit/>
          </a:bodyPr>
          <a:lstStyle/>
          <a:p>
            <a:pPr algn="ctr"/>
            <a:r>
              <a:rPr lang="en-US" sz="4400" dirty="0" smtClean="0">
                <a:solidFill>
                  <a:srgbClr val="FFFFFF"/>
                </a:solidFill>
                <a:latin typeface="Star Jedi" pitchFamily="82" charset="0"/>
              </a:rPr>
              <a:t>At LSE, students consume about</a:t>
            </a:r>
            <a:endParaRPr lang="en-US" sz="4400" dirty="0">
              <a:solidFill>
                <a:srgbClr val="FFFFFF"/>
              </a:solidFill>
              <a:latin typeface="Star Jedi" pitchFamily="82" charset="0"/>
            </a:endParaRPr>
          </a:p>
        </p:txBody>
      </p:sp>
      <p:sp>
        <p:nvSpPr>
          <p:cNvPr id="4" name="TextBox 3"/>
          <p:cNvSpPr txBox="1"/>
          <p:nvPr/>
        </p:nvSpPr>
        <p:spPr>
          <a:xfrm>
            <a:off x="1516643" y="4899054"/>
            <a:ext cx="5754688" cy="1446550"/>
          </a:xfrm>
          <a:prstGeom prst="rect">
            <a:avLst/>
          </a:prstGeom>
          <a:noFill/>
        </p:spPr>
        <p:txBody>
          <a:bodyPr wrap="square" rtlCol="0">
            <a:spAutoFit/>
          </a:bodyPr>
          <a:lstStyle/>
          <a:p>
            <a:pPr algn="ctr"/>
            <a:r>
              <a:rPr lang="en-US" sz="4400" dirty="0">
                <a:solidFill>
                  <a:srgbClr val="FFFFFF"/>
                </a:solidFill>
                <a:latin typeface="Star Jedi" pitchFamily="82" charset="0"/>
              </a:rPr>
              <a:t>s</a:t>
            </a:r>
            <a:r>
              <a:rPr lang="en-US" sz="4400" dirty="0" smtClean="0">
                <a:solidFill>
                  <a:srgbClr val="FFFFFF"/>
                </a:solidFill>
                <a:latin typeface="Star Jedi" pitchFamily="82" charset="0"/>
              </a:rPr>
              <a:t>lices of pizza every month!</a:t>
            </a:r>
            <a:endParaRPr lang="en-US" sz="4400" dirty="0">
              <a:solidFill>
                <a:srgbClr val="FFFFFF"/>
              </a:solidFill>
              <a:latin typeface="Star Jedi" pitchFamily="82" charset="0"/>
            </a:endParaRPr>
          </a:p>
        </p:txBody>
      </p:sp>
      <p:sp>
        <p:nvSpPr>
          <p:cNvPr id="5" name="TextBox 4"/>
          <p:cNvSpPr txBox="1"/>
          <p:nvPr/>
        </p:nvSpPr>
        <p:spPr>
          <a:xfrm>
            <a:off x="2868569" y="2209800"/>
            <a:ext cx="2861681" cy="1569660"/>
          </a:xfrm>
          <a:prstGeom prst="rect">
            <a:avLst/>
          </a:prstGeom>
          <a:noFill/>
        </p:spPr>
        <p:txBody>
          <a:bodyPr wrap="none" rtlCol="0">
            <a:spAutoFit/>
          </a:bodyPr>
          <a:lstStyle/>
          <a:p>
            <a:r>
              <a:rPr lang="en-US" sz="9600" i="1" dirty="0" smtClean="0">
                <a:solidFill>
                  <a:srgbClr val="66FFFF"/>
                </a:solidFill>
                <a:latin typeface="Berlin Sans FB" pitchFamily="34" charset="0"/>
              </a:rPr>
              <a:t>1,200</a:t>
            </a:r>
            <a:endParaRPr lang="en-US" sz="9600" i="1" dirty="0">
              <a:solidFill>
                <a:srgbClr val="66FFFF"/>
              </a:solidFill>
              <a:latin typeface="Berlin Sans FB" pitchFamily="34" charset="0"/>
            </a:endParaRPr>
          </a:p>
        </p:txBody>
      </p:sp>
      <p:sp>
        <p:nvSpPr>
          <p:cNvPr id="6" name="TextBox 5"/>
          <p:cNvSpPr txBox="1"/>
          <p:nvPr/>
        </p:nvSpPr>
        <p:spPr>
          <a:xfrm>
            <a:off x="0" y="6488668"/>
            <a:ext cx="437940" cy="369332"/>
          </a:xfrm>
          <a:prstGeom prst="rect">
            <a:avLst/>
          </a:prstGeom>
          <a:noFill/>
        </p:spPr>
        <p:txBody>
          <a:bodyPr wrap="none" rtlCol="0">
            <a:spAutoFit/>
          </a:bodyPr>
          <a:lstStyle/>
          <a:p>
            <a:r>
              <a:rPr lang="en-US" dirty="0" smtClean="0"/>
              <a:t>CF</a:t>
            </a:r>
            <a:endParaRPr lang="en-US" dirty="0"/>
          </a:p>
        </p:txBody>
      </p:sp>
    </p:spTree>
    <p:extLst>
      <p:ext uri="{BB962C8B-B14F-4D97-AF65-F5344CB8AC3E}">
        <p14:creationId xmlns:p14="http://schemas.microsoft.com/office/powerpoint/2010/main" val="716838543"/>
      </p:ext>
    </p:extLst>
  </p:cSld>
  <p:clrMapOvr>
    <a:masterClrMapping/>
  </p:clrMapOvr>
  <mc:AlternateContent xmlns:mc="http://schemas.openxmlformats.org/markup-compatibility/2006" xmlns:p14="http://schemas.microsoft.com/office/powerpoint/2010/main">
    <mc:Choice Requires="p14">
      <p:transition p14:dur="10" advClick="0" advTm="5000">
        <p14:prism isContent="1"/>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6000">
              <a:srgbClr val="00CCCC">
                <a:alpha val="5000"/>
              </a:srgbClr>
            </a:gs>
            <a:gs pos="81000">
              <a:srgbClr val="1170FF"/>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937479" y="793841"/>
            <a:ext cx="4495800" cy="1446550"/>
          </a:xfrm>
          <a:prstGeom prst="rect">
            <a:avLst/>
          </a:prstGeom>
          <a:noFill/>
        </p:spPr>
        <p:txBody>
          <a:bodyPr wrap="square" rtlCol="0">
            <a:spAutoFit/>
          </a:bodyPr>
          <a:lstStyle/>
          <a:p>
            <a:pPr algn="ctr"/>
            <a:r>
              <a:rPr lang="en-US" sz="4400" b="1" dirty="0" smtClean="0">
                <a:solidFill>
                  <a:srgbClr val="04617B">
                    <a:lumMod val="50000"/>
                  </a:srgbClr>
                </a:solidFill>
                <a:latin typeface="Beautiful Every Time" pitchFamily="2" charset="0"/>
              </a:rPr>
              <a:t>At Lake </a:t>
            </a:r>
            <a:r>
              <a:rPr lang="en-US" sz="4400" b="1" dirty="0">
                <a:solidFill>
                  <a:srgbClr val="04617B">
                    <a:lumMod val="50000"/>
                  </a:srgbClr>
                </a:solidFill>
                <a:latin typeface="Beautiful Every Time" pitchFamily="2" charset="0"/>
              </a:rPr>
              <a:t>S</a:t>
            </a:r>
            <a:r>
              <a:rPr lang="en-US" sz="4400" b="1" dirty="0" smtClean="0">
                <a:solidFill>
                  <a:srgbClr val="04617B">
                    <a:lumMod val="50000"/>
                  </a:srgbClr>
                </a:solidFill>
                <a:latin typeface="Beautiful Every Time" pitchFamily="2" charset="0"/>
              </a:rPr>
              <a:t>ybelia, we create</a:t>
            </a:r>
            <a:endParaRPr lang="en-US" sz="4400" b="1" dirty="0">
              <a:solidFill>
                <a:srgbClr val="04617B">
                  <a:lumMod val="50000"/>
                </a:srgbClr>
              </a:solidFill>
              <a:latin typeface="Beautiful Every Time" pitchFamily="2" charset="0"/>
            </a:endParaRPr>
          </a:p>
        </p:txBody>
      </p:sp>
      <p:sp>
        <p:nvSpPr>
          <p:cNvPr id="4" name="TextBox 3"/>
          <p:cNvSpPr txBox="1"/>
          <p:nvPr/>
        </p:nvSpPr>
        <p:spPr>
          <a:xfrm>
            <a:off x="1143001" y="2971800"/>
            <a:ext cx="6781800" cy="1446550"/>
          </a:xfrm>
          <a:prstGeom prst="rect">
            <a:avLst/>
          </a:prstGeom>
          <a:noFill/>
        </p:spPr>
        <p:txBody>
          <a:bodyPr wrap="square" rtlCol="0">
            <a:spAutoFit/>
          </a:bodyPr>
          <a:lstStyle/>
          <a:p>
            <a:pPr algn="ctr"/>
            <a:r>
              <a:rPr lang="en-US" sz="8800" b="1" dirty="0" smtClean="0">
                <a:solidFill>
                  <a:schemeClr val="bg1"/>
                </a:solidFill>
                <a:latin typeface="Beautiful Every Time" pitchFamily="2" charset="0"/>
              </a:rPr>
              <a:t>630 </a:t>
            </a:r>
            <a:r>
              <a:rPr lang="en-US" sz="4800" b="1" dirty="0" smtClean="0">
                <a:solidFill>
                  <a:schemeClr val="bg1"/>
                </a:solidFill>
                <a:latin typeface="Beautiful Every Time" pitchFamily="2" charset="0"/>
              </a:rPr>
              <a:t>to</a:t>
            </a:r>
            <a:r>
              <a:rPr lang="en-US" sz="8800" b="1" dirty="0" smtClean="0">
                <a:solidFill>
                  <a:schemeClr val="bg1"/>
                </a:solidFill>
                <a:latin typeface="Beautiful Every Time" pitchFamily="2" charset="0"/>
              </a:rPr>
              <a:t> 1,260</a:t>
            </a:r>
            <a:endParaRPr lang="en-US" sz="8800" b="1" dirty="0">
              <a:solidFill>
                <a:schemeClr val="bg1"/>
              </a:solidFill>
              <a:latin typeface="Beautiful Every Time" pitchFamily="2" charset="0"/>
            </a:endParaRPr>
          </a:p>
        </p:txBody>
      </p:sp>
      <p:sp>
        <p:nvSpPr>
          <p:cNvPr id="5" name="TextBox 4"/>
          <p:cNvSpPr txBox="1"/>
          <p:nvPr/>
        </p:nvSpPr>
        <p:spPr>
          <a:xfrm>
            <a:off x="1607923" y="4848582"/>
            <a:ext cx="5506386" cy="1323439"/>
          </a:xfrm>
          <a:prstGeom prst="rect">
            <a:avLst/>
          </a:prstGeom>
          <a:noFill/>
        </p:spPr>
        <p:txBody>
          <a:bodyPr wrap="square" rtlCol="0">
            <a:spAutoFit/>
          </a:bodyPr>
          <a:lstStyle/>
          <a:p>
            <a:pPr algn="ctr"/>
            <a:r>
              <a:rPr lang="en-US" sz="4000" b="1" dirty="0" smtClean="0">
                <a:solidFill>
                  <a:srgbClr val="04617B">
                    <a:lumMod val="50000"/>
                  </a:srgbClr>
                </a:solidFill>
                <a:latin typeface="Beautiful Every Time" pitchFamily="2" charset="0"/>
              </a:rPr>
              <a:t> Art projects every grading period!</a:t>
            </a:r>
            <a:endParaRPr lang="en-US" sz="4000" b="1" dirty="0">
              <a:solidFill>
                <a:srgbClr val="04617B">
                  <a:lumMod val="50000"/>
                </a:srgbClr>
              </a:solidFill>
              <a:latin typeface="Beautiful Every Time" pitchFamily="2"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4778800"/>
            <a:ext cx="732892" cy="100717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343808" y="0"/>
            <a:ext cx="1800192" cy="1125363"/>
          </a:xfrm>
          <a:prstGeom prst="rect">
            <a:avLst/>
          </a:prstGeom>
        </p:spPr>
      </p:pic>
      <p:sp>
        <p:nvSpPr>
          <p:cNvPr id="6" name="TextBox 5"/>
          <p:cNvSpPr txBox="1"/>
          <p:nvPr/>
        </p:nvSpPr>
        <p:spPr>
          <a:xfrm>
            <a:off x="137287" y="6477000"/>
            <a:ext cx="571500" cy="369332"/>
          </a:xfrm>
          <a:prstGeom prst="rect">
            <a:avLst/>
          </a:prstGeom>
          <a:noFill/>
        </p:spPr>
        <p:txBody>
          <a:bodyPr wrap="square" rtlCol="0">
            <a:spAutoFit/>
          </a:bodyPr>
          <a:lstStyle/>
          <a:p>
            <a:r>
              <a:rPr lang="en-US" dirty="0" smtClean="0"/>
              <a:t>RG</a:t>
            </a:r>
            <a:endParaRPr lang="en-US" dirty="0"/>
          </a:p>
        </p:txBody>
      </p:sp>
    </p:spTree>
    <p:extLst>
      <p:ext uri="{BB962C8B-B14F-4D97-AF65-F5344CB8AC3E}">
        <p14:creationId xmlns:p14="http://schemas.microsoft.com/office/powerpoint/2010/main" val="3067716191"/>
      </p:ext>
    </p:extLst>
  </p:cSld>
  <p:clrMapOvr>
    <a:masterClrMapping/>
  </p:clrMapOvr>
  <mc:AlternateContent xmlns:mc="http://schemas.openxmlformats.org/markup-compatibility/2006" xmlns:p14="http://schemas.microsoft.com/office/powerpoint/2010/main">
    <mc:Choice Requires="p14">
      <p:transition p14:dur="100" advTm="5000">
        <p:cut/>
      </p:transition>
    </mc:Choice>
    <mc:Fallback xmlns="">
      <p:transition advTm="5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304800" y="990600"/>
            <a:ext cx="6705600" cy="280076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dirty="0" smtClean="0">
                <a:solidFill>
                  <a:srgbClr val="FF0000"/>
                </a:solidFill>
                <a:latin typeface="Print Bold" pitchFamily="2" charset="0"/>
              </a:rPr>
              <a:t>55% </a:t>
            </a:r>
            <a:r>
              <a:rPr lang="en-US" sz="4400" dirty="0" smtClean="0">
                <a:solidFill>
                  <a:prstClr val="black"/>
                </a:solidFill>
                <a:latin typeface="Print Bold" pitchFamily="2" charset="0"/>
              </a:rPr>
              <a:t>of LSE teachers say that 1-2 professional scientists help their students learn  </a:t>
            </a:r>
          </a:p>
          <a:p>
            <a:pPr algn="ctr"/>
            <a:r>
              <a:rPr lang="en-US" sz="4400" dirty="0" smtClean="0">
                <a:solidFill>
                  <a:prstClr val="black"/>
                </a:solidFill>
                <a:latin typeface="Print Bold" pitchFamily="2" charset="0"/>
              </a:rPr>
              <a:t>each year!</a:t>
            </a:r>
          </a:p>
        </p:txBody>
      </p:sp>
      <p:sp>
        <p:nvSpPr>
          <p:cNvPr id="3" name="TextBox 2"/>
          <p:cNvSpPr txBox="1"/>
          <p:nvPr/>
        </p:nvSpPr>
        <p:spPr>
          <a:xfrm>
            <a:off x="8534400" y="6511636"/>
            <a:ext cx="609600" cy="276999"/>
          </a:xfrm>
          <a:prstGeom prst="rect">
            <a:avLst/>
          </a:prstGeom>
          <a:noFill/>
        </p:spPr>
        <p:txBody>
          <a:bodyPr wrap="square" rtlCol="0">
            <a:spAutoFit/>
          </a:bodyPr>
          <a:lstStyle/>
          <a:p>
            <a:r>
              <a:rPr lang="en-US" sz="1200" dirty="0" smtClean="0"/>
              <a:t>R.B</a:t>
            </a:r>
            <a:endParaRPr lang="en-US" sz="1200" dirty="0"/>
          </a:p>
        </p:txBody>
      </p:sp>
      <p:pic>
        <p:nvPicPr>
          <p:cNvPr id="1026" name="Picture 2" descr="C:\Users\7818\AppData\Local\Microsoft\Windows\Temporary Internet Files\Content.IE5\DWASEFYU\MC90043985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419600"/>
            <a:ext cx="1924050" cy="1536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7818\AppData\Local\Microsoft\Windows\Temporary Internet Files\Content.IE5\2PDP33FZ\MC90037055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192" y="281570"/>
            <a:ext cx="1921542" cy="1511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71800" y="4648200"/>
            <a:ext cx="54102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latin typeface="Print Bold" pitchFamily="2" charset="0"/>
              </a:rPr>
              <a:t>Some come </a:t>
            </a:r>
            <a:r>
              <a:rPr lang="en-US" sz="2800" dirty="0" smtClean="0">
                <a:solidFill>
                  <a:srgbClr val="FF0000"/>
                </a:solidFill>
                <a:latin typeface="Print Bold" pitchFamily="2" charset="0"/>
              </a:rPr>
              <a:t>in person, </a:t>
            </a:r>
            <a:r>
              <a:rPr lang="en-US" sz="2800" dirty="0" smtClean="0">
                <a:latin typeface="Print Bold" pitchFamily="2" charset="0"/>
              </a:rPr>
              <a:t>others help us learn through educational </a:t>
            </a:r>
            <a:r>
              <a:rPr lang="en-US" sz="2800" dirty="0" smtClean="0">
                <a:solidFill>
                  <a:srgbClr val="FF0000"/>
                </a:solidFill>
                <a:latin typeface="Print Bold" pitchFamily="2" charset="0"/>
              </a:rPr>
              <a:t>videos</a:t>
            </a:r>
            <a:r>
              <a:rPr lang="en-US" sz="2800" dirty="0" smtClean="0">
                <a:latin typeface="Print Bold" pitchFamily="2" charset="0"/>
              </a:rPr>
              <a:t>, </a:t>
            </a:r>
            <a:r>
              <a:rPr lang="en-US" sz="2800" dirty="0" smtClean="0">
                <a:solidFill>
                  <a:srgbClr val="FF0000"/>
                </a:solidFill>
                <a:latin typeface="Print Bold" pitchFamily="2" charset="0"/>
              </a:rPr>
              <a:t>websites</a:t>
            </a:r>
            <a:r>
              <a:rPr lang="en-US" sz="2800" dirty="0" smtClean="0">
                <a:latin typeface="Print Bold" pitchFamily="2" charset="0"/>
              </a:rPr>
              <a:t>,  </a:t>
            </a:r>
            <a:r>
              <a:rPr lang="en-US" sz="2800" dirty="0" smtClean="0">
                <a:solidFill>
                  <a:srgbClr val="FF0000"/>
                </a:solidFill>
                <a:latin typeface="Print Bold" pitchFamily="2" charset="0"/>
              </a:rPr>
              <a:t>articles</a:t>
            </a:r>
            <a:r>
              <a:rPr lang="en-US" sz="2800" dirty="0" smtClean="0">
                <a:latin typeface="Print Bold" pitchFamily="2" charset="0"/>
              </a:rPr>
              <a:t>, and even </a:t>
            </a:r>
            <a:r>
              <a:rPr lang="en-US" sz="2800" dirty="0" smtClean="0">
                <a:solidFill>
                  <a:srgbClr val="FF0000"/>
                </a:solidFill>
                <a:latin typeface="Print Bold" pitchFamily="2" charset="0"/>
              </a:rPr>
              <a:t>books</a:t>
            </a:r>
            <a:r>
              <a:rPr lang="en-US" sz="2800" dirty="0" smtClean="0">
                <a:latin typeface="Print Bold" pitchFamily="2" charset="0"/>
              </a:rPr>
              <a:t>!</a:t>
            </a:r>
            <a:endParaRPr lang="en-US" sz="2800" dirty="0">
              <a:latin typeface="Print Bold" pitchFamily="2" charset="0"/>
            </a:endParaRPr>
          </a:p>
        </p:txBody>
      </p:sp>
    </p:spTree>
    <p:extLst>
      <p:ext uri="{BB962C8B-B14F-4D97-AF65-F5344CB8AC3E}">
        <p14:creationId xmlns:p14="http://schemas.microsoft.com/office/powerpoint/2010/main" val="2904201076"/>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accent2">
              <a:lumMod val="60000"/>
              <a:lumOff val="40000"/>
            </a:schemeClr>
          </a:fgClr>
          <a:bgClr>
            <a:srgbClr val="FFC000"/>
          </a:bgClr>
        </a:pattFill>
        <a:effectLst/>
      </p:bgPr>
    </p:bg>
    <p:spTree>
      <p:nvGrpSpPr>
        <p:cNvPr id="1" name=""/>
        <p:cNvGrpSpPr/>
        <p:nvPr/>
      </p:nvGrpSpPr>
      <p:grpSpPr>
        <a:xfrm>
          <a:off x="0" y="0"/>
          <a:ext cx="0" cy="0"/>
          <a:chOff x="0" y="0"/>
          <a:chExt cx="0" cy="0"/>
        </a:xfrm>
      </p:grpSpPr>
      <p:sp>
        <p:nvSpPr>
          <p:cNvPr id="4" name="TextBox 3"/>
          <p:cNvSpPr txBox="1"/>
          <p:nvPr/>
        </p:nvSpPr>
        <p:spPr>
          <a:xfrm>
            <a:off x="457200" y="381000"/>
            <a:ext cx="4876799" cy="1323439"/>
          </a:xfrm>
          <a:prstGeom prst="rect">
            <a:avLst/>
          </a:prstGeom>
          <a:noFill/>
        </p:spPr>
        <p:txBody>
          <a:bodyPr wrap="square" rtlCol="0">
            <a:spAutoFit/>
          </a:bodyPr>
          <a:lstStyle/>
          <a:p>
            <a:r>
              <a:rPr lang="en-US" sz="4000" dirty="0" smtClean="0">
                <a:solidFill>
                  <a:srgbClr val="FF0066"/>
                </a:solidFill>
                <a:effectLst>
                  <a:outerShdw blurRad="38100" dist="38100" dir="2700000" algn="tl">
                    <a:srgbClr val="000000">
                      <a:alpha val="43137"/>
                    </a:srgbClr>
                  </a:outerShdw>
                </a:effectLst>
                <a:latin typeface="Beautiful Every Time" pitchFamily="2" charset="0"/>
              </a:rPr>
              <a:t>In the Art Room, we create at least</a:t>
            </a:r>
            <a:endParaRPr lang="en-US" sz="4000" dirty="0">
              <a:solidFill>
                <a:srgbClr val="FF0066"/>
              </a:solidFill>
              <a:effectLst>
                <a:outerShdw blurRad="38100" dist="38100" dir="2700000" algn="tl">
                  <a:srgbClr val="000000">
                    <a:alpha val="43137"/>
                  </a:srgbClr>
                </a:outerShdw>
              </a:effectLst>
              <a:latin typeface="Beautiful Every Time" pitchFamily="2" charset="0"/>
            </a:endParaRPr>
          </a:p>
        </p:txBody>
      </p:sp>
      <p:sp>
        <p:nvSpPr>
          <p:cNvPr id="7" name="TextBox 6"/>
          <p:cNvSpPr txBox="1"/>
          <p:nvPr/>
        </p:nvSpPr>
        <p:spPr>
          <a:xfrm>
            <a:off x="2949196" y="5629132"/>
            <a:ext cx="5674887" cy="646331"/>
          </a:xfrm>
          <a:prstGeom prst="rect">
            <a:avLst/>
          </a:prstGeom>
          <a:noFill/>
        </p:spPr>
        <p:txBody>
          <a:bodyPr wrap="none" rtlCol="0">
            <a:spAutoFit/>
          </a:bodyPr>
          <a:lstStyle/>
          <a:p>
            <a:pPr algn="r"/>
            <a:r>
              <a:rPr lang="en-US" sz="3600" dirty="0" smtClean="0">
                <a:solidFill>
                  <a:srgbClr val="FF0066"/>
                </a:solidFill>
                <a:effectLst>
                  <a:outerShdw blurRad="38100" dist="38100" dir="2700000" algn="tl">
                    <a:srgbClr val="000000">
                      <a:alpha val="43137"/>
                    </a:srgbClr>
                  </a:outerShdw>
                </a:effectLst>
                <a:latin typeface="Beautiful Every Time" pitchFamily="2" charset="0"/>
              </a:rPr>
              <a:t>paintings each school year</a:t>
            </a:r>
            <a:r>
              <a:rPr lang="en-US" sz="3600" dirty="0" smtClean="0">
                <a:solidFill>
                  <a:srgbClr val="FF0066"/>
                </a:solidFill>
                <a:latin typeface="Beautiful Every Time" pitchFamily="2" charset="0"/>
              </a:rPr>
              <a:t>!</a:t>
            </a:r>
            <a:endParaRPr lang="en-US" sz="3600" dirty="0">
              <a:solidFill>
                <a:srgbClr val="FF0066"/>
              </a:solidFill>
              <a:latin typeface="Beautiful Every Time"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50653"/>
            <a:ext cx="990600" cy="107315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897986">
            <a:off x="2005084" y="2379766"/>
            <a:ext cx="681791" cy="936953"/>
          </a:xfrm>
          <a:prstGeom prst="rect">
            <a:avLst/>
          </a:prstGeom>
        </p:spPr>
      </p:pic>
      <p:sp>
        <p:nvSpPr>
          <p:cNvPr id="6" name="TextBox 5"/>
          <p:cNvSpPr txBox="1"/>
          <p:nvPr/>
        </p:nvSpPr>
        <p:spPr>
          <a:xfrm>
            <a:off x="3048000" y="2971800"/>
            <a:ext cx="2231000" cy="1200329"/>
          </a:xfrm>
          <a:prstGeom prst="rect">
            <a:avLst/>
          </a:prstGeom>
          <a:solidFill>
            <a:schemeClr val="accent2"/>
          </a:solidFill>
        </p:spPr>
        <p:txBody>
          <a:bodyPr wrap="square" rtlCol="0">
            <a:spAutoFit/>
          </a:bodyPr>
          <a:lstStyle/>
          <a:p>
            <a:pPr algn="ctr"/>
            <a:r>
              <a:rPr lang="en-US" sz="7200" i="1" dirty="0" smtClean="0">
                <a:solidFill>
                  <a:schemeClr val="bg1"/>
                </a:solidFill>
                <a:effectLst>
                  <a:outerShdw blurRad="38100" dist="38100" dir="2700000" algn="tl">
                    <a:srgbClr val="000000">
                      <a:alpha val="43137"/>
                    </a:srgbClr>
                  </a:outerShdw>
                </a:effectLst>
                <a:latin typeface="Beautiful Every Time" pitchFamily="2" charset="0"/>
              </a:rPr>
              <a:t>1,000</a:t>
            </a:r>
            <a:endParaRPr lang="en-US" sz="7200" i="1" dirty="0">
              <a:solidFill>
                <a:schemeClr val="bg1"/>
              </a:solidFill>
              <a:effectLst>
                <a:outerShdw blurRad="38100" dist="38100" dir="2700000" algn="tl">
                  <a:srgbClr val="000000">
                    <a:alpha val="43137"/>
                  </a:srgbClr>
                </a:outerShdw>
              </a:effectLst>
              <a:latin typeface="Beautiful Every Time" pitchFamily="2"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110" y="5178086"/>
            <a:ext cx="1367290" cy="1363756"/>
          </a:xfrm>
          <a:prstGeom prst="rect">
            <a:avLst/>
          </a:prstGeom>
        </p:spPr>
      </p:pic>
      <p:sp>
        <p:nvSpPr>
          <p:cNvPr id="13" name="Frame 12"/>
          <p:cNvSpPr/>
          <p:nvPr/>
        </p:nvSpPr>
        <p:spPr>
          <a:xfrm>
            <a:off x="2895600" y="2819400"/>
            <a:ext cx="2536628" cy="13716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TextBox 2"/>
          <p:cNvSpPr txBox="1"/>
          <p:nvPr/>
        </p:nvSpPr>
        <p:spPr>
          <a:xfrm>
            <a:off x="0" y="6488668"/>
            <a:ext cx="620683" cy="369332"/>
          </a:xfrm>
          <a:prstGeom prst="rect">
            <a:avLst/>
          </a:prstGeom>
          <a:noFill/>
        </p:spPr>
        <p:txBody>
          <a:bodyPr wrap="none" rtlCol="0">
            <a:spAutoFit/>
          </a:bodyPr>
          <a:lstStyle/>
          <a:p>
            <a:r>
              <a:rPr lang="en-US" dirty="0" smtClean="0"/>
              <a:t>SeM</a:t>
            </a:r>
            <a:endParaRPr lang="en-US" dirty="0"/>
          </a:p>
        </p:txBody>
      </p:sp>
    </p:spTree>
    <p:extLst>
      <p:ext uri="{BB962C8B-B14F-4D97-AF65-F5344CB8AC3E}">
        <p14:creationId xmlns:p14="http://schemas.microsoft.com/office/powerpoint/2010/main" val="571706338"/>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0347 0.00833 L 0 -1.62812E-6 " pathEditMode="relative" rAng="0" ptsTypes="AA">
                                      <p:cBhvr>
                                        <p:cTn id="6" dur="250" accel="50000" decel="50000" autoRev="1" fill="hold">
                                          <p:stCondLst>
                                            <p:cond delay="0"/>
                                          </p:stCondLst>
                                        </p:cTn>
                                        <p:tgtEl>
                                          <p:spTgt spid="6">
                                            <p:txEl>
                                              <p:pRg st="0" end="0"/>
                                            </p:txEl>
                                          </p:spTgt>
                                        </p:tgtEl>
                                        <p:attrNameLst>
                                          <p:attrName>ppt_x</p:attrName>
                                          <p:attrName>ppt_y</p:attrName>
                                        </p:attrNameLst>
                                      </p:cBhvr>
                                      <p:rCtr x="-17400" y="-41600"/>
                                    </p:animMotion>
                                    <p:animRot by="1500000">
                                      <p:cBhvr>
                                        <p:cTn id="7" dur="125" fill="hold">
                                          <p:stCondLst>
                                            <p:cond delay="0"/>
                                          </p:stCondLst>
                                        </p:cTn>
                                        <p:tgtEl>
                                          <p:spTgt spid="6">
                                            <p:txEl>
                                              <p:pRg st="0" end="0"/>
                                            </p:txEl>
                                          </p:spTgt>
                                        </p:tgtEl>
                                        <p:attrNameLst>
                                          <p:attrName>r</p:attrName>
                                        </p:attrNameLst>
                                      </p:cBhvr>
                                    </p:animRot>
                                    <p:animRot by="-1500000">
                                      <p:cBhvr>
                                        <p:cTn id="8" dur="125" fill="hold">
                                          <p:stCondLst>
                                            <p:cond delay="125"/>
                                          </p:stCondLst>
                                        </p:cTn>
                                        <p:tgtEl>
                                          <p:spTgt spid="6">
                                            <p:txEl>
                                              <p:pRg st="0" end="0"/>
                                            </p:txEl>
                                          </p:spTgt>
                                        </p:tgtEl>
                                        <p:attrNameLst>
                                          <p:attrName>r</p:attrName>
                                        </p:attrNameLst>
                                      </p:cBhvr>
                                    </p:animRot>
                                    <p:animRot by="-1500000">
                                      <p:cBhvr>
                                        <p:cTn id="9" dur="125" fill="hold">
                                          <p:stCondLst>
                                            <p:cond delay="250"/>
                                          </p:stCondLst>
                                        </p:cTn>
                                        <p:tgtEl>
                                          <p:spTgt spid="6">
                                            <p:txEl>
                                              <p:pRg st="0" end="0"/>
                                            </p:txEl>
                                          </p:spTgt>
                                        </p:tgtEl>
                                        <p:attrNameLst>
                                          <p:attrName>r</p:attrName>
                                        </p:attrNameLst>
                                      </p:cBhvr>
                                    </p:animRot>
                                    <p:animRot by="1500000">
                                      <p:cBhvr>
                                        <p:cTn id="10" dur="125" fill="hold">
                                          <p:stCondLst>
                                            <p:cond delay="375"/>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838200"/>
            <a:ext cx="4859022" cy="523220"/>
          </a:xfrm>
          <a:prstGeom prst="rect">
            <a:avLst/>
          </a:prstGeom>
          <a:noFill/>
        </p:spPr>
        <p:txBody>
          <a:bodyPr wrap="none" rtlCol="0">
            <a:spAutoFit/>
          </a:bodyPr>
          <a:lstStyle/>
          <a:p>
            <a:r>
              <a:rPr lang="en-US" sz="2800" dirty="0" smtClean="0">
                <a:solidFill>
                  <a:prstClr val="black"/>
                </a:solidFill>
                <a:effectLst>
                  <a:outerShdw blurRad="38100" dist="38100" dir="2700000" algn="tl">
                    <a:srgbClr val="000000">
                      <a:alpha val="43137"/>
                    </a:srgbClr>
                  </a:outerShdw>
                </a:effectLst>
                <a:latin typeface="Wide Latin" pitchFamily="18" charset="0"/>
              </a:rPr>
              <a:t>There are about</a:t>
            </a:r>
            <a:endParaRPr lang="en-US" sz="2800" dirty="0">
              <a:solidFill>
                <a:prstClr val="black"/>
              </a:solidFill>
              <a:effectLst>
                <a:outerShdw blurRad="38100" dist="38100" dir="2700000" algn="tl">
                  <a:srgbClr val="000000">
                    <a:alpha val="43137"/>
                  </a:srgbClr>
                </a:outerShdw>
              </a:effectLst>
              <a:latin typeface="Wide Latin" pitchFamily="18" charset="0"/>
            </a:endParaRPr>
          </a:p>
        </p:txBody>
      </p:sp>
      <p:sp>
        <p:nvSpPr>
          <p:cNvPr id="3" name="TextBox 2"/>
          <p:cNvSpPr txBox="1"/>
          <p:nvPr/>
        </p:nvSpPr>
        <p:spPr>
          <a:xfrm>
            <a:off x="3406219" y="2801729"/>
            <a:ext cx="1569660" cy="923330"/>
          </a:xfrm>
          <a:prstGeom prst="rect">
            <a:avLst/>
          </a:prstGeom>
          <a:noFill/>
        </p:spPr>
        <p:txBody>
          <a:bodyPr wrap="none" rtlCol="0">
            <a:spAutoFit/>
          </a:bodyPr>
          <a:lstStyle/>
          <a:p>
            <a:r>
              <a:rPr lang="en-US" sz="5400" i="1" dirty="0" smtClean="0">
                <a:latin typeface="Arial Black" pitchFamily="34" charset="0"/>
              </a:rPr>
              <a:t>500</a:t>
            </a:r>
            <a:endParaRPr lang="en-US" sz="5400" i="1" dirty="0">
              <a:latin typeface="Arial Black" pitchFamily="34" charset="0"/>
            </a:endParaRPr>
          </a:p>
        </p:txBody>
      </p:sp>
      <p:sp>
        <p:nvSpPr>
          <p:cNvPr id="6" name="TextBox 5"/>
          <p:cNvSpPr txBox="1"/>
          <p:nvPr/>
        </p:nvSpPr>
        <p:spPr>
          <a:xfrm>
            <a:off x="2286000" y="5555674"/>
            <a:ext cx="6393727" cy="954107"/>
          </a:xfrm>
          <a:prstGeom prst="rect">
            <a:avLst/>
          </a:prstGeom>
          <a:noFill/>
        </p:spPr>
        <p:txBody>
          <a:bodyPr wrap="square" rtlCol="0">
            <a:spAutoFit/>
          </a:bodyPr>
          <a:lstStyle/>
          <a:p>
            <a:pPr algn="r"/>
            <a:r>
              <a:rPr lang="en-US" sz="2800" dirty="0" smtClean="0">
                <a:solidFill>
                  <a:prstClr val="black"/>
                </a:solidFill>
                <a:effectLst>
                  <a:outerShdw blurRad="38100" dist="38100" dir="2700000" algn="tl">
                    <a:srgbClr val="000000">
                      <a:alpha val="43137"/>
                    </a:srgbClr>
                  </a:outerShdw>
                </a:effectLst>
                <a:latin typeface="Wide Latin" pitchFamily="18" charset="0"/>
              </a:rPr>
              <a:t>i</a:t>
            </a:r>
            <a:r>
              <a:rPr lang="en-US" sz="2800" dirty="0">
                <a:solidFill>
                  <a:prstClr val="black"/>
                </a:solidFill>
                <a:effectLst>
                  <a:outerShdw blurRad="38100" dist="38100" dir="2700000" algn="tl">
                    <a:srgbClr val="000000">
                      <a:alpha val="43137"/>
                    </a:srgbClr>
                  </a:outerShdw>
                </a:effectLst>
                <a:latin typeface="Wide Latin" pitchFamily="18" charset="0"/>
              </a:rPr>
              <a:t>n</a:t>
            </a:r>
            <a:r>
              <a:rPr lang="en-US" sz="2800" dirty="0" smtClean="0">
                <a:solidFill>
                  <a:prstClr val="black"/>
                </a:solidFill>
                <a:effectLst>
                  <a:outerShdw blurRad="38100" dist="38100" dir="2700000" algn="tl">
                    <a:srgbClr val="000000">
                      <a:alpha val="43137"/>
                    </a:srgbClr>
                  </a:outerShdw>
                </a:effectLst>
                <a:latin typeface="Wide Latin" pitchFamily="18" charset="0"/>
              </a:rPr>
              <a:t>struments in the music room.</a:t>
            </a:r>
            <a:endParaRPr lang="en-US" sz="2800" dirty="0">
              <a:solidFill>
                <a:prstClr val="black"/>
              </a:solidFill>
              <a:effectLst>
                <a:outerShdw blurRad="38100" dist="38100" dir="2700000" algn="tl">
                  <a:srgbClr val="000000">
                    <a:alpha val="43137"/>
                  </a:srgbClr>
                </a:outerShdw>
              </a:effectLst>
              <a:latin typeface="Wide Latin"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819400"/>
            <a:ext cx="1060394" cy="1941568"/>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2590800"/>
            <a:ext cx="1676400" cy="1351143"/>
          </a:xfrm>
          <a:prstGeom prst="rect">
            <a:avLst/>
          </a:prstGeom>
        </p:spPr>
      </p:pic>
      <p:sp>
        <p:nvSpPr>
          <p:cNvPr id="4" name="Explosion 2 3"/>
          <p:cNvSpPr/>
          <p:nvPr/>
        </p:nvSpPr>
        <p:spPr>
          <a:xfrm>
            <a:off x="2895600" y="1905000"/>
            <a:ext cx="2895600" cy="2543587"/>
          </a:xfrm>
          <a:prstGeom prst="irregularSeal2">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0" y="6488668"/>
            <a:ext cx="620683" cy="369332"/>
          </a:xfrm>
          <a:prstGeom prst="rect">
            <a:avLst/>
          </a:prstGeom>
          <a:noFill/>
        </p:spPr>
        <p:txBody>
          <a:bodyPr wrap="none" rtlCol="0">
            <a:spAutoFit/>
          </a:bodyPr>
          <a:lstStyle/>
          <a:p>
            <a:r>
              <a:rPr lang="en-US" dirty="0" smtClean="0"/>
              <a:t>SeM</a:t>
            </a:r>
            <a:endParaRPr lang="en-US" dirty="0"/>
          </a:p>
        </p:txBody>
      </p:sp>
    </p:spTree>
    <p:extLst>
      <p:ext uri="{BB962C8B-B14F-4D97-AF65-F5344CB8AC3E}">
        <p14:creationId xmlns:p14="http://schemas.microsoft.com/office/powerpoint/2010/main" val="119785498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0347 -0.00255 L 3.33333E-6 4.19981E-6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17400" y="11600"/>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9230" y="819834"/>
            <a:ext cx="7467600" cy="646331"/>
          </a:xfrm>
          <a:prstGeom prst="rect">
            <a:avLst/>
          </a:prstGeom>
          <a:noFill/>
        </p:spPr>
        <p:txBody>
          <a:bodyPr wrap="square" rtlCol="0">
            <a:spAutoFit/>
          </a:bodyPr>
          <a:lstStyle/>
          <a:p>
            <a:pPr algn="ctr"/>
            <a:r>
              <a:rPr lang="en-US" sz="3600" dirty="0" smtClean="0">
                <a:solidFill>
                  <a:prstClr val="black"/>
                </a:solidFill>
                <a:latin typeface="Aharoni" pitchFamily="2" charset="-79"/>
                <a:cs typeface="Aharoni" pitchFamily="2" charset="-79"/>
              </a:rPr>
              <a:t>At LSE, over</a:t>
            </a:r>
            <a:endParaRPr lang="en-US" sz="3600" dirty="0">
              <a:solidFill>
                <a:prstClr val="black"/>
              </a:solidFill>
              <a:latin typeface="Aharoni" pitchFamily="2" charset="-79"/>
              <a:cs typeface="Aharoni" pitchFamily="2" charset="-79"/>
            </a:endParaRPr>
          </a:p>
        </p:txBody>
      </p:sp>
      <p:sp>
        <p:nvSpPr>
          <p:cNvPr id="4" name="TextBox 3"/>
          <p:cNvSpPr txBox="1"/>
          <p:nvPr/>
        </p:nvSpPr>
        <p:spPr>
          <a:xfrm>
            <a:off x="3314700" y="1706690"/>
            <a:ext cx="2590800" cy="1200329"/>
          </a:xfrm>
          <a:prstGeom prst="rect">
            <a:avLst/>
          </a:prstGeom>
          <a:noFill/>
        </p:spPr>
        <p:txBody>
          <a:bodyPr wrap="square" rtlCol="0">
            <a:spAutoFit/>
          </a:bodyPr>
          <a:lstStyle/>
          <a:p>
            <a:pPr algn="ctr"/>
            <a:r>
              <a:rPr lang="en-US" sz="7200" dirty="0">
                <a:solidFill>
                  <a:prstClr val="black"/>
                </a:solidFill>
                <a:latin typeface="akaDylan Collage" pitchFamily="82" charset="0"/>
              </a:rPr>
              <a:t>6</a:t>
            </a:r>
            <a:r>
              <a:rPr lang="en-US" sz="7200" dirty="0" smtClean="0">
                <a:solidFill>
                  <a:prstClr val="black"/>
                </a:solidFill>
                <a:latin typeface="akaDylan Collage" pitchFamily="82" charset="0"/>
              </a:rPr>
              <a:t>8</a:t>
            </a:r>
            <a:endParaRPr lang="en-US" sz="7200" dirty="0">
              <a:solidFill>
                <a:prstClr val="black"/>
              </a:solidFill>
              <a:latin typeface="akaDylan Collage" pitchFamily="82" charset="0"/>
            </a:endParaRPr>
          </a:p>
        </p:txBody>
      </p:sp>
      <p:sp>
        <p:nvSpPr>
          <p:cNvPr id="5" name="TextBox 4"/>
          <p:cNvSpPr txBox="1"/>
          <p:nvPr/>
        </p:nvSpPr>
        <p:spPr>
          <a:xfrm>
            <a:off x="1981200" y="3151239"/>
            <a:ext cx="5257800" cy="1754326"/>
          </a:xfrm>
          <a:prstGeom prst="rect">
            <a:avLst/>
          </a:prstGeom>
          <a:noFill/>
        </p:spPr>
        <p:txBody>
          <a:bodyPr wrap="square" rtlCol="0">
            <a:spAutoFit/>
          </a:bodyPr>
          <a:lstStyle/>
          <a:p>
            <a:pPr algn="ctr"/>
            <a:r>
              <a:rPr lang="en-US" dirty="0" smtClean="0">
                <a:solidFill>
                  <a:prstClr val="black"/>
                </a:solidFill>
                <a:latin typeface="Aharoni" pitchFamily="2" charset="-79"/>
                <a:cs typeface="Aharoni" pitchFamily="2" charset="-79"/>
              </a:rPr>
              <a:t> </a:t>
            </a:r>
            <a:r>
              <a:rPr lang="en-US" sz="3600" dirty="0" smtClean="0">
                <a:solidFill>
                  <a:prstClr val="black"/>
                </a:solidFill>
                <a:latin typeface="Aharoni" pitchFamily="2" charset="-79"/>
                <a:cs typeface="Aharoni" pitchFamily="2" charset="-79"/>
              </a:rPr>
              <a:t>percent of our teachers have been teaching for over</a:t>
            </a:r>
            <a:endParaRPr lang="en-US" sz="3600" dirty="0">
              <a:solidFill>
                <a:prstClr val="black"/>
              </a:solidFill>
              <a:latin typeface="Aharoni" pitchFamily="2" charset="-79"/>
              <a:cs typeface="Aharoni" pitchFamily="2" charset="-79"/>
            </a:endParaRPr>
          </a:p>
        </p:txBody>
      </p:sp>
      <p:sp>
        <p:nvSpPr>
          <p:cNvPr id="2" name="TextBox 1"/>
          <p:cNvSpPr txBox="1"/>
          <p:nvPr/>
        </p:nvSpPr>
        <p:spPr>
          <a:xfrm>
            <a:off x="8476830" y="6520934"/>
            <a:ext cx="662361" cy="369332"/>
          </a:xfrm>
          <a:prstGeom prst="rect">
            <a:avLst/>
          </a:prstGeom>
          <a:noFill/>
        </p:spPr>
        <p:txBody>
          <a:bodyPr wrap="none" rtlCol="0">
            <a:spAutoFit/>
          </a:bodyPr>
          <a:lstStyle/>
          <a:p>
            <a:r>
              <a:rPr lang="en-US" dirty="0" smtClean="0"/>
              <a:t>SoM</a:t>
            </a:r>
            <a:endParaRPr lang="en-US" dirty="0"/>
          </a:p>
        </p:txBody>
      </p:sp>
      <p:sp>
        <p:nvSpPr>
          <p:cNvPr id="6" name="TextBox 5"/>
          <p:cNvSpPr txBox="1"/>
          <p:nvPr/>
        </p:nvSpPr>
        <p:spPr>
          <a:xfrm>
            <a:off x="1066800" y="5015245"/>
            <a:ext cx="7086600" cy="1200329"/>
          </a:xfrm>
          <a:prstGeom prst="rect">
            <a:avLst/>
          </a:prstGeom>
          <a:noFill/>
        </p:spPr>
        <p:txBody>
          <a:bodyPr wrap="square" rtlCol="0">
            <a:spAutoFit/>
          </a:bodyPr>
          <a:lstStyle/>
          <a:p>
            <a:pPr algn="ctr"/>
            <a:r>
              <a:rPr lang="en-US" sz="7200" dirty="0" smtClean="0">
                <a:solidFill>
                  <a:prstClr val="black"/>
                </a:solidFill>
                <a:latin typeface="akaDylan Collage" pitchFamily="82" charset="0"/>
              </a:rPr>
              <a:t>10 Years!</a:t>
            </a:r>
            <a:endParaRPr lang="en-US" sz="7200" dirty="0">
              <a:solidFill>
                <a:prstClr val="black"/>
              </a:solidFill>
              <a:latin typeface="akaDylan Collage" pitchFamily="82" charset="0"/>
            </a:endParaRPr>
          </a:p>
        </p:txBody>
      </p:sp>
    </p:spTree>
    <p:extLst>
      <p:ext uri="{BB962C8B-B14F-4D97-AF65-F5344CB8AC3E}">
        <p14:creationId xmlns:p14="http://schemas.microsoft.com/office/powerpoint/2010/main" val="313919171"/>
      </p:ext>
    </p:extLst>
  </p:cSld>
  <p:clrMapOvr>
    <a:masterClrMapping/>
  </p:clrMapOvr>
  <mc:AlternateContent xmlns:mc="http://schemas.openxmlformats.org/markup-compatibility/2006" xmlns:p14="http://schemas.microsoft.com/office/powerpoint/2010/main">
    <mc:Choice Requires="p14">
      <p:transition p14:dur="100" advTm="5000">
        <p:cut/>
      </p:transition>
    </mc:Choice>
    <mc:Fallback xmlns="">
      <p:transition advTm="5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250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4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6" name="TextBox 5"/>
          <p:cNvSpPr txBox="1"/>
          <p:nvPr/>
        </p:nvSpPr>
        <p:spPr>
          <a:xfrm>
            <a:off x="353704" y="388203"/>
            <a:ext cx="7342496" cy="830997"/>
          </a:xfrm>
          <a:prstGeom prst="rect">
            <a:avLst/>
          </a:prstGeom>
          <a:noFill/>
        </p:spPr>
        <p:txBody>
          <a:bodyPr wrap="square" rtlCol="0">
            <a:spAutoFit/>
          </a:bodyPr>
          <a:lstStyle/>
          <a:p>
            <a:r>
              <a:rPr lang="en-US" sz="4800" dirty="0" smtClean="0">
                <a:solidFill>
                  <a:srgbClr val="1F497D">
                    <a:lumMod val="75000"/>
                  </a:srgbClr>
                </a:solidFill>
                <a:latin typeface="Ice-&amp;Snow" pitchFamily="34" charset="0"/>
              </a:rPr>
              <a:t>At the Lake Sybelia Clinic,</a:t>
            </a:r>
            <a:endParaRPr lang="en-US" sz="4800" dirty="0">
              <a:solidFill>
                <a:srgbClr val="1F497D">
                  <a:lumMod val="75000"/>
                </a:srgbClr>
              </a:solidFill>
              <a:latin typeface="Ice-&amp;Snow" pitchFamily="34" charset="0"/>
            </a:endParaRPr>
          </a:p>
        </p:txBody>
      </p:sp>
      <p:sp>
        <p:nvSpPr>
          <p:cNvPr id="11" name="Curved Up Ribbon 10"/>
          <p:cNvSpPr/>
          <p:nvPr/>
        </p:nvSpPr>
        <p:spPr>
          <a:xfrm>
            <a:off x="3122106" y="2409967"/>
            <a:ext cx="2948873" cy="1825752"/>
          </a:xfrm>
          <a:prstGeom prst="ellipseRibbon2">
            <a:avLst>
              <a:gd name="adj1" fmla="val 25000"/>
              <a:gd name="adj2" fmla="val 70364"/>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Ice-&amp;Snow" pitchFamily="34" charset="0"/>
              </a:rPr>
              <a:t>35</a:t>
            </a:r>
            <a:endParaRPr lang="en-US" sz="8000" dirty="0">
              <a:solidFill>
                <a:schemeClr val="tx1"/>
              </a:solidFill>
              <a:latin typeface="Ice-&amp;Snow"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2819400"/>
            <a:ext cx="1295400" cy="1241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590800"/>
            <a:ext cx="1330842"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62200" y="4953000"/>
            <a:ext cx="5608320" cy="1323439"/>
          </a:xfrm>
          <a:prstGeom prst="rect">
            <a:avLst/>
          </a:prstGeom>
        </p:spPr>
        <p:txBody>
          <a:bodyPr wrap="square">
            <a:spAutoFit/>
          </a:bodyPr>
          <a:lstStyle/>
          <a:p>
            <a:pPr algn="r"/>
            <a:r>
              <a:rPr lang="en-US" sz="4000" dirty="0">
                <a:solidFill>
                  <a:srgbClr val="00B0F0"/>
                </a:solidFill>
                <a:latin typeface="Ice-&amp;Snow" pitchFamily="34" charset="0"/>
              </a:rPr>
              <a:t>Injuries </a:t>
            </a:r>
            <a:r>
              <a:rPr lang="en-US" sz="4000" dirty="0" smtClean="0">
                <a:solidFill>
                  <a:srgbClr val="00B0F0"/>
                </a:solidFill>
                <a:latin typeface="Ice-&amp;Snow" pitchFamily="34" charset="0"/>
              </a:rPr>
              <a:t>are treated with </a:t>
            </a:r>
            <a:r>
              <a:rPr lang="en-US" sz="4000" dirty="0">
                <a:solidFill>
                  <a:srgbClr val="00B0F0"/>
                </a:solidFill>
                <a:latin typeface="Ice-&amp;Snow" pitchFamily="34" charset="0"/>
              </a:rPr>
              <a:t>ice each </a:t>
            </a:r>
            <a:r>
              <a:rPr lang="en-US" sz="4000" dirty="0" smtClean="0">
                <a:solidFill>
                  <a:srgbClr val="00B0F0"/>
                </a:solidFill>
                <a:latin typeface="Ice-&amp;Snow" pitchFamily="34" charset="0"/>
              </a:rPr>
              <a:t>week!</a:t>
            </a:r>
            <a:endParaRPr lang="en-US" sz="4000" dirty="0">
              <a:solidFill>
                <a:srgbClr val="00B0F0"/>
              </a:solidFill>
              <a:latin typeface="Ice-&amp;Snow" pitchFamily="34" charset="0"/>
            </a:endParaRPr>
          </a:p>
        </p:txBody>
      </p:sp>
      <p:sp>
        <p:nvSpPr>
          <p:cNvPr id="4" name="TextBox 3"/>
          <p:cNvSpPr txBox="1"/>
          <p:nvPr/>
        </p:nvSpPr>
        <p:spPr>
          <a:xfrm>
            <a:off x="0" y="6495595"/>
            <a:ext cx="609462" cy="369332"/>
          </a:xfrm>
          <a:prstGeom prst="rect">
            <a:avLst/>
          </a:prstGeom>
          <a:noFill/>
        </p:spPr>
        <p:txBody>
          <a:bodyPr wrap="none" rtlCol="0">
            <a:spAutoFit/>
          </a:bodyPr>
          <a:lstStyle/>
          <a:p>
            <a:r>
              <a:rPr lang="en-US" dirty="0" smtClean="0"/>
              <a:t>SoM</a:t>
            </a:r>
            <a:endParaRPr lang="en-US" dirty="0"/>
          </a:p>
        </p:txBody>
      </p:sp>
      <p:sp>
        <p:nvSpPr>
          <p:cNvPr id="8" name="Rounded Rectangle 7"/>
          <p:cNvSpPr/>
          <p:nvPr/>
        </p:nvSpPr>
        <p:spPr>
          <a:xfrm>
            <a:off x="353704" y="4692610"/>
            <a:ext cx="1600338" cy="154259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Another 40 are treated with </a:t>
            </a:r>
          </a:p>
          <a:p>
            <a:pPr algn="ctr"/>
            <a:r>
              <a:rPr lang="en-US" dirty="0" smtClean="0"/>
              <a:t>Band-Aids!</a:t>
            </a:r>
          </a:p>
          <a:p>
            <a:pPr algn="ctr"/>
            <a:r>
              <a:rPr lang="en-US" dirty="0" smtClean="0"/>
              <a:t>Ouch!</a:t>
            </a:r>
            <a:endParaRPr lang="en-US" dirty="0"/>
          </a:p>
        </p:txBody>
      </p:sp>
    </p:spTree>
    <p:extLst>
      <p:ext uri="{BB962C8B-B14F-4D97-AF65-F5344CB8AC3E}">
        <p14:creationId xmlns:p14="http://schemas.microsoft.com/office/powerpoint/2010/main" val="3606618029"/>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2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5" name="Rounded Rectangle 4"/>
          <p:cNvSpPr/>
          <p:nvPr/>
        </p:nvSpPr>
        <p:spPr>
          <a:xfrm>
            <a:off x="1676400" y="990600"/>
            <a:ext cx="5562599" cy="510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prstClr val="white"/>
              </a:solidFill>
            </a:endParaRPr>
          </a:p>
        </p:txBody>
      </p:sp>
      <p:sp>
        <p:nvSpPr>
          <p:cNvPr id="2" name="TextBox 1"/>
          <p:cNvSpPr txBox="1"/>
          <p:nvPr/>
        </p:nvSpPr>
        <p:spPr>
          <a:xfrm>
            <a:off x="1828799" y="1524000"/>
            <a:ext cx="5410199" cy="1938992"/>
          </a:xfrm>
          <a:prstGeom prst="rect">
            <a:avLst/>
          </a:prstGeom>
          <a:noFill/>
        </p:spPr>
        <p:txBody>
          <a:bodyPr wrap="square" rtlCol="0">
            <a:spAutoFit/>
          </a:bodyPr>
          <a:lstStyle/>
          <a:p>
            <a:pPr algn="ctr"/>
            <a:r>
              <a:rPr lang="en-US" sz="4000" dirty="0" smtClean="0">
                <a:solidFill>
                  <a:srgbClr val="4BACC6">
                    <a:lumMod val="75000"/>
                  </a:srgbClr>
                </a:solidFill>
                <a:latin typeface="Comic Sans MS" pitchFamily="66" charset="0"/>
              </a:rPr>
              <a:t>         of our teachers have more than one teaching certificate.</a:t>
            </a:r>
            <a:endParaRPr lang="en-US" sz="4000" dirty="0">
              <a:solidFill>
                <a:srgbClr val="4BACC6">
                  <a:lumMod val="75000"/>
                </a:srgbClr>
              </a:solidFill>
              <a:latin typeface="Comic Sans MS"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3657600"/>
            <a:ext cx="2923729" cy="2161017"/>
          </a:xfrm>
          <a:prstGeom prst="rect">
            <a:avLst/>
          </a:prstGeom>
        </p:spPr>
      </p:pic>
      <p:sp>
        <p:nvSpPr>
          <p:cNvPr id="4" name="TextBox 3"/>
          <p:cNvSpPr txBox="1"/>
          <p:nvPr/>
        </p:nvSpPr>
        <p:spPr>
          <a:xfrm>
            <a:off x="381000" y="6553200"/>
            <a:ext cx="407484" cy="369332"/>
          </a:xfrm>
          <a:prstGeom prst="rect">
            <a:avLst/>
          </a:prstGeom>
          <a:noFill/>
        </p:spPr>
        <p:txBody>
          <a:bodyPr wrap="none" rtlCol="0">
            <a:spAutoFit/>
          </a:bodyPr>
          <a:lstStyle/>
          <a:p>
            <a:r>
              <a:rPr lang="en-US" dirty="0" smtClean="0"/>
              <a:t>LR</a:t>
            </a:r>
            <a:endParaRPr lang="en-US" dirty="0"/>
          </a:p>
        </p:txBody>
      </p:sp>
      <p:sp>
        <p:nvSpPr>
          <p:cNvPr id="6" name="TextBox 5"/>
          <p:cNvSpPr txBox="1"/>
          <p:nvPr/>
        </p:nvSpPr>
        <p:spPr>
          <a:xfrm>
            <a:off x="1828799" y="1524000"/>
            <a:ext cx="1473480" cy="769441"/>
          </a:xfrm>
          <a:prstGeom prst="rect">
            <a:avLst/>
          </a:prstGeom>
          <a:noFill/>
        </p:spPr>
        <p:txBody>
          <a:bodyPr wrap="none" rtlCol="0">
            <a:spAutoFit/>
          </a:bodyPr>
          <a:lstStyle/>
          <a:p>
            <a:r>
              <a:rPr lang="en-US" sz="4400" dirty="0" smtClean="0">
                <a:latin typeface="akaDylan Collage" pitchFamily="82" charset="0"/>
              </a:rPr>
              <a:t>88%</a:t>
            </a:r>
            <a:endParaRPr lang="en-US" sz="4400" dirty="0">
              <a:latin typeface="akaDylan Collage" pitchFamily="82" charset="0"/>
            </a:endParaRPr>
          </a:p>
        </p:txBody>
      </p:sp>
    </p:spTree>
    <p:extLst>
      <p:ext uri="{BB962C8B-B14F-4D97-AF65-F5344CB8AC3E}">
        <p14:creationId xmlns:p14="http://schemas.microsoft.com/office/powerpoint/2010/main" val="2004919728"/>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25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000" fill="hold"/>
                                        <p:tgtEl>
                                          <p:spTgt spid="6"/>
                                        </p:tgtEl>
                                        <p:attrNameLst>
                                          <p:attrName>ppt_x</p:attrName>
                                        </p:attrNameLst>
                                      </p:cBhvr>
                                      <p:tavLst>
                                        <p:tav tm="0">
                                          <p:val>
                                            <p:strVal val="#ppt_x"/>
                                          </p:val>
                                        </p:tav>
                                        <p:tav tm="100000">
                                          <p:val>
                                            <p:strVal val="#ppt_x"/>
                                          </p:val>
                                        </p:tav>
                                      </p:tavLst>
                                    </p:anim>
                                    <p:anim calcmode="lin" valueType="num">
                                      <p:cBhvr additive="base">
                                        <p:cTn id="2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30000">
              <a:schemeClr val="accent3">
                <a:lumMod val="75000"/>
              </a:schemeClr>
            </a:gs>
            <a:gs pos="70000">
              <a:schemeClr val="accent3">
                <a:lumMod val="60000"/>
                <a:lumOff val="40000"/>
              </a:schemeClr>
            </a:gs>
            <a:gs pos="100000">
              <a:schemeClr val="accent3">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3" name="TextBox 2"/>
          <p:cNvSpPr txBox="1"/>
          <p:nvPr/>
        </p:nvSpPr>
        <p:spPr>
          <a:xfrm>
            <a:off x="228600" y="914400"/>
            <a:ext cx="8686800" cy="830997"/>
          </a:xfrm>
          <a:prstGeom prst="rect">
            <a:avLst/>
          </a:prstGeom>
          <a:noFill/>
        </p:spPr>
        <p:txBody>
          <a:bodyPr wrap="square" rtlCol="0">
            <a:spAutoFit/>
          </a:bodyPr>
          <a:lstStyle/>
          <a:p>
            <a:r>
              <a:rPr lang="en-US" sz="4800" dirty="0" smtClean="0">
                <a:solidFill>
                  <a:prstClr val="black"/>
                </a:solidFill>
                <a:latin typeface="Matura MT Script Capitals" pitchFamily="66" charset="0"/>
              </a:rPr>
              <a:t>At Lake Sybelia, less than</a:t>
            </a:r>
            <a:r>
              <a:rPr lang="en-US" sz="4800" dirty="0" smtClean="0">
                <a:solidFill>
                  <a:prstClr val="black"/>
                </a:solidFill>
                <a:latin typeface="Candy Cane (Unregistered)" pitchFamily="2" charset="0"/>
              </a:rPr>
              <a:t>,</a:t>
            </a:r>
            <a:endParaRPr lang="en-US" sz="4800" dirty="0">
              <a:solidFill>
                <a:prstClr val="black"/>
              </a:solidFill>
              <a:latin typeface="Candy Cane (Unregistered)" pitchFamily="2" charset="0"/>
            </a:endParaRPr>
          </a:p>
        </p:txBody>
      </p:sp>
      <p:sp>
        <p:nvSpPr>
          <p:cNvPr id="4" name="TextBox 3"/>
          <p:cNvSpPr txBox="1"/>
          <p:nvPr/>
        </p:nvSpPr>
        <p:spPr>
          <a:xfrm>
            <a:off x="1295400" y="4800600"/>
            <a:ext cx="6228807" cy="1569660"/>
          </a:xfrm>
          <a:prstGeom prst="rect">
            <a:avLst/>
          </a:prstGeom>
          <a:noFill/>
        </p:spPr>
        <p:txBody>
          <a:bodyPr wrap="square" rtlCol="0">
            <a:spAutoFit/>
          </a:bodyPr>
          <a:lstStyle/>
          <a:p>
            <a:pPr algn="ctr"/>
            <a:r>
              <a:rPr lang="en-US" sz="3200" dirty="0">
                <a:solidFill>
                  <a:prstClr val="black"/>
                </a:solidFill>
                <a:latin typeface="Matura MT Script Capitals" pitchFamily="66" charset="0"/>
              </a:rPr>
              <a:t>o</a:t>
            </a:r>
            <a:r>
              <a:rPr lang="en-US" sz="3200" dirty="0" smtClean="0">
                <a:solidFill>
                  <a:prstClr val="black"/>
                </a:solidFill>
                <a:latin typeface="Matura MT Script Capitals" pitchFamily="66" charset="0"/>
              </a:rPr>
              <a:t>f the students speak </a:t>
            </a:r>
            <a:br>
              <a:rPr lang="en-US" sz="3200" dirty="0" smtClean="0">
                <a:solidFill>
                  <a:prstClr val="black"/>
                </a:solidFill>
                <a:latin typeface="Matura MT Script Capitals" pitchFamily="66" charset="0"/>
              </a:rPr>
            </a:br>
            <a:r>
              <a:rPr lang="en-US" sz="3200" dirty="0" smtClean="0">
                <a:solidFill>
                  <a:prstClr val="black"/>
                </a:solidFill>
                <a:latin typeface="Matura MT Script Capitals" pitchFamily="66" charset="0"/>
              </a:rPr>
              <a:t>a second language </a:t>
            </a:r>
            <a:br>
              <a:rPr lang="en-US" sz="3200" dirty="0" smtClean="0">
                <a:solidFill>
                  <a:prstClr val="black"/>
                </a:solidFill>
                <a:latin typeface="Matura MT Script Capitals" pitchFamily="66" charset="0"/>
              </a:rPr>
            </a:br>
            <a:r>
              <a:rPr lang="en-US" sz="3200" dirty="0" smtClean="0">
                <a:solidFill>
                  <a:prstClr val="black"/>
                </a:solidFill>
                <a:latin typeface="Matura MT Script Capitals" pitchFamily="66" charset="0"/>
              </a:rPr>
              <a:t>besides English!</a:t>
            </a:r>
            <a:endParaRPr lang="en-US" sz="3200" dirty="0">
              <a:solidFill>
                <a:prstClr val="black"/>
              </a:solidFill>
            </a:endParaRPr>
          </a:p>
        </p:txBody>
      </p:sp>
      <p:sp>
        <p:nvSpPr>
          <p:cNvPr id="6" name="Horizontal Scroll 5"/>
          <p:cNvSpPr/>
          <p:nvPr/>
        </p:nvSpPr>
        <p:spPr>
          <a:xfrm>
            <a:off x="2743200" y="2358499"/>
            <a:ext cx="3314700" cy="1947672"/>
          </a:xfrm>
          <a:prstGeom prst="horizontalScrol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solidFill>
                  <a:schemeClr val="tx1"/>
                </a:solidFill>
                <a:latin typeface="Matura MT Script Capitals" pitchFamily="66" charset="0"/>
              </a:rPr>
              <a:t>1</a:t>
            </a:r>
            <a:r>
              <a:rPr lang="en-US" sz="8800" dirty="0" smtClean="0">
                <a:solidFill>
                  <a:schemeClr val="tx1"/>
                </a:solidFill>
                <a:latin typeface="Matura MT Script Capitals" pitchFamily="66" charset="0"/>
              </a:rPr>
              <a:t>%</a:t>
            </a:r>
            <a:endParaRPr lang="en-US" sz="8800" dirty="0">
              <a:solidFill>
                <a:schemeClr val="tx1"/>
              </a:solidFill>
              <a:latin typeface="Matura MT Script Capitals" pitchFamily="66" charset="0"/>
            </a:endParaRPr>
          </a:p>
        </p:txBody>
      </p:sp>
      <p:sp>
        <p:nvSpPr>
          <p:cNvPr id="5" name="TextBox 4"/>
          <p:cNvSpPr txBox="1"/>
          <p:nvPr/>
        </p:nvSpPr>
        <p:spPr>
          <a:xfrm>
            <a:off x="0" y="6488668"/>
            <a:ext cx="609462" cy="369332"/>
          </a:xfrm>
          <a:prstGeom prst="rect">
            <a:avLst/>
          </a:prstGeom>
          <a:noFill/>
        </p:spPr>
        <p:txBody>
          <a:bodyPr wrap="none" rtlCol="0">
            <a:spAutoFit/>
          </a:bodyPr>
          <a:lstStyle/>
          <a:p>
            <a:r>
              <a:rPr lang="en-US" dirty="0" smtClean="0"/>
              <a:t>SoM</a:t>
            </a:r>
            <a:endParaRPr lang="en-US" dirty="0"/>
          </a:p>
        </p:txBody>
      </p:sp>
    </p:spTree>
    <p:extLst>
      <p:ext uri="{BB962C8B-B14F-4D97-AF65-F5344CB8AC3E}">
        <p14:creationId xmlns:p14="http://schemas.microsoft.com/office/powerpoint/2010/main" val="352601297"/>
      </p:ext>
    </p:extLst>
  </p:cSld>
  <p:clrMapOvr>
    <a:masterClrMapping/>
  </p:clrMapOvr>
  <mc:AlternateContent xmlns:mc="http://schemas.openxmlformats.org/markup-compatibility/2006" xmlns:p14="http://schemas.microsoft.com/office/powerpoint/2010/main">
    <mc:Choice Requires="p14">
      <p:transition spd="slow" p14:dur="1400" advTm="5000">
        <p14:ripple/>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FFCC"/>
            </a:gs>
            <a:gs pos="66247">
              <a:srgbClr val="66FFCC"/>
            </a:gs>
            <a:gs pos="43000">
              <a:srgbClr val="FFFF00"/>
            </a:gs>
            <a:gs pos="70000">
              <a:srgbClr val="66FFCC"/>
            </a:gs>
            <a:gs pos="100000">
              <a:srgbClr val="FFFF00"/>
            </a:gs>
          </a:gsLst>
          <a:lin ang="5400000" scaled="0"/>
          <a:tileRect/>
        </a:gradFill>
        <a:effectLst/>
      </p:bgPr>
    </p:bg>
    <p:spTree>
      <p:nvGrpSpPr>
        <p:cNvPr id="1" name=""/>
        <p:cNvGrpSpPr/>
        <p:nvPr/>
      </p:nvGrpSpPr>
      <p:grpSpPr>
        <a:xfrm>
          <a:off x="0" y="0"/>
          <a:ext cx="0" cy="0"/>
          <a:chOff x="0" y="0"/>
          <a:chExt cx="0" cy="0"/>
        </a:xfrm>
      </p:grpSpPr>
      <p:sp>
        <p:nvSpPr>
          <p:cNvPr id="2" name="TextBox 1"/>
          <p:cNvSpPr txBox="1"/>
          <p:nvPr/>
        </p:nvSpPr>
        <p:spPr>
          <a:xfrm>
            <a:off x="424736" y="562688"/>
            <a:ext cx="8541697" cy="923330"/>
          </a:xfrm>
          <a:prstGeom prst="rect">
            <a:avLst/>
          </a:prstGeom>
          <a:noFill/>
        </p:spPr>
        <p:txBody>
          <a:bodyPr wrap="none" rtlCol="0">
            <a:spAutoFit/>
          </a:bodyPr>
          <a:lstStyle/>
          <a:p>
            <a:r>
              <a:rPr lang="en-US" sz="5400" dirty="0" smtClean="0">
                <a:solidFill>
                  <a:srgbClr val="008000"/>
                </a:solidFill>
                <a:latin typeface="Constantia" pitchFamily="18" charset="0"/>
              </a:rPr>
              <a:t>At LSE, 82% of classes solve </a:t>
            </a:r>
            <a:endParaRPr lang="en-US" sz="5400" dirty="0">
              <a:solidFill>
                <a:srgbClr val="008000"/>
              </a:solidFill>
              <a:latin typeface="Constantia" pitchFamily="18" charset="0"/>
            </a:endParaRPr>
          </a:p>
        </p:txBody>
      </p:sp>
      <p:sp>
        <p:nvSpPr>
          <p:cNvPr id="3" name="TextBox 2"/>
          <p:cNvSpPr txBox="1"/>
          <p:nvPr/>
        </p:nvSpPr>
        <p:spPr>
          <a:xfrm>
            <a:off x="2681539" y="2209800"/>
            <a:ext cx="2714205" cy="1569660"/>
          </a:xfrm>
          <a:prstGeom prst="rect">
            <a:avLst/>
          </a:prstGeom>
          <a:noFill/>
        </p:spPr>
        <p:txBody>
          <a:bodyPr wrap="none" rtlCol="0">
            <a:spAutoFit/>
          </a:bodyPr>
          <a:lstStyle/>
          <a:p>
            <a:r>
              <a:rPr lang="en-US" sz="9600" dirty="0" smtClean="0">
                <a:solidFill>
                  <a:srgbClr val="FF0000"/>
                </a:solidFill>
                <a:latin typeface="Constantia" pitchFamily="18" charset="0"/>
              </a:rPr>
              <a:t>11-40</a:t>
            </a:r>
            <a:endParaRPr lang="en-US" sz="9600" dirty="0">
              <a:solidFill>
                <a:srgbClr val="FF0000"/>
              </a:solidFill>
              <a:latin typeface="Constantia" pitchFamily="18" charset="0"/>
            </a:endParaRPr>
          </a:p>
        </p:txBody>
      </p:sp>
      <p:sp>
        <p:nvSpPr>
          <p:cNvPr id="4" name="TextBox 3"/>
          <p:cNvSpPr txBox="1"/>
          <p:nvPr/>
        </p:nvSpPr>
        <p:spPr>
          <a:xfrm>
            <a:off x="762000" y="4648200"/>
            <a:ext cx="7655557" cy="923330"/>
          </a:xfrm>
          <a:prstGeom prst="rect">
            <a:avLst/>
          </a:prstGeom>
          <a:noFill/>
        </p:spPr>
        <p:txBody>
          <a:bodyPr wrap="none" rtlCol="0">
            <a:spAutoFit/>
          </a:bodyPr>
          <a:lstStyle/>
          <a:p>
            <a:r>
              <a:rPr lang="en-US" sz="5400" dirty="0">
                <a:solidFill>
                  <a:srgbClr val="008000"/>
                </a:solidFill>
                <a:latin typeface="Constantia" pitchFamily="18" charset="0"/>
              </a:rPr>
              <a:t>M</a:t>
            </a:r>
            <a:r>
              <a:rPr lang="en-US" sz="5400" dirty="0" smtClean="0">
                <a:solidFill>
                  <a:srgbClr val="008000"/>
                </a:solidFill>
                <a:latin typeface="Constantia" pitchFamily="18" charset="0"/>
              </a:rPr>
              <a:t>ath problems each day!</a:t>
            </a:r>
            <a:endParaRPr lang="en-US" sz="5400" dirty="0">
              <a:solidFill>
                <a:srgbClr val="008000"/>
              </a:solidFill>
              <a:latin typeface="Constantia" pitchFamily="18" charset="0"/>
            </a:endParaRPr>
          </a:p>
        </p:txBody>
      </p:sp>
      <p:sp>
        <p:nvSpPr>
          <p:cNvPr id="5" name="Plus 4"/>
          <p:cNvSpPr/>
          <p:nvPr/>
        </p:nvSpPr>
        <p:spPr>
          <a:xfrm>
            <a:off x="7848600" y="5638800"/>
            <a:ext cx="914400" cy="914400"/>
          </a:xfrm>
          <a:prstGeom prst="mathPl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white"/>
              </a:solidFill>
            </a:endParaRPr>
          </a:p>
        </p:txBody>
      </p:sp>
      <p:sp>
        <p:nvSpPr>
          <p:cNvPr id="6" name="Minus 5"/>
          <p:cNvSpPr/>
          <p:nvPr/>
        </p:nvSpPr>
        <p:spPr>
          <a:xfrm>
            <a:off x="914400" y="5410200"/>
            <a:ext cx="914400" cy="914400"/>
          </a:xfrm>
          <a:prstGeom prst="mathMinu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white"/>
              </a:solidFill>
            </a:endParaRPr>
          </a:p>
        </p:txBody>
      </p:sp>
      <p:sp>
        <p:nvSpPr>
          <p:cNvPr id="7" name="Multiply 6"/>
          <p:cNvSpPr/>
          <p:nvPr/>
        </p:nvSpPr>
        <p:spPr>
          <a:xfrm>
            <a:off x="7772400" y="3429000"/>
            <a:ext cx="914400" cy="914400"/>
          </a:xfrm>
          <a:prstGeom prst="mathMultiply">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white"/>
              </a:solidFill>
            </a:endParaRPr>
          </a:p>
        </p:txBody>
      </p:sp>
      <p:sp>
        <p:nvSpPr>
          <p:cNvPr id="8" name="Division 7"/>
          <p:cNvSpPr/>
          <p:nvPr/>
        </p:nvSpPr>
        <p:spPr>
          <a:xfrm>
            <a:off x="609600" y="2133600"/>
            <a:ext cx="914400" cy="914400"/>
          </a:xfrm>
          <a:prstGeom prst="mathDivid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white"/>
              </a:solidFill>
            </a:endParaRPr>
          </a:p>
        </p:txBody>
      </p:sp>
      <p:sp>
        <p:nvSpPr>
          <p:cNvPr id="9" name="Equal 8"/>
          <p:cNvSpPr/>
          <p:nvPr/>
        </p:nvSpPr>
        <p:spPr>
          <a:xfrm>
            <a:off x="7848600" y="1447800"/>
            <a:ext cx="914400" cy="914400"/>
          </a:xfrm>
          <a:prstGeom prst="mathEqua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srgbClr val="002060"/>
              </a:solidFill>
            </a:endParaRPr>
          </a:p>
        </p:txBody>
      </p:sp>
      <p:sp>
        <p:nvSpPr>
          <p:cNvPr id="10" name="TextBox 9"/>
          <p:cNvSpPr txBox="1"/>
          <p:nvPr/>
        </p:nvSpPr>
        <p:spPr>
          <a:xfrm>
            <a:off x="9238" y="6488668"/>
            <a:ext cx="415498" cy="369332"/>
          </a:xfrm>
          <a:prstGeom prst="rect">
            <a:avLst/>
          </a:prstGeom>
          <a:noFill/>
        </p:spPr>
        <p:txBody>
          <a:bodyPr wrap="none" rtlCol="0">
            <a:spAutoFit/>
          </a:bodyPr>
          <a:lstStyle/>
          <a:p>
            <a:r>
              <a:rPr lang="en-US" dirty="0" smtClean="0"/>
              <a:t>SB</a:t>
            </a:r>
            <a:endParaRPr lang="en-US" dirty="0"/>
          </a:p>
        </p:txBody>
      </p:sp>
    </p:spTree>
    <p:extLst>
      <p:ext uri="{BB962C8B-B14F-4D97-AF65-F5344CB8AC3E}">
        <p14:creationId xmlns:p14="http://schemas.microsoft.com/office/powerpoint/2010/main" val="1241876557"/>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extBox 4"/>
          <p:cNvSpPr txBox="1"/>
          <p:nvPr/>
        </p:nvSpPr>
        <p:spPr>
          <a:xfrm>
            <a:off x="685800" y="381000"/>
            <a:ext cx="3211135" cy="1446550"/>
          </a:xfrm>
          <a:prstGeom prst="rect">
            <a:avLst/>
          </a:prstGeom>
          <a:noFill/>
        </p:spPr>
        <p:txBody>
          <a:bodyPr wrap="square" rtlCol="0">
            <a:spAutoFit/>
          </a:bodyPr>
          <a:lstStyle/>
          <a:p>
            <a:r>
              <a:rPr lang="en-US" sz="8800" dirty="0" smtClean="0">
                <a:solidFill>
                  <a:prstClr val="white"/>
                </a:solidFill>
                <a:latin typeface="Jurassic Park" pitchFamily="34" charset="0"/>
              </a:rPr>
              <a:t>Here at LSE  </a:t>
            </a:r>
            <a:endParaRPr lang="en-US" sz="8800" dirty="0">
              <a:solidFill>
                <a:prstClr val="white"/>
              </a:solidFill>
              <a:latin typeface="Jurassic Park" pitchFamily="34" charset="0"/>
            </a:endParaRPr>
          </a:p>
        </p:txBody>
      </p:sp>
      <p:sp>
        <p:nvSpPr>
          <p:cNvPr id="10" name="TextBox 9"/>
          <p:cNvSpPr txBox="1"/>
          <p:nvPr/>
        </p:nvSpPr>
        <p:spPr>
          <a:xfrm>
            <a:off x="3200400" y="2362200"/>
            <a:ext cx="1978427" cy="1569660"/>
          </a:xfrm>
          <a:prstGeom prst="rect">
            <a:avLst/>
          </a:prstGeom>
          <a:noFill/>
        </p:spPr>
        <p:txBody>
          <a:bodyPr wrap="none" rtlCol="0">
            <a:spAutoFit/>
          </a:bodyPr>
          <a:lstStyle/>
          <a:p>
            <a:r>
              <a:rPr lang="en-US" sz="9600" dirty="0" smtClean="0">
                <a:solidFill>
                  <a:prstClr val="white"/>
                </a:solidFill>
                <a:latin typeface="Berlin Sans FB" pitchFamily="34" charset="0"/>
              </a:rPr>
              <a:t>71%</a:t>
            </a:r>
            <a:endParaRPr lang="en-US" sz="9600" dirty="0">
              <a:solidFill>
                <a:prstClr val="white"/>
              </a:solidFill>
              <a:latin typeface="Berlin Sans FB"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733800"/>
            <a:ext cx="1285875" cy="291061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20000" y="228600"/>
            <a:ext cx="1289090" cy="2342472"/>
          </a:xfrm>
          <a:prstGeom prst="rect">
            <a:avLst/>
          </a:prstGeom>
        </p:spPr>
      </p:pic>
      <p:sp>
        <p:nvSpPr>
          <p:cNvPr id="2" name="Rectangle 1"/>
          <p:cNvSpPr/>
          <p:nvPr/>
        </p:nvSpPr>
        <p:spPr>
          <a:xfrm>
            <a:off x="2590800" y="4343400"/>
            <a:ext cx="6019800" cy="2123658"/>
          </a:xfrm>
          <a:prstGeom prst="rect">
            <a:avLst/>
          </a:prstGeom>
        </p:spPr>
        <p:txBody>
          <a:bodyPr wrap="square">
            <a:spAutoFit/>
          </a:bodyPr>
          <a:lstStyle/>
          <a:p>
            <a:pPr algn="r"/>
            <a:r>
              <a:rPr lang="en-US" sz="6600" dirty="0" smtClean="0">
                <a:solidFill>
                  <a:prstClr val="white"/>
                </a:solidFill>
                <a:latin typeface="Jurassic Park" pitchFamily="34" charset="0"/>
              </a:rPr>
              <a:t>of teachers  use </a:t>
            </a:r>
            <a:r>
              <a:rPr lang="en-US" sz="6600" dirty="0">
                <a:solidFill>
                  <a:prstClr val="white"/>
                </a:solidFill>
                <a:latin typeface="Jurassic Park" pitchFamily="34" charset="0"/>
              </a:rPr>
              <a:t>movement</a:t>
            </a:r>
          </a:p>
          <a:p>
            <a:pPr algn="r"/>
            <a:r>
              <a:rPr lang="en-US" sz="6600" dirty="0" smtClean="0">
                <a:solidFill>
                  <a:prstClr val="white"/>
                </a:solidFill>
                <a:latin typeface="Jurassic Park" pitchFamily="34" charset="0"/>
              </a:rPr>
              <a:t>Breaks  on  </a:t>
            </a:r>
            <a:r>
              <a:rPr lang="en-US" sz="6600" dirty="0">
                <a:solidFill>
                  <a:prstClr val="white"/>
                </a:solidFill>
                <a:latin typeface="Jurassic Park" pitchFamily="34" charset="0"/>
              </a:rPr>
              <a:t>a </a:t>
            </a:r>
            <a:r>
              <a:rPr lang="en-US" sz="6600" dirty="0" smtClean="0">
                <a:solidFill>
                  <a:prstClr val="white"/>
                </a:solidFill>
                <a:latin typeface="Jurassic Park" pitchFamily="34" charset="0"/>
              </a:rPr>
              <a:t>regular  </a:t>
            </a:r>
            <a:r>
              <a:rPr lang="en-US" sz="6600" dirty="0">
                <a:solidFill>
                  <a:prstClr val="white"/>
                </a:solidFill>
                <a:latin typeface="Jurassic Park" pitchFamily="34" charset="0"/>
              </a:rPr>
              <a:t>basis</a:t>
            </a:r>
            <a:r>
              <a:rPr lang="en-US" sz="3600" dirty="0">
                <a:solidFill>
                  <a:prstClr val="white"/>
                </a:solidFill>
                <a:latin typeface="Comic Sans MS" pitchFamily="66" charset="0"/>
              </a:rPr>
              <a:t>.</a:t>
            </a:r>
            <a:r>
              <a:rPr lang="en-US" sz="6600" dirty="0">
                <a:solidFill>
                  <a:prstClr val="white"/>
                </a:solidFill>
                <a:latin typeface="Jurassic Park" pitchFamily="34" charset="0"/>
              </a:rPr>
              <a:t> </a:t>
            </a:r>
          </a:p>
        </p:txBody>
      </p:sp>
      <p:sp>
        <p:nvSpPr>
          <p:cNvPr id="7" name="TextBox 6"/>
          <p:cNvSpPr txBox="1"/>
          <p:nvPr/>
        </p:nvSpPr>
        <p:spPr>
          <a:xfrm>
            <a:off x="152400" y="6477000"/>
            <a:ext cx="489236" cy="369332"/>
          </a:xfrm>
          <a:prstGeom prst="rect">
            <a:avLst/>
          </a:prstGeom>
          <a:noFill/>
        </p:spPr>
        <p:txBody>
          <a:bodyPr wrap="none" rtlCol="0">
            <a:spAutoFit/>
          </a:bodyPr>
          <a:lstStyle/>
          <a:p>
            <a:r>
              <a:rPr lang="en-US" dirty="0" smtClean="0">
                <a:solidFill>
                  <a:schemeClr val="bg1"/>
                </a:solidFill>
              </a:rPr>
              <a:t>ZM</a:t>
            </a:r>
            <a:endParaRPr lang="en-US" dirty="0">
              <a:solidFill>
                <a:schemeClr val="bg1"/>
              </a:solidFill>
            </a:endParaRPr>
          </a:p>
        </p:txBody>
      </p:sp>
    </p:spTree>
    <p:extLst>
      <p:ext uri="{BB962C8B-B14F-4D97-AF65-F5344CB8AC3E}">
        <p14:creationId xmlns:p14="http://schemas.microsoft.com/office/powerpoint/2010/main" val="3055875138"/>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09600" y="381000"/>
            <a:ext cx="6172200" cy="1446550"/>
          </a:xfrm>
          <a:prstGeom prst="rect">
            <a:avLst/>
          </a:prstGeom>
          <a:noFill/>
        </p:spPr>
        <p:txBody>
          <a:bodyPr wrap="square" rtlCol="0">
            <a:spAutoFit/>
          </a:bodyPr>
          <a:lstStyle/>
          <a:p>
            <a:pPr algn="ctr"/>
            <a:r>
              <a:rPr lang="en-US" sz="4400" dirty="0" smtClean="0">
                <a:solidFill>
                  <a:srgbClr val="00B0F0"/>
                </a:solidFill>
                <a:latin typeface="Impact" pitchFamily="34" charset="0"/>
              </a:rPr>
              <a:t>55% of LSE students are taught about</a:t>
            </a:r>
            <a:endParaRPr lang="en-US" sz="4400" dirty="0">
              <a:solidFill>
                <a:srgbClr val="00B0F0"/>
              </a:solidFill>
              <a:latin typeface="Impact" pitchFamily="34" charset="0"/>
            </a:endParaRPr>
          </a:p>
        </p:txBody>
      </p:sp>
      <p:sp>
        <p:nvSpPr>
          <p:cNvPr id="6" name="TextBox 5"/>
          <p:cNvSpPr txBox="1"/>
          <p:nvPr/>
        </p:nvSpPr>
        <p:spPr>
          <a:xfrm>
            <a:off x="2971800" y="2880118"/>
            <a:ext cx="3218597" cy="1323439"/>
          </a:xfrm>
          <a:prstGeom prst="rect">
            <a:avLst/>
          </a:prstGeom>
          <a:noFill/>
        </p:spPr>
        <p:txBody>
          <a:bodyPr wrap="square" rtlCol="0">
            <a:spAutoFit/>
          </a:bodyPr>
          <a:lstStyle/>
          <a:p>
            <a:pPr algn="ctr"/>
            <a:r>
              <a:rPr lang="en-US" sz="8000" b="1" dirty="0" smtClean="0">
                <a:solidFill>
                  <a:srgbClr val="FFFF00"/>
                </a:solidFill>
              </a:rPr>
              <a:t>11-25</a:t>
            </a:r>
            <a:endParaRPr lang="en-US" sz="8000" b="1" dirty="0">
              <a:solidFill>
                <a:srgbClr val="FFFF00"/>
              </a:solidFill>
            </a:endParaRPr>
          </a:p>
        </p:txBody>
      </p:sp>
      <p:sp>
        <p:nvSpPr>
          <p:cNvPr id="7" name="TextBox 6"/>
          <p:cNvSpPr txBox="1"/>
          <p:nvPr/>
        </p:nvSpPr>
        <p:spPr>
          <a:xfrm>
            <a:off x="2209800" y="5562600"/>
            <a:ext cx="5715000" cy="923330"/>
          </a:xfrm>
          <a:prstGeom prst="rect">
            <a:avLst/>
          </a:prstGeom>
          <a:noFill/>
        </p:spPr>
        <p:txBody>
          <a:bodyPr wrap="square" rtlCol="0">
            <a:spAutoFit/>
          </a:bodyPr>
          <a:lstStyle/>
          <a:p>
            <a:pPr algn="ctr"/>
            <a:r>
              <a:rPr lang="en-US" sz="5400" dirty="0">
                <a:solidFill>
                  <a:srgbClr val="00B0F0"/>
                </a:solidFill>
                <a:latin typeface="Impact" pitchFamily="34" charset="0"/>
              </a:rPr>
              <a:t>h</a:t>
            </a:r>
            <a:r>
              <a:rPr lang="en-US" sz="5400" dirty="0" smtClean="0">
                <a:solidFill>
                  <a:srgbClr val="00B0F0"/>
                </a:solidFill>
                <a:latin typeface="Impact" pitchFamily="34" charset="0"/>
              </a:rPr>
              <a:t>istorical figures</a:t>
            </a:r>
            <a:r>
              <a:rPr lang="en-US" sz="5400" dirty="0">
                <a:solidFill>
                  <a:srgbClr val="00B0F0"/>
                </a:solidFill>
                <a:latin typeface="Impact" pitchFamily="34" charset="0"/>
              </a:rPr>
              <a: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3010996"/>
            <a:ext cx="1248219" cy="1061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2514600" y="5638800"/>
            <a:ext cx="4953000"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0" y="6485930"/>
            <a:ext cx="838200" cy="369332"/>
          </a:xfrm>
          <a:prstGeom prst="rect">
            <a:avLst/>
          </a:prstGeom>
          <a:solidFill>
            <a:schemeClr val="bg1">
              <a:lumMod val="95000"/>
            </a:schemeClr>
          </a:solidFill>
        </p:spPr>
        <p:txBody>
          <a:bodyPr wrap="square" rtlCol="0">
            <a:spAutoFit/>
          </a:bodyPr>
          <a:lstStyle/>
          <a:p>
            <a:r>
              <a:rPr lang="en-US" dirty="0" smtClean="0"/>
              <a:t>AB</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362200"/>
            <a:ext cx="2282523" cy="2029373"/>
          </a:xfrm>
          <a:prstGeom prst="rect">
            <a:avLst/>
          </a:prstGeom>
        </p:spPr>
      </p:pic>
    </p:spTree>
    <p:extLst>
      <p:ext uri="{BB962C8B-B14F-4D97-AF65-F5344CB8AC3E}">
        <p14:creationId xmlns:p14="http://schemas.microsoft.com/office/powerpoint/2010/main" val="1201388127"/>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1"/>
            </a:gs>
            <a:gs pos="13000">
              <a:schemeClr val="tx1"/>
            </a:gs>
            <a:gs pos="28000">
              <a:schemeClr val="tx1"/>
            </a:gs>
            <a:gs pos="42999">
              <a:schemeClr val="tx1"/>
            </a:gs>
            <a:gs pos="77504">
              <a:schemeClr val="tx1"/>
            </a:gs>
            <a:gs pos="84000">
              <a:schemeClr val="tx1"/>
            </a:gs>
            <a:gs pos="58000">
              <a:schemeClr val="tx1"/>
            </a:gs>
            <a:gs pos="72000">
              <a:schemeClr val="tx1"/>
            </a:gs>
            <a:gs pos="91000">
              <a:schemeClr val="tx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762000" y="533400"/>
            <a:ext cx="2438400" cy="1569660"/>
          </a:xfrm>
          <a:prstGeom prst="rect">
            <a:avLst/>
          </a:prstGeom>
          <a:noFill/>
        </p:spPr>
        <p:txBody>
          <a:bodyPr wrap="square" rtlCol="0">
            <a:spAutoFit/>
          </a:bodyPr>
          <a:lstStyle/>
          <a:p>
            <a:r>
              <a:rPr lang="en-US" sz="9600" dirty="0" smtClean="0">
                <a:solidFill>
                  <a:prstClr val="white"/>
                </a:solidFill>
                <a:latin typeface="Jurassic Park" pitchFamily="34" charset="0"/>
              </a:rPr>
              <a:t>At  LSE </a:t>
            </a:r>
            <a:endParaRPr lang="en-US" sz="9600" dirty="0">
              <a:solidFill>
                <a:prstClr val="white"/>
              </a:solidFill>
              <a:latin typeface="Jurassic Park" pitchFamily="34" charset="0"/>
            </a:endParaRPr>
          </a:p>
        </p:txBody>
      </p:sp>
      <p:sp>
        <p:nvSpPr>
          <p:cNvPr id="4" name="TextBox 3"/>
          <p:cNvSpPr txBox="1"/>
          <p:nvPr/>
        </p:nvSpPr>
        <p:spPr>
          <a:xfrm>
            <a:off x="2286000" y="2541975"/>
            <a:ext cx="3560618" cy="1569660"/>
          </a:xfrm>
          <a:prstGeom prst="rect">
            <a:avLst/>
          </a:prstGeom>
          <a:noFill/>
        </p:spPr>
        <p:txBody>
          <a:bodyPr wrap="square" rtlCol="0">
            <a:spAutoFit/>
          </a:bodyPr>
          <a:lstStyle/>
          <a:p>
            <a:pPr algn="ctr"/>
            <a:r>
              <a:rPr lang="en-US" sz="9600" dirty="0" smtClean="0">
                <a:solidFill>
                  <a:prstClr val="white"/>
                </a:solidFill>
                <a:latin typeface="SF Cartoonist Hand SC" pitchFamily="2" charset="0"/>
              </a:rPr>
              <a:t>26-30</a:t>
            </a:r>
            <a:endParaRPr lang="en-US" sz="9600" dirty="0">
              <a:solidFill>
                <a:prstClr val="white"/>
              </a:solidFill>
              <a:latin typeface="SF Cartoonist Hand SC" pitchFamily="2" charset="0"/>
            </a:endParaRPr>
          </a:p>
        </p:txBody>
      </p:sp>
      <p:sp>
        <p:nvSpPr>
          <p:cNvPr id="5" name="TextBox 4"/>
          <p:cNvSpPr txBox="1"/>
          <p:nvPr/>
        </p:nvSpPr>
        <p:spPr>
          <a:xfrm>
            <a:off x="2590800" y="4114800"/>
            <a:ext cx="6185690" cy="2554545"/>
          </a:xfrm>
          <a:prstGeom prst="rect">
            <a:avLst/>
          </a:prstGeom>
          <a:noFill/>
        </p:spPr>
        <p:txBody>
          <a:bodyPr wrap="square" rtlCol="0">
            <a:spAutoFit/>
          </a:bodyPr>
          <a:lstStyle/>
          <a:p>
            <a:pPr algn="r"/>
            <a:r>
              <a:rPr lang="en-US" sz="8000" dirty="0" smtClean="0">
                <a:solidFill>
                  <a:prstClr val="white"/>
                </a:solidFill>
                <a:latin typeface="Jurassic Park" pitchFamily="34" charset="0"/>
              </a:rPr>
              <a:t>minutes  are spent moving  at  each  PE  Class</a:t>
            </a:r>
            <a:r>
              <a:rPr lang="en-US" sz="2400" dirty="0" smtClean="0">
                <a:solidFill>
                  <a:prstClr val="white"/>
                </a:solidFill>
                <a:latin typeface="Comic Sans MS" pitchFamily="66" charset="0"/>
              </a:rPr>
              <a:t>.</a:t>
            </a:r>
            <a:r>
              <a:rPr lang="en-US" sz="8000" dirty="0" smtClean="0">
                <a:solidFill>
                  <a:prstClr val="white"/>
                </a:solidFill>
              </a:rPr>
              <a:t>  </a:t>
            </a:r>
            <a:endParaRPr lang="en-US" sz="8000"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28600"/>
            <a:ext cx="1954220" cy="152939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876800"/>
            <a:ext cx="1561103" cy="1517375"/>
          </a:xfrm>
          <a:prstGeom prst="rect">
            <a:avLst/>
          </a:prstGeom>
        </p:spPr>
      </p:pic>
      <p:sp>
        <p:nvSpPr>
          <p:cNvPr id="8" name="TextBox 7"/>
          <p:cNvSpPr txBox="1"/>
          <p:nvPr/>
        </p:nvSpPr>
        <p:spPr>
          <a:xfrm>
            <a:off x="152400" y="6477000"/>
            <a:ext cx="489236" cy="369332"/>
          </a:xfrm>
          <a:prstGeom prst="rect">
            <a:avLst/>
          </a:prstGeom>
          <a:noFill/>
        </p:spPr>
        <p:txBody>
          <a:bodyPr wrap="none" rtlCol="0">
            <a:spAutoFit/>
          </a:bodyPr>
          <a:lstStyle/>
          <a:p>
            <a:r>
              <a:rPr lang="en-US" dirty="0" smtClean="0">
                <a:solidFill>
                  <a:schemeClr val="bg1"/>
                </a:solidFill>
              </a:rPr>
              <a:t>ZM</a:t>
            </a:r>
            <a:endParaRPr lang="en-US" dirty="0">
              <a:solidFill>
                <a:schemeClr val="bg1"/>
              </a:solidFill>
            </a:endParaRPr>
          </a:p>
        </p:txBody>
      </p:sp>
    </p:spTree>
    <p:extLst>
      <p:ext uri="{BB962C8B-B14F-4D97-AF65-F5344CB8AC3E}">
        <p14:creationId xmlns:p14="http://schemas.microsoft.com/office/powerpoint/2010/main" val="3771514425"/>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20000">
              <a:schemeClr val="tx1"/>
            </a:gs>
            <a:gs pos="50000">
              <a:schemeClr val="tx1"/>
            </a:gs>
            <a:gs pos="75000">
              <a:schemeClr val="tx1"/>
            </a:gs>
            <a:gs pos="89999">
              <a:schemeClr val="tx1"/>
            </a:gs>
            <a:gs pos="100000">
              <a:schemeClr val="tx1"/>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381000" y="304800"/>
            <a:ext cx="4800600" cy="1107996"/>
          </a:xfrm>
          <a:prstGeom prst="rect">
            <a:avLst/>
          </a:prstGeom>
          <a:noFill/>
        </p:spPr>
        <p:txBody>
          <a:bodyPr wrap="square" rtlCol="0">
            <a:spAutoFit/>
          </a:bodyPr>
          <a:lstStyle/>
          <a:p>
            <a:r>
              <a:rPr lang="en-US" sz="6600" dirty="0" smtClean="0">
                <a:solidFill>
                  <a:prstClr val="white"/>
                </a:solidFill>
                <a:latin typeface="Jurassic Park" pitchFamily="34" charset="0"/>
              </a:rPr>
              <a:t>LSE  students   do</a:t>
            </a:r>
            <a:endParaRPr lang="en-US" sz="6600" dirty="0">
              <a:solidFill>
                <a:prstClr val="white"/>
              </a:solidFill>
              <a:latin typeface="Jurassic Park" pitchFamily="34" charset="0"/>
            </a:endParaRPr>
          </a:p>
        </p:txBody>
      </p:sp>
      <p:sp>
        <p:nvSpPr>
          <p:cNvPr id="3" name="TextBox 2"/>
          <p:cNvSpPr txBox="1"/>
          <p:nvPr/>
        </p:nvSpPr>
        <p:spPr>
          <a:xfrm>
            <a:off x="2286000" y="2819400"/>
            <a:ext cx="4267200" cy="830997"/>
          </a:xfrm>
          <a:prstGeom prst="rect">
            <a:avLst/>
          </a:prstGeom>
          <a:noFill/>
        </p:spPr>
        <p:txBody>
          <a:bodyPr wrap="square" rtlCol="0">
            <a:spAutoFit/>
          </a:bodyPr>
          <a:lstStyle/>
          <a:p>
            <a:r>
              <a:rPr lang="en-US" sz="4800" dirty="0" smtClean="0">
                <a:solidFill>
                  <a:prstClr val="white"/>
                </a:solidFill>
              </a:rPr>
              <a:t>Over 200 sit-ups </a:t>
            </a:r>
            <a:endParaRPr lang="en-US" sz="4800" dirty="0">
              <a:solidFill>
                <a:prstClr val="white"/>
              </a:solidFill>
            </a:endParaRPr>
          </a:p>
        </p:txBody>
      </p:sp>
      <p:sp>
        <p:nvSpPr>
          <p:cNvPr id="4" name="TextBox 3"/>
          <p:cNvSpPr txBox="1"/>
          <p:nvPr/>
        </p:nvSpPr>
        <p:spPr>
          <a:xfrm>
            <a:off x="4800600" y="5105400"/>
            <a:ext cx="3886200" cy="1323439"/>
          </a:xfrm>
          <a:prstGeom prst="rect">
            <a:avLst/>
          </a:prstGeom>
          <a:noFill/>
        </p:spPr>
        <p:txBody>
          <a:bodyPr wrap="square" rtlCol="0">
            <a:spAutoFit/>
          </a:bodyPr>
          <a:lstStyle/>
          <a:p>
            <a:pPr algn="r"/>
            <a:r>
              <a:rPr lang="en-US" sz="8000" dirty="0" smtClean="0">
                <a:solidFill>
                  <a:prstClr val="white"/>
                </a:solidFill>
                <a:latin typeface="Jurassic Park" pitchFamily="34" charset="0"/>
              </a:rPr>
              <a:t> each  </a:t>
            </a:r>
            <a:r>
              <a:rPr lang="en-US" sz="8000" dirty="0">
                <a:solidFill>
                  <a:prstClr val="white"/>
                </a:solidFill>
              </a:rPr>
              <a:t>9</a:t>
            </a:r>
            <a:r>
              <a:rPr lang="en-US" sz="8000" dirty="0" smtClean="0">
                <a:solidFill>
                  <a:prstClr val="white"/>
                </a:solidFill>
                <a:latin typeface="Jurassic Park" pitchFamily="34" charset="0"/>
              </a:rPr>
              <a:t> weeks</a:t>
            </a:r>
            <a:r>
              <a:rPr lang="en-US" sz="4400" dirty="0" smtClean="0">
                <a:solidFill>
                  <a:prstClr val="white"/>
                </a:solidFill>
                <a:latin typeface="Comic Sans MS" pitchFamily="66" charset="0"/>
              </a:rPr>
              <a:t>.</a:t>
            </a:r>
            <a:endParaRPr lang="en-US" sz="4400" dirty="0">
              <a:solidFill>
                <a:prstClr val="white"/>
              </a:solidFill>
              <a:latin typeface="Comic Sans MS" pitchFamily="66"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544125" y="2514275"/>
            <a:ext cx="1008315" cy="1313765"/>
          </a:xfrm>
          <a:prstGeom prst="rect">
            <a:avLst/>
          </a:prstGeom>
        </p:spPr>
      </p:pic>
      <p:cxnSp>
        <p:nvCxnSpPr>
          <p:cNvPr id="9" name="Straight Connector 8"/>
          <p:cNvCxnSpPr/>
          <p:nvPr/>
        </p:nvCxnSpPr>
        <p:spPr>
          <a:xfrm>
            <a:off x="3124200" y="3657600"/>
            <a:ext cx="243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90900" y="3794693"/>
            <a:ext cx="2057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43300" y="3947093"/>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771900" y="4099493"/>
            <a:ext cx="137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924300" y="4251893"/>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76700" y="4404293"/>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229100" y="4556693"/>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419600" y="4632893"/>
            <a:ext cx="381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51332" y="2525268"/>
            <a:ext cx="935736" cy="1219200"/>
          </a:xfrm>
          <a:prstGeom prst="rect">
            <a:avLst/>
          </a:prstGeom>
        </p:spPr>
      </p:pic>
      <p:sp>
        <p:nvSpPr>
          <p:cNvPr id="5" name="TextBox 4"/>
          <p:cNvSpPr txBox="1"/>
          <p:nvPr/>
        </p:nvSpPr>
        <p:spPr>
          <a:xfrm>
            <a:off x="152400" y="6477000"/>
            <a:ext cx="489236" cy="369332"/>
          </a:xfrm>
          <a:prstGeom prst="rect">
            <a:avLst/>
          </a:prstGeom>
          <a:noFill/>
        </p:spPr>
        <p:txBody>
          <a:bodyPr wrap="none" rtlCol="0">
            <a:spAutoFit/>
          </a:bodyPr>
          <a:lstStyle/>
          <a:p>
            <a:r>
              <a:rPr lang="en-US" dirty="0" smtClean="0">
                <a:solidFill>
                  <a:schemeClr val="bg1"/>
                </a:solidFill>
              </a:rPr>
              <a:t>ZM</a:t>
            </a:r>
            <a:endParaRPr lang="en-US" dirty="0">
              <a:solidFill>
                <a:schemeClr val="bg1"/>
              </a:solidFill>
            </a:endParaRPr>
          </a:p>
        </p:txBody>
      </p:sp>
    </p:spTree>
    <p:extLst>
      <p:ext uri="{BB962C8B-B14F-4D97-AF65-F5344CB8AC3E}">
        <p14:creationId xmlns:p14="http://schemas.microsoft.com/office/powerpoint/2010/main" val="643859882"/>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 fill="hold"/>
                                        <p:tgtEl>
                                          <p:spTgt spid="36"/>
                                        </p:tgtEl>
                                        <p:attrNameLst>
                                          <p:attrName>ppt_x</p:attrName>
                                        </p:attrNameLst>
                                      </p:cBhvr>
                                      <p:tavLst>
                                        <p:tav tm="0">
                                          <p:val>
                                            <p:strVal val="#ppt_x"/>
                                          </p:val>
                                        </p:tav>
                                        <p:tav tm="100000">
                                          <p:val>
                                            <p:strVal val="#ppt_x"/>
                                          </p:val>
                                        </p:tav>
                                      </p:tavLst>
                                    </p:anim>
                                    <p:anim calcmode="lin" valueType="num">
                                      <p:cBhvr additive="base">
                                        <p:cTn id="6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extBox 1"/>
          <p:cNvSpPr txBox="1"/>
          <p:nvPr/>
        </p:nvSpPr>
        <p:spPr>
          <a:xfrm>
            <a:off x="1143000" y="533400"/>
            <a:ext cx="6248400" cy="1323439"/>
          </a:xfrm>
          <a:prstGeom prst="rect">
            <a:avLst/>
          </a:prstGeom>
          <a:solidFill>
            <a:schemeClr val="bg1"/>
          </a:solidFill>
          <a:ln w="28575">
            <a:solidFill>
              <a:schemeClr val="tx1"/>
            </a:solidFill>
          </a:ln>
        </p:spPr>
        <p:txBody>
          <a:bodyPr wrap="square" rtlCol="0">
            <a:spAutoFit/>
          </a:bodyPr>
          <a:lstStyle/>
          <a:p>
            <a:pPr algn="ctr"/>
            <a:r>
              <a:rPr lang="en-US" sz="4000" dirty="0" smtClean="0">
                <a:solidFill>
                  <a:srgbClr val="FF0000"/>
                </a:solidFill>
                <a:latin typeface="KG Be Still &amp; Know" pitchFamily="2" charset="0"/>
              </a:rPr>
              <a:t>41% </a:t>
            </a:r>
            <a:r>
              <a:rPr lang="en-US" sz="4000" dirty="0" smtClean="0">
                <a:solidFill>
                  <a:prstClr val="black"/>
                </a:solidFill>
                <a:latin typeface="KG Be Still &amp; Know" pitchFamily="2" charset="0"/>
              </a:rPr>
              <a:t>of LSE teachers said they have more than </a:t>
            </a:r>
            <a:endParaRPr lang="en-US" sz="4000" dirty="0">
              <a:solidFill>
                <a:prstClr val="black"/>
              </a:solidFill>
              <a:latin typeface="KG Be Still &amp; Know" pitchFamily="2" charset="0"/>
            </a:endParaRPr>
          </a:p>
        </p:txBody>
      </p:sp>
      <p:sp>
        <p:nvSpPr>
          <p:cNvPr id="3" name="TextBox 2"/>
          <p:cNvSpPr txBox="1"/>
          <p:nvPr/>
        </p:nvSpPr>
        <p:spPr>
          <a:xfrm>
            <a:off x="844772" y="5562599"/>
            <a:ext cx="7215694" cy="646331"/>
          </a:xfrm>
          <a:prstGeom prst="rect">
            <a:avLst/>
          </a:prstGeom>
          <a:solidFill>
            <a:schemeClr val="bg1"/>
          </a:solidFill>
          <a:ln w="19050">
            <a:solidFill>
              <a:schemeClr val="tx1"/>
            </a:solidFill>
          </a:ln>
        </p:spPr>
        <p:txBody>
          <a:bodyPr wrap="none" rtlCol="0">
            <a:spAutoFit/>
          </a:bodyPr>
          <a:lstStyle/>
          <a:p>
            <a:pPr algn="ctr"/>
            <a:r>
              <a:rPr lang="en-US" sz="3600" dirty="0" smtClean="0">
                <a:solidFill>
                  <a:prstClr val="black"/>
                </a:solidFill>
                <a:latin typeface="KG Be Still &amp; Know" pitchFamily="2" charset="0"/>
              </a:rPr>
              <a:t>books in their classroom library !</a:t>
            </a:r>
            <a:endParaRPr lang="en-US" sz="3600" dirty="0">
              <a:solidFill>
                <a:prstClr val="black"/>
              </a:solidFill>
              <a:latin typeface="KG Be Still &amp; Know" pitchFamily="2" charset="0"/>
            </a:endParaRPr>
          </a:p>
        </p:txBody>
      </p:sp>
      <p:sp>
        <p:nvSpPr>
          <p:cNvPr id="4" name="TextBox 3"/>
          <p:cNvSpPr txBox="1"/>
          <p:nvPr/>
        </p:nvSpPr>
        <p:spPr>
          <a:xfrm>
            <a:off x="3352800" y="2590800"/>
            <a:ext cx="2199641" cy="1569660"/>
          </a:xfrm>
          <a:prstGeom prst="rect">
            <a:avLst/>
          </a:prstGeom>
          <a:solidFill>
            <a:schemeClr val="bg1"/>
          </a:solidFill>
          <a:ln w="28575">
            <a:solidFill>
              <a:schemeClr val="tx1"/>
            </a:solidFill>
          </a:ln>
        </p:spPr>
        <p:txBody>
          <a:bodyPr wrap="none" rtlCol="0">
            <a:spAutoFit/>
          </a:bodyPr>
          <a:lstStyle/>
          <a:p>
            <a:r>
              <a:rPr lang="en-US" sz="9600" dirty="0" smtClean="0">
                <a:solidFill>
                  <a:prstClr val="black"/>
                </a:solidFill>
                <a:latin typeface="KG Be Still &amp; Know" pitchFamily="2" charset="0"/>
              </a:rPr>
              <a:t>300</a:t>
            </a:r>
            <a:endParaRPr lang="en-US" sz="9600" dirty="0">
              <a:solidFill>
                <a:prstClr val="black"/>
              </a:solidFill>
              <a:latin typeface="KG Be Still &amp; Know"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9290">
            <a:off x="6756146" y="2775177"/>
            <a:ext cx="1767987" cy="984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p:cNvSpPr/>
          <p:nvPr/>
        </p:nvSpPr>
        <p:spPr>
          <a:xfrm rot="1268312">
            <a:off x="7419928" y="3866842"/>
            <a:ext cx="1472270" cy="16711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KG Be Still &amp; Know" pitchFamily="2" charset="0"/>
              </a:rPr>
              <a:t> Kids at LSE must love to read!!</a:t>
            </a:r>
            <a:endParaRPr lang="en-US" dirty="0">
              <a:solidFill>
                <a:prstClr val="black"/>
              </a:solidFill>
              <a:latin typeface="KG Be Still &amp; Know" pitchFamily="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56091">
            <a:off x="551053" y="2895600"/>
            <a:ext cx="1752600" cy="934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52400" y="6359375"/>
            <a:ext cx="748145" cy="369332"/>
          </a:xfrm>
          <a:prstGeom prst="rect">
            <a:avLst/>
          </a:prstGeom>
          <a:noFill/>
        </p:spPr>
        <p:txBody>
          <a:bodyPr wrap="square" rtlCol="0">
            <a:spAutoFit/>
          </a:bodyPr>
          <a:lstStyle/>
          <a:p>
            <a:r>
              <a:rPr lang="en-US" dirty="0" smtClean="0"/>
              <a:t>C.R</a:t>
            </a:r>
            <a:endParaRPr lang="en-US" dirty="0"/>
          </a:p>
        </p:txBody>
      </p:sp>
    </p:spTree>
    <p:extLst>
      <p:ext uri="{BB962C8B-B14F-4D97-AF65-F5344CB8AC3E}">
        <p14:creationId xmlns:p14="http://schemas.microsoft.com/office/powerpoint/2010/main" val="2941128007"/>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35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pattFill prst="wdDnDiag">
          <a:fgClr>
            <a:srgbClr val="92D050"/>
          </a:fgClr>
          <a:bgClr>
            <a:schemeClr val="bg1"/>
          </a:bgClr>
        </a:pattFill>
        <a:effectLst/>
      </p:bgPr>
    </p:bg>
    <p:spTree>
      <p:nvGrpSpPr>
        <p:cNvPr id="1" name=""/>
        <p:cNvGrpSpPr/>
        <p:nvPr/>
      </p:nvGrpSpPr>
      <p:grpSpPr>
        <a:xfrm>
          <a:off x="0" y="0"/>
          <a:ext cx="0" cy="0"/>
          <a:chOff x="0" y="0"/>
          <a:chExt cx="0" cy="0"/>
        </a:xfrm>
      </p:grpSpPr>
      <p:sp>
        <p:nvSpPr>
          <p:cNvPr id="5" name="TextBox 4"/>
          <p:cNvSpPr txBox="1"/>
          <p:nvPr/>
        </p:nvSpPr>
        <p:spPr>
          <a:xfrm>
            <a:off x="1600200" y="1371600"/>
            <a:ext cx="5943600" cy="3785652"/>
          </a:xfrm>
          <a:prstGeom prst="rect">
            <a:avLst/>
          </a:prstGeom>
          <a:ln w="762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smtClean="0">
                <a:solidFill>
                  <a:srgbClr val="FF0000"/>
                </a:solidFill>
                <a:latin typeface="Comic Sans MS" pitchFamily="66" charset="0"/>
                <a:cs typeface="Aharoni" pitchFamily="2" charset="-79"/>
              </a:rPr>
              <a:t>55</a:t>
            </a:r>
            <a:r>
              <a:rPr lang="en-US" sz="4800" dirty="0" smtClean="0">
                <a:solidFill>
                  <a:prstClr val="black"/>
                </a:solidFill>
                <a:latin typeface="Comic Sans MS" pitchFamily="66" charset="0"/>
                <a:cs typeface="Aharoni" pitchFamily="2" charset="-79"/>
              </a:rPr>
              <a:t>% of teachers say that their students get to make up to</a:t>
            </a:r>
          </a:p>
          <a:p>
            <a:pPr algn="ctr"/>
            <a:r>
              <a:rPr lang="en-US" sz="4800" dirty="0" smtClean="0">
                <a:solidFill>
                  <a:srgbClr val="FF0000"/>
                </a:solidFill>
                <a:latin typeface="Comic Sans MS" pitchFamily="66" charset="0"/>
                <a:cs typeface="Aharoni" pitchFamily="2" charset="-79"/>
              </a:rPr>
              <a:t>10</a:t>
            </a:r>
            <a:r>
              <a:rPr lang="en-US" sz="4800" dirty="0" smtClean="0">
                <a:solidFill>
                  <a:prstClr val="black"/>
                </a:solidFill>
                <a:latin typeface="Comic Sans MS" pitchFamily="66" charset="0"/>
                <a:cs typeface="Aharoni" pitchFamily="2" charset="-79"/>
              </a:rPr>
              <a:t> choices each day</a:t>
            </a:r>
            <a:r>
              <a:rPr lang="en-US" sz="4800" dirty="0" smtClean="0">
                <a:solidFill>
                  <a:prstClr val="black"/>
                </a:solidFill>
                <a:latin typeface="Comic Sans MS" pitchFamily="66" charset="0"/>
              </a:rPr>
              <a:t>.</a:t>
            </a:r>
            <a:endParaRPr lang="en-US" sz="4800" dirty="0">
              <a:solidFill>
                <a:prstClr val="black"/>
              </a:solidFill>
              <a:latin typeface="Comic Sans MS" pitchFamily="66" charset="0"/>
            </a:endParaRPr>
          </a:p>
        </p:txBody>
      </p:sp>
      <p:sp>
        <p:nvSpPr>
          <p:cNvPr id="2" name="TextBox 1"/>
          <p:cNvSpPr txBox="1"/>
          <p:nvPr/>
        </p:nvSpPr>
        <p:spPr>
          <a:xfrm>
            <a:off x="5257800" y="5410200"/>
            <a:ext cx="3352800" cy="1200329"/>
          </a:xfrm>
          <a:prstGeom prst="rect">
            <a:avLst/>
          </a:prstGeom>
          <a:solidFill>
            <a:schemeClr val="bg1"/>
          </a:solidFill>
          <a:ln w="57150">
            <a:solidFill>
              <a:srgbClr val="FF00FF"/>
            </a:solidFill>
          </a:ln>
        </p:spPr>
        <p:txBody>
          <a:bodyPr wrap="square" rtlCol="0">
            <a:spAutoFit/>
          </a:bodyPr>
          <a:lstStyle/>
          <a:p>
            <a:pPr algn="ctr"/>
            <a:r>
              <a:rPr lang="en-US" dirty="0" smtClean="0"/>
              <a:t>Classroom choices are things  like what to read, where to sit, class votes, and how to share new knowledge!</a:t>
            </a:r>
            <a:endParaRPr lang="en-US" dirty="0"/>
          </a:p>
        </p:txBody>
      </p:sp>
    </p:spTree>
    <p:extLst>
      <p:ext uri="{BB962C8B-B14F-4D97-AF65-F5344CB8AC3E}">
        <p14:creationId xmlns:p14="http://schemas.microsoft.com/office/powerpoint/2010/main" val="241323278"/>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p:cNvSpPr txBox="1"/>
          <p:nvPr/>
        </p:nvSpPr>
        <p:spPr>
          <a:xfrm>
            <a:off x="1524000" y="449323"/>
            <a:ext cx="5484194" cy="923330"/>
          </a:xfrm>
          <a:prstGeom prst="rect">
            <a:avLst/>
          </a:prstGeom>
          <a:noFill/>
        </p:spPr>
        <p:txBody>
          <a:bodyPr wrap="none" rtlCol="0">
            <a:spAutoFit/>
          </a:bodyPr>
          <a:lstStyle/>
          <a:p>
            <a:r>
              <a:rPr lang="en-US" sz="5400" dirty="0" smtClean="0">
                <a:solidFill>
                  <a:prstClr val="white"/>
                </a:solidFill>
                <a:latin typeface="BistroBlock" pitchFamily="2" charset="0"/>
              </a:rPr>
              <a:t>In an average month,</a:t>
            </a:r>
          </a:p>
        </p:txBody>
      </p:sp>
      <p:sp>
        <p:nvSpPr>
          <p:cNvPr id="3" name="TextBox 2"/>
          <p:cNvSpPr txBox="1"/>
          <p:nvPr/>
        </p:nvSpPr>
        <p:spPr>
          <a:xfrm>
            <a:off x="2743200" y="1773704"/>
            <a:ext cx="3599062" cy="1938992"/>
          </a:xfrm>
          <a:prstGeom prst="rect">
            <a:avLst/>
          </a:prstGeom>
          <a:noFill/>
        </p:spPr>
        <p:txBody>
          <a:bodyPr wrap="none" rtlCol="0">
            <a:spAutoFit/>
          </a:bodyPr>
          <a:lstStyle/>
          <a:p>
            <a:r>
              <a:rPr lang="en-US" sz="12000" dirty="0" smtClean="0">
                <a:solidFill>
                  <a:srgbClr val="FF00FF"/>
                </a:solidFill>
                <a:latin typeface="Bernard MT Condensed" pitchFamily="18" charset="0"/>
              </a:rPr>
              <a:t>7,450</a:t>
            </a:r>
            <a:endParaRPr lang="en-US" sz="12000" dirty="0">
              <a:solidFill>
                <a:srgbClr val="FF00FF"/>
              </a:solidFill>
              <a:latin typeface="Bernard MT Condensed" pitchFamily="18" charset="0"/>
            </a:endParaRPr>
          </a:p>
        </p:txBody>
      </p:sp>
      <p:sp>
        <p:nvSpPr>
          <p:cNvPr id="4" name="TextBox 3"/>
          <p:cNvSpPr txBox="1"/>
          <p:nvPr/>
        </p:nvSpPr>
        <p:spPr>
          <a:xfrm>
            <a:off x="1601492" y="3914879"/>
            <a:ext cx="6399508" cy="2862322"/>
          </a:xfrm>
          <a:prstGeom prst="rect">
            <a:avLst/>
          </a:prstGeom>
          <a:noFill/>
        </p:spPr>
        <p:txBody>
          <a:bodyPr wrap="none" rtlCol="0">
            <a:spAutoFit/>
          </a:bodyPr>
          <a:lstStyle/>
          <a:p>
            <a:pPr algn="ctr"/>
            <a:r>
              <a:rPr lang="en-US" sz="6000" dirty="0" smtClean="0">
                <a:solidFill>
                  <a:prstClr val="white"/>
                </a:solidFill>
                <a:latin typeface="BistroBlock" pitchFamily="2" charset="0"/>
              </a:rPr>
              <a:t>Half-pints of milk </a:t>
            </a:r>
            <a:br>
              <a:rPr lang="en-US" sz="6000" dirty="0" smtClean="0">
                <a:solidFill>
                  <a:prstClr val="white"/>
                </a:solidFill>
                <a:latin typeface="BistroBlock" pitchFamily="2" charset="0"/>
              </a:rPr>
            </a:br>
            <a:r>
              <a:rPr lang="en-US" sz="6000" dirty="0" smtClean="0">
                <a:solidFill>
                  <a:prstClr val="white"/>
                </a:solidFill>
                <a:latin typeface="BistroBlock" pitchFamily="2" charset="0"/>
              </a:rPr>
              <a:t>are served</a:t>
            </a:r>
          </a:p>
          <a:p>
            <a:pPr algn="ctr"/>
            <a:r>
              <a:rPr lang="en-US" sz="6000" dirty="0">
                <a:solidFill>
                  <a:prstClr val="white"/>
                </a:solidFill>
                <a:latin typeface="BistroBlock" pitchFamily="2" charset="0"/>
              </a:rPr>
              <a:t>i</a:t>
            </a:r>
            <a:r>
              <a:rPr lang="en-US" sz="6000" dirty="0" smtClean="0">
                <a:solidFill>
                  <a:prstClr val="white"/>
                </a:solidFill>
                <a:latin typeface="BistroBlock" pitchFamily="2" charset="0"/>
              </a:rPr>
              <a:t>n the LSE cafeteria</a:t>
            </a:r>
            <a:r>
              <a:rPr lang="en-US" sz="4000" dirty="0" smtClean="0">
                <a:solidFill>
                  <a:prstClr val="white"/>
                </a:solidFill>
                <a:latin typeface="BistroBlock" pitchFamily="2" charset="0"/>
              </a:rPr>
              <a:t>.</a:t>
            </a:r>
            <a:endParaRPr lang="en-US" sz="4000" dirty="0">
              <a:solidFill>
                <a:prstClr val="white"/>
              </a:solidFill>
              <a:latin typeface="BistroBlock" pitchFamily="2" charset="0"/>
            </a:endParaRPr>
          </a:p>
        </p:txBody>
      </p:sp>
      <p:sp>
        <p:nvSpPr>
          <p:cNvPr id="5" name="Rectangle 4"/>
          <p:cNvSpPr/>
          <p:nvPr/>
        </p:nvSpPr>
        <p:spPr>
          <a:xfrm>
            <a:off x="-37182" y="11373"/>
            <a:ext cx="1219200" cy="68466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7924800" y="0"/>
            <a:ext cx="12192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304800"/>
            <a:ext cx="990600" cy="121237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43200"/>
            <a:ext cx="1158485" cy="1495072"/>
          </a:xfrm>
          <a:prstGeom prst="rect">
            <a:avLst/>
          </a:prstGeom>
        </p:spPr>
      </p:pic>
      <p:sp>
        <p:nvSpPr>
          <p:cNvPr id="9" name="TextBox 8"/>
          <p:cNvSpPr txBox="1"/>
          <p:nvPr/>
        </p:nvSpPr>
        <p:spPr>
          <a:xfrm>
            <a:off x="30357" y="6386762"/>
            <a:ext cx="405880" cy="369332"/>
          </a:xfrm>
          <a:prstGeom prst="rect">
            <a:avLst/>
          </a:prstGeom>
          <a:noFill/>
        </p:spPr>
        <p:txBody>
          <a:bodyPr wrap="none" rtlCol="0">
            <a:spAutoFit/>
          </a:bodyPr>
          <a:lstStyle/>
          <a:p>
            <a:r>
              <a:rPr lang="en-US" dirty="0" smtClean="0"/>
              <a:t>CL</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0" y="2057400"/>
            <a:ext cx="990600" cy="1212377"/>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0" y="3657600"/>
            <a:ext cx="990600" cy="1212377"/>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5410200"/>
            <a:ext cx="990600" cy="121237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8200"/>
            <a:ext cx="1158485" cy="1495072"/>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48200"/>
            <a:ext cx="1158485" cy="1495072"/>
          </a:xfrm>
          <a:prstGeom prst="rect">
            <a:avLst/>
          </a:prstGeom>
        </p:spPr>
      </p:pic>
    </p:spTree>
    <p:extLst>
      <p:ext uri="{BB962C8B-B14F-4D97-AF65-F5344CB8AC3E}">
        <p14:creationId xmlns:p14="http://schemas.microsoft.com/office/powerpoint/2010/main" val="1236834535"/>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2" name="TextBox 1"/>
          <p:cNvSpPr txBox="1"/>
          <p:nvPr/>
        </p:nvSpPr>
        <p:spPr>
          <a:xfrm>
            <a:off x="457200" y="609600"/>
            <a:ext cx="8229600" cy="2585323"/>
          </a:xfrm>
          <a:prstGeom prst="rect">
            <a:avLst/>
          </a:prstGeom>
          <a:noFill/>
        </p:spPr>
        <p:txBody>
          <a:bodyPr wrap="square" rtlCol="0">
            <a:spAutoFit/>
          </a:bodyPr>
          <a:lstStyle/>
          <a:p>
            <a:pPr algn="ctr"/>
            <a:r>
              <a:rPr lang="en-US" sz="5400" dirty="0" smtClean="0">
                <a:solidFill>
                  <a:srgbClr val="00FFCC"/>
                </a:solidFill>
                <a:latin typeface="Comic Sans MS" pitchFamily="66" charset="0"/>
              </a:rPr>
              <a:t>On an average day, </a:t>
            </a:r>
            <a:r>
              <a:rPr lang="en-US" sz="5400" dirty="0" smtClean="0">
                <a:solidFill>
                  <a:srgbClr val="00FF00"/>
                </a:solidFill>
                <a:latin typeface="Comic Sans MS" pitchFamily="66" charset="0"/>
              </a:rPr>
              <a:t>56% </a:t>
            </a:r>
            <a:r>
              <a:rPr lang="en-US" sz="5400" dirty="0" smtClean="0">
                <a:solidFill>
                  <a:srgbClr val="00FFFF"/>
                </a:solidFill>
                <a:latin typeface="Comic Sans MS" pitchFamily="66" charset="0"/>
              </a:rPr>
              <a:t>of kids eat school made lunch at LSE.</a:t>
            </a:r>
            <a:endParaRPr lang="en-US" sz="5400" dirty="0">
              <a:solidFill>
                <a:srgbClr val="00FFFF"/>
              </a:solidFill>
              <a:latin typeface="Comic Sans MS" pitchFamily="66" charset="0"/>
            </a:endParaRPr>
          </a:p>
        </p:txBody>
      </p:sp>
      <p:sp>
        <p:nvSpPr>
          <p:cNvPr id="3" name="Oval 2"/>
          <p:cNvSpPr/>
          <p:nvPr/>
        </p:nvSpPr>
        <p:spPr>
          <a:xfrm>
            <a:off x="6172200" y="3657600"/>
            <a:ext cx="2286000" cy="2743200"/>
          </a:xfrm>
          <a:prstGeom prst="ellipse">
            <a:avLst/>
          </a:prstGeom>
          <a:solidFill>
            <a:srgbClr val="7030A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This probably means that the lunch room staff has to work hard every day!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497534"/>
            <a:ext cx="1905000" cy="1732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1961" y="3505200"/>
            <a:ext cx="1831589" cy="1717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33400" y="6477000"/>
            <a:ext cx="405880" cy="369332"/>
          </a:xfrm>
          <a:prstGeom prst="rect">
            <a:avLst/>
          </a:prstGeom>
          <a:noFill/>
        </p:spPr>
        <p:txBody>
          <a:bodyPr wrap="none" rtlCol="0">
            <a:spAutoFit/>
          </a:bodyPr>
          <a:lstStyle/>
          <a:p>
            <a:r>
              <a:rPr lang="en-US" dirty="0" smtClean="0"/>
              <a:t>CL</a:t>
            </a:r>
            <a:endParaRPr lang="en-US" dirty="0"/>
          </a:p>
        </p:txBody>
      </p:sp>
    </p:spTree>
    <p:extLst>
      <p:ext uri="{BB962C8B-B14F-4D97-AF65-F5344CB8AC3E}">
        <p14:creationId xmlns:p14="http://schemas.microsoft.com/office/powerpoint/2010/main" val="2554134845"/>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600200" y="304800"/>
            <a:ext cx="4191000" cy="707886"/>
          </a:xfrm>
          <a:prstGeom prst="rect">
            <a:avLst/>
          </a:prstGeom>
          <a:solidFill>
            <a:srgbClr val="00B0F0"/>
          </a:solidFill>
          <a:ln w="28575">
            <a:solidFill>
              <a:schemeClr val="tx1"/>
            </a:solidFill>
          </a:ln>
        </p:spPr>
        <p:txBody>
          <a:bodyPr wrap="square" rtlCol="0">
            <a:spAutoFit/>
          </a:bodyPr>
          <a:lstStyle/>
          <a:p>
            <a:r>
              <a:rPr lang="en-US" sz="4000" dirty="0" smtClean="0">
                <a:solidFill>
                  <a:prstClr val="black"/>
                </a:solidFill>
                <a:latin typeface="Algerian" pitchFamily="82" charset="0"/>
              </a:rPr>
              <a:t>Did You Know…</a:t>
            </a:r>
            <a:endParaRPr lang="en-US" sz="4000" dirty="0">
              <a:solidFill>
                <a:prstClr val="black"/>
              </a:solidFill>
              <a:latin typeface="Algerian" pitchFamily="82" charset="0"/>
            </a:endParaRPr>
          </a:p>
        </p:txBody>
      </p:sp>
      <p:sp>
        <p:nvSpPr>
          <p:cNvPr id="3" name="TextBox 2"/>
          <p:cNvSpPr txBox="1"/>
          <p:nvPr/>
        </p:nvSpPr>
        <p:spPr>
          <a:xfrm>
            <a:off x="855991" y="4983079"/>
            <a:ext cx="7086600" cy="1323439"/>
          </a:xfrm>
          <a:prstGeom prst="rect">
            <a:avLst/>
          </a:prstGeom>
          <a:solidFill>
            <a:srgbClr val="00B0F0"/>
          </a:solidFill>
          <a:ln w="28575">
            <a:solidFill>
              <a:schemeClr val="tx1"/>
            </a:solidFill>
          </a:ln>
        </p:spPr>
        <p:txBody>
          <a:bodyPr wrap="square" rtlCol="0">
            <a:spAutoFit/>
          </a:bodyPr>
          <a:lstStyle/>
          <a:p>
            <a:pPr algn="ctr"/>
            <a:r>
              <a:rPr lang="en-US" sz="4000" dirty="0" smtClean="0">
                <a:solidFill>
                  <a:prstClr val="black"/>
                </a:solidFill>
                <a:latin typeface="Algerian" pitchFamily="82" charset="0"/>
              </a:rPr>
              <a:t>That 1</a:t>
            </a:r>
            <a:r>
              <a:rPr lang="en-US" sz="4000" baseline="30000" dirty="0" smtClean="0">
                <a:solidFill>
                  <a:prstClr val="black"/>
                </a:solidFill>
                <a:latin typeface="Algerian" pitchFamily="82" charset="0"/>
              </a:rPr>
              <a:t>st</a:t>
            </a:r>
            <a:r>
              <a:rPr lang="en-US" sz="4000" dirty="0" smtClean="0">
                <a:solidFill>
                  <a:prstClr val="black"/>
                </a:solidFill>
                <a:latin typeface="Algerian" pitchFamily="82" charset="0"/>
              </a:rPr>
              <a:t> and 3</a:t>
            </a:r>
            <a:r>
              <a:rPr lang="en-US" sz="4000" baseline="30000" dirty="0" smtClean="0">
                <a:solidFill>
                  <a:prstClr val="black"/>
                </a:solidFill>
                <a:latin typeface="Algerian" pitchFamily="82" charset="0"/>
              </a:rPr>
              <a:t>rd</a:t>
            </a:r>
            <a:r>
              <a:rPr lang="en-US" sz="4000" dirty="0" smtClean="0">
                <a:solidFill>
                  <a:prstClr val="black"/>
                </a:solidFill>
                <a:latin typeface="Algerian" pitchFamily="82" charset="0"/>
              </a:rPr>
              <a:t> grades have the most teachers?!</a:t>
            </a:r>
            <a:endParaRPr lang="en-US" sz="4000" dirty="0">
              <a:solidFill>
                <a:prstClr val="black"/>
              </a:solidFill>
              <a:latin typeface="Algerian" pitchFamily="8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371600"/>
            <a:ext cx="4011094" cy="3429000"/>
          </a:xfrm>
          <a:prstGeom prst="rect">
            <a:avLst/>
          </a:prstGeom>
        </p:spPr>
      </p:pic>
      <p:sp>
        <p:nvSpPr>
          <p:cNvPr id="5" name="Oval 4"/>
          <p:cNvSpPr/>
          <p:nvPr/>
        </p:nvSpPr>
        <p:spPr>
          <a:xfrm>
            <a:off x="7010400" y="2133600"/>
            <a:ext cx="1864382" cy="23622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Algerian" pitchFamily="82" charset="0"/>
              </a:rPr>
              <a:t>That probably means that those  grades have the most kids! </a:t>
            </a:r>
          </a:p>
          <a:p>
            <a:pPr algn="ctr"/>
            <a:r>
              <a:rPr lang="en-US" sz="1600" dirty="0" smtClean="0">
                <a:solidFill>
                  <a:schemeClr val="bg1"/>
                </a:solidFill>
                <a:latin typeface="Algerian" pitchFamily="82" charset="0"/>
              </a:rPr>
              <a:t>Wow! </a:t>
            </a:r>
            <a:endParaRPr lang="en-US" sz="1600" dirty="0">
              <a:solidFill>
                <a:schemeClr val="bg1"/>
              </a:solidFill>
              <a:latin typeface="Algerian" pitchFamily="82" charset="0"/>
            </a:endParaRPr>
          </a:p>
        </p:txBody>
      </p:sp>
      <p:sp>
        <p:nvSpPr>
          <p:cNvPr id="6" name="TextBox 5"/>
          <p:cNvSpPr txBox="1"/>
          <p:nvPr/>
        </p:nvSpPr>
        <p:spPr>
          <a:xfrm>
            <a:off x="20782" y="6306518"/>
            <a:ext cx="914400" cy="369332"/>
          </a:xfrm>
          <a:prstGeom prst="rect">
            <a:avLst/>
          </a:prstGeom>
          <a:noFill/>
        </p:spPr>
        <p:txBody>
          <a:bodyPr wrap="square" rtlCol="0">
            <a:spAutoFit/>
          </a:bodyPr>
          <a:lstStyle/>
          <a:p>
            <a:r>
              <a:rPr lang="en-US" dirty="0" smtClean="0"/>
              <a:t>C.R</a:t>
            </a:r>
            <a:endParaRPr lang="en-US" dirty="0"/>
          </a:p>
        </p:txBody>
      </p:sp>
    </p:spTree>
    <p:extLst>
      <p:ext uri="{BB962C8B-B14F-4D97-AF65-F5344CB8AC3E}">
        <p14:creationId xmlns:p14="http://schemas.microsoft.com/office/powerpoint/2010/main" val="3582214407"/>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extBox 1"/>
          <p:cNvSpPr txBox="1"/>
          <p:nvPr/>
        </p:nvSpPr>
        <p:spPr>
          <a:xfrm>
            <a:off x="914400" y="914400"/>
            <a:ext cx="2971800" cy="1107996"/>
          </a:xfrm>
          <a:prstGeom prst="rect">
            <a:avLst/>
          </a:prstGeom>
          <a:noFill/>
        </p:spPr>
        <p:txBody>
          <a:bodyPr wrap="square" rtlCol="0">
            <a:spAutoFit/>
          </a:bodyPr>
          <a:lstStyle/>
          <a:p>
            <a:r>
              <a:rPr lang="en-US" sz="6600" dirty="0" smtClean="0">
                <a:solidFill>
                  <a:prstClr val="black"/>
                </a:solidFill>
                <a:latin typeface="Ice-&amp;Snow" pitchFamily="34" charset="0"/>
              </a:rPr>
              <a:t>150 lbs. </a:t>
            </a:r>
            <a:endParaRPr lang="en-US" sz="6600" dirty="0">
              <a:solidFill>
                <a:prstClr val="black"/>
              </a:solidFill>
              <a:latin typeface="Ice-&amp;Snow" pitchFamily="34" charset="0"/>
            </a:endParaRPr>
          </a:p>
        </p:txBody>
      </p:sp>
      <p:sp>
        <p:nvSpPr>
          <p:cNvPr id="3" name="TextBox 2"/>
          <p:cNvSpPr txBox="1"/>
          <p:nvPr/>
        </p:nvSpPr>
        <p:spPr>
          <a:xfrm>
            <a:off x="1499238" y="2902118"/>
            <a:ext cx="3661580" cy="1015663"/>
          </a:xfrm>
          <a:prstGeom prst="rect">
            <a:avLst/>
          </a:prstGeom>
          <a:noFill/>
        </p:spPr>
        <p:txBody>
          <a:bodyPr wrap="none" rtlCol="0">
            <a:spAutoFit/>
          </a:bodyPr>
          <a:lstStyle/>
          <a:p>
            <a:r>
              <a:rPr lang="en-US" sz="6000" dirty="0">
                <a:solidFill>
                  <a:prstClr val="black"/>
                </a:solidFill>
                <a:latin typeface="Ice-&amp;Snow" pitchFamily="34" charset="0"/>
              </a:rPr>
              <a:t>f</a:t>
            </a:r>
            <a:r>
              <a:rPr lang="en-US" sz="6000" dirty="0" smtClean="0">
                <a:solidFill>
                  <a:prstClr val="black"/>
                </a:solidFill>
                <a:latin typeface="Ice-&amp;Snow" pitchFamily="34" charset="0"/>
              </a:rPr>
              <a:t>rozen food</a:t>
            </a:r>
            <a:endParaRPr lang="en-US" sz="6000" dirty="0">
              <a:solidFill>
                <a:prstClr val="black"/>
              </a:solidFill>
              <a:latin typeface="Ice-&amp;Snow" pitchFamily="34" charset="0"/>
            </a:endParaRPr>
          </a:p>
        </p:txBody>
      </p:sp>
      <p:sp>
        <p:nvSpPr>
          <p:cNvPr id="4" name="TextBox 3"/>
          <p:cNvSpPr txBox="1"/>
          <p:nvPr/>
        </p:nvSpPr>
        <p:spPr>
          <a:xfrm>
            <a:off x="2209800" y="4419600"/>
            <a:ext cx="5638800" cy="1754326"/>
          </a:xfrm>
          <a:prstGeom prst="rect">
            <a:avLst/>
          </a:prstGeom>
          <a:noFill/>
        </p:spPr>
        <p:txBody>
          <a:bodyPr wrap="square" rtlCol="0">
            <a:spAutoFit/>
          </a:bodyPr>
          <a:lstStyle/>
          <a:p>
            <a:pPr algn="r"/>
            <a:r>
              <a:rPr lang="en-US" sz="5400" dirty="0" smtClean="0">
                <a:solidFill>
                  <a:prstClr val="black"/>
                </a:solidFill>
                <a:latin typeface="Ice-&amp;Snow" pitchFamily="34" charset="0"/>
              </a:rPr>
              <a:t>are delivered to LSE each week.</a:t>
            </a:r>
            <a:endParaRPr lang="en-US" sz="5400" dirty="0">
              <a:solidFill>
                <a:prstClr val="black"/>
              </a:solidFill>
              <a:latin typeface="Ice-&amp;Snow" pitchFamily="34" charset="0"/>
            </a:endParaRPr>
          </a:p>
        </p:txBody>
      </p:sp>
      <p:sp>
        <p:nvSpPr>
          <p:cNvPr id="6" name="TextBox 5"/>
          <p:cNvSpPr txBox="1"/>
          <p:nvPr/>
        </p:nvSpPr>
        <p:spPr>
          <a:xfrm>
            <a:off x="290945" y="6444734"/>
            <a:ext cx="405880" cy="369332"/>
          </a:xfrm>
          <a:prstGeom prst="rect">
            <a:avLst/>
          </a:prstGeom>
          <a:noFill/>
        </p:spPr>
        <p:txBody>
          <a:bodyPr wrap="none" rtlCol="0">
            <a:spAutoFit/>
          </a:bodyPr>
          <a:lstStyle/>
          <a:p>
            <a:r>
              <a:rPr lang="en-US" dirty="0" smtClean="0"/>
              <a:t>CL</a:t>
            </a:r>
            <a:endParaRPr lang="en-US" dirty="0"/>
          </a:p>
        </p:txBody>
      </p:sp>
      <p:sp>
        <p:nvSpPr>
          <p:cNvPr id="8" name="TextBox 7"/>
          <p:cNvSpPr txBox="1"/>
          <p:nvPr/>
        </p:nvSpPr>
        <p:spPr>
          <a:xfrm>
            <a:off x="3886200" y="914400"/>
            <a:ext cx="1295400" cy="1107996"/>
          </a:xfrm>
          <a:prstGeom prst="rect">
            <a:avLst/>
          </a:prstGeom>
          <a:noFill/>
        </p:spPr>
        <p:txBody>
          <a:bodyPr wrap="square" rtlCol="0">
            <a:spAutoFit/>
          </a:bodyPr>
          <a:lstStyle/>
          <a:p>
            <a:r>
              <a:rPr lang="en-US" sz="6600" dirty="0" smtClean="0">
                <a:solidFill>
                  <a:prstClr val="black"/>
                </a:solidFill>
                <a:latin typeface="Ice-&amp;Snow" pitchFamily="34" charset="0"/>
              </a:rPr>
              <a:t>of</a:t>
            </a:r>
            <a:endParaRPr lang="en-US" sz="6600" dirty="0">
              <a:solidFill>
                <a:prstClr val="black"/>
              </a:solidFill>
              <a:latin typeface="Ice-&amp;Snow"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071" y="1143000"/>
            <a:ext cx="2266950" cy="22669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73421080"/>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304800" y="1066800"/>
            <a:ext cx="6858000" cy="923330"/>
          </a:xfrm>
          <a:prstGeom prst="rect">
            <a:avLst/>
          </a:prstGeom>
          <a:solidFill>
            <a:schemeClr val="accent5">
              <a:lumMod val="60000"/>
              <a:lumOff val="40000"/>
            </a:schemeClr>
          </a:solidFill>
          <a:ln w="28575">
            <a:solidFill>
              <a:schemeClr val="tx1"/>
            </a:solidFill>
          </a:ln>
        </p:spPr>
        <p:txBody>
          <a:bodyPr wrap="square" rtlCol="0">
            <a:spAutoFit/>
          </a:bodyPr>
          <a:lstStyle/>
          <a:p>
            <a:r>
              <a:rPr lang="en-US" sz="5400" b="1" dirty="0" smtClean="0">
                <a:solidFill>
                  <a:prstClr val="black"/>
                </a:solidFill>
                <a:latin typeface="CoolDots" pitchFamily="2" charset="0"/>
              </a:rPr>
              <a:t>On an average day,  </a:t>
            </a:r>
            <a:endParaRPr lang="en-US" sz="5400" b="1" dirty="0">
              <a:solidFill>
                <a:prstClr val="black"/>
              </a:solidFill>
              <a:latin typeface="CoolDots" pitchFamily="2" charset="0"/>
            </a:endParaRPr>
          </a:p>
        </p:txBody>
      </p:sp>
      <p:sp>
        <p:nvSpPr>
          <p:cNvPr id="5" name="TextBox 4"/>
          <p:cNvSpPr txBox="1"/>
          <p:nvPr/>
        </p:nvSpPr>
        <p:spPr>
          <a:xfrm>
            <a:off x="1447800" y="5105400"/>
            <a:ext cx="7503751" cy="707886"/>
          </a:xfrm>
          <a:prstGeom prst="rect">
            <a:avLst/>
          </a:prstGeom>
          <a:solidFill>
            <a:schemeClr val="accent5">
              <a:lumMod val="60000"/>
              <a:lumOff val="40000"/>
            </a:schemeClr>
          </a:solidFill>
          <a:ln w="28575">
            <a:solidFill>
              <a:schemeClr val="tx1"/>
            </a:solidFill>
          </a:ln>
        </p:spPr>
        <p:txBody>
          <a:bodyPr wrap="square" rtlCol="0">
            <a:spAutoFit/>
          </a:bodyPr>
          <a:lstStyle/>
          <a:p>
            <a:pPr algn="r"/>
            <a:r>
              <a:rPr lang="en-US" sz="3200" dirty="0" smtClean="0">
                <a:solidFill>
                  <a:prstClr val="black"/>
                </a:solidFill>
                <a:latin typeface="2Peas 4th of July" pitchFamily="2" charset="0"/>
              </a:rPr>
              <a:t> </a:t>
            </a:r>
            <a:r>
              <a:rPr lang="en-US" sz="4000" dirty="0" smtClean="0">
                <a:solidFill>
                  <a:prstClr val="black"/>
                </a:solidFill>
                <a:latin typeface="CoolDots" pitchFamily="2" charset="0"/>
              </a:rPr>
              <a:t>students are late for school!</a:t>
            </a:r>
            <a:endParaRPr lang="en-US" sz="4000" dirty="0">
              <a:solidFill>
                <a:prstClr val="black"/>
              </a:solidFill>
              <a:latin typeface="CoolDots" pitchFamily="2" charset="0"/>
            </a:endParaRPr>
          </a:p>
        </p:txBody>
      </p:sp>
      <p:sp>
        <p:nvSpPr>
          <p:cNvPr id="6" name="Rectangle 5"/>
          <p:cNvSpPr/>
          <p:nvPr/>
        </p:nvSpPr>
        <p:spPr>
          <a:xfrm>
            <a:off x="11417471" y="5995472"/>
            <a:ext cx="260008" cy="369332"/>
          </a:xfrm>
          <a:prstGeom prst="rect">
            <a:avLst/>
          </a:prstGeom>
        </p:spPr>
        <p:txBody>
          <a:bodyPr wrap="none">
            <a:spAutoFit/>
          </a:bodyPr>
          <a:lstStyle/>
          <a:p>
            <a:r>
              <a:rPr lang="en-US" dirty="0">
                <a:solidFill>
                  <a:prstClr val="black"/>
                </a:solidFill>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2637" y="172875"/>
            <a:ext cx="925622" cy="1153423"/>
          </a:xfrm>
          <a:prstGeom prst="rect">
            <a:avLst/>
          </a:prstGeom>
          <a:ln w="28575">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368004"/>
            <a:ext cx="951276" cy="1254935"/>
          </a:xfrm>
          <a:prstGeom prst="rect">
            <a:avLst/>
          </a:prstGeom>
          <a:ln w="28575">
            <a:solidFill>
              <a:schemeClr val="tx1"/>
            </a:solidFill>
          </a:ln>
        </p:spPr>
      </p:pic>
      <p:sp>
        <p:nvSpPr>
          <p:cNvPr id="2" name="TextBox 1"/>
          <p:cNvSpPr txBox="1"/>
          <p:nvPr/>
        </p:nvSpPr>
        <p:spPr>
          <a:xfrm>
            <a:off x="3048000" y="2577344"/>
            <a:ext cx="2234402" cy="2015936"/>
          </a:xfrm>
          <a:prstGeom prst="rect">
            <a:avLst/>
          </a:prstGeom>
          <a:solidFill>
            <a:schemeClr val="accent5">
              <a:lumMod val="60000"/>
              <a:lumOff val="40000"/>
            </a:schemeClr>
          </a:solidFill>
          <a:ln w="28575">
            <a:solidFill>
              <a:schemeClr val="tx1"/>
            </a:solidFill>
          </a:ln>
        </p:spPr>
        <p:txBody>
          <a:bodyPr wrap="square" rtlCol="0">
            <a:spAutoFit/>
          </a:bodyPr>
          <a:lstStyle/>
          <a:p>
            <a:pPr algn="ctr"/>
            <a:r>
              <a:rPr lang="en-US" sz="12500" dirty="0" smtClean="0">
                <a:solidFill>
                  <a:prstClr val="black"/>
                </a:solidFill>
                <a:latin typeface="Andrea Karime" pitchFamily="2" charset="0"/>
              </a:rPr>
              <a:t>19</a:t>
            </a:r>
            <a:endParaRPr lang="en-US" sz="12500" dirty="0">
              <a:solidFill>
                <a:prstClr val="black"/>
              </a:solidFill>
              <a:latin typeface="Andrea Karime" pitchFamily="2" charset="0"/>
            </a:endParaRPr>
          </a:p>
        </p:txBody>
      </p:sp>
      <p:sp>
        <p:nvSpPr>
          <p:cNvPr id="11" name="Oval 10"/>
          <p:cNvSpPr/>
          <p:nvPr/>
        </p:nvSpPr>
        <p:spPr>
          <a:xfrm>
            <a:off x="6629400" y="2209800"/>
            <a:ext cx="2209800" cy="2133600"/>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Aharoni" pitchFamily="2" charset="-79"/>
                <a:cs typeface="Aharoni" pitchFamily="2" charset="-79"/>
              </a:rPr>
              <a:t>It's important to be on time to school</a:t>
            </a:r>
            <a:r>
              <a:rPr lang="en-US" sz="2000" dirty="0" smtClean="0">
                <a:solidFill>
                  <a:schemeClr val="bg1"/>
                </a:solidFill>
                <a:latin typeface="2Peas 4th of July" pitchFamily="2" charset="0"/>
                <a:cs typeface="Aharoni" pitchFamily="2" charset="-79"/>
              </a:rPr>
              <a:t>!</a:t>
            </a:r>
            <a:endParaRPr lang="en-US" sz="2000" dirty="0">
              <a:solidFill>
                <a:schemeClr val="bg1"/>
              </a:solidFill>
              <a:latin typeface="2Peas 4th of July" pitchFamily="2" charset="0"/>
              <a:cs typeface="Aharoni" pitchFamily="2" charset="-79"/>
            </a:endParaRPr>
          </a:p>
        </p:txBody>
      </p:sp>
      <p:sp>
        <p:nvSpPr>
          <p:cNvPr id="3" name="TextBox 2"/>
          <p:cNvSpPr txBox="1"/>
          <p:nvPr/>
        </p:nvSpPr>
        <p:spPr>
          <a:xfrm>
            <a:off x="1295400" y="6422936"/>
            <a:ext cx="762000" cy="369332"/>
          </a:xfrm>
          <a:prstGeom prst="rect">
            <a:avLst/>
          </a:prstGeom>
          <a:noFill/>
        </p:spPr>
        <p:txBody>
          <a:bodyPr wrap="square" rtlCol="0">
            <a:spAutoFit/>
          </a:bodyPr>
          <a:lstStyle/>
          <a:p>
            <a:r>
              <a:rPr lang="en-US" dirty="0" smtClean="0"/>
              <a:t>C.R</a:t>
            </a:r>
            <a:endParaRPr lang="en-US" dirty="0"/>
          </a:p>
        </p:txBody>
      </p:sp>
    </p:spTree>
    <p:extLst>
      <p:ext uri="{BB962C8B-B14F-4D97-AF65-F5344CB8AC3E}">
        <p14:creationId xmlns:p14="http://schemas.microsoft.com/office/powerpoint/2010/main" val="2633678009"/>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304800" y="1524000"/>
            <a:ext cx="8382000" cy="461665"/>
          </a:xfrm>
          <a:prstGeom prst="rect">
            <a:avLst/>
          </a:prstGeom>
          <a:noFill/>
        </p:spPr>
        <p:txBody>
          <a:bodyPr wrap="square" rtlCol="0">
            <a:spAutoFit/>
          </a:bodyPr>
          <a:lstStyle/>
          <a:p>
            <a:pPr algn="ctr"/>
            <a:r>
              <a:rPr lang="en-US" sz="2400" dirty="0" smtClean="0">
                <a:solidFill>
                  <a:srgbClr val="0070C0"/>
                </a:solidFill>
              </a:rPr>
              <a:t> </a:t>
            </a:r>
            <a:endParaRPr lang="en-US" sz="2400" dirty="0">
              <a:solidFill>
                <a:srgbClr val="0070C0"/>
              </a:solidFill>
            </a:endParaRPr>
          </a:p>
        </p:txBody>
      </p:sp>
      <p:sp>
        <p:nvSpPr>
          <p:cNvPr id="7" name="Rounded Rectangle 6"/>
          <p:cNvSpPr/>
          <p:nvPr/>
        </p:nvSpPr>
        <p:spPr>
          <a:xfrm>
            <a:off x="502227" y="762000"/>
            <a:ext cx="8001000" cy="5257800"/>
          </a:xfrm>
          <a:prstGeom prst="roundRect">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838200" y="914400"/>
            <a:ext cx="7467600" cy="1077218"/>
          </a:xfrm>
          <a:prstGeom prst="rect">
            <a:avLst/>
          </a:prstGeom>
          <a:noFill/>
        </p:spPr>
        <p:txBody>
          <a:bodyPr wrap="square" rtlCol="0">
            <a:spAutoFit/>
          </a:bodyPr>
          <a:lstStyle/>
          <a:p>
            <a:pPr algn="ctr"/>
            <a:r>
              <a:rPr lang="en-US" sz="3200" dirty="0" smtClean="0">
                <a:solidFill>
                  <a:srgbClr val="00FF00"/>
                </a:solidFill>
                <a:latin typeface="OldNewspaperTypes" pitchFamily="2" charset="0"/>
                <a:ea typeface="Cherry Cream Soda" pitchFamily="2" charset="0"/>
              </a:rPr>
              <a:t>62% </a:t>
            </a:r>
            <a:r>
              <a:rPr lang="en-US" sz="3200" dirty="0" smtClean="0">
                <a:solidFill>
                  <a:srgbClr val="FFFF00"/>
                </a:solidFill>
                <a:latin typeface="OldNewspaperTypes" pitchFamily="2" charset="0"/>
                <a:ea typeface="Cherry Cream Soda" pitchFamily="2" charset="0"/>
              </a:rPr>
              <a:t>of our teachers say that their LSE students will learn over</a:t>
            </a:r>
            <a:endParaRPr lang="en-US" sz="3200" dirty="0">
              <a:solidFill>
                <a:srgbClr val="FF33CC"/>
              </a:solidFill>
              <a:latin typeface="OldNewspaperTypes" pitchFamily="2" charset="0"/>
              <a:ea typeface="Cherry Cream Soda" pitchFamily="2" charset="0"/>
            </a:endParaRPr>
          </a:p>
        </p:txBody>
      </p:sp>
      <p:sp>
        <p:nvSpPr>
          <p:cNvPr id="9" name="TextBox 8"/>
          <p:cNvSpPr txBox="1"/>
          <p:nvPr/>
        </p:nvSpPr>
        <p:spPr>
          <a:xfrm>
            <a:off x="2628900" y="2078504"/>
            <a:ext cx="3886200" cy="1938992"/>
          </a:xfrm>
          <a:prstGeom prst="rect">
            <a:avLst/>
          </a:prstGeom>
          <a:noFill/>
        </p:spPr>
        <p:txBody>
          <a:bodyPr wrap="square" rtlCol="0">
            <a:spAutoFit/>
          </a:bodyPr>
          <a:lstStyle/>
          <a:p>
            <a:pPr algn="ctr"/>
            <a:r>
              <a:rPr lang="en-US" sz="12000" dirty="0" smtClean="0">
                <a:solidFill>
                  <a:srgbClr val="FF33CC"/>
                </a:solidFill>
                <a:latin typeface="Bernardino" pitchFamily="2" charset="0"/>
              </a:rPr>
              <a:t>400</a:t>
            </a:r>
            <a:endParaRPr lang="en-US" sz="12000" dirty="0">
              <a:solidFill>
                <a:srgbClr val="FF33CC"/>
              </a:solidFill>
              <a:latin typeface="Bernardino" pitchFamily="2" charset="0"/>
            </a:endParaRPr>
          </a:p>
        </p:txBody>
      </p:sp>
      <p:sp>
        <p:nvSpPr>
          <p:cNvPr id="10" name="TextBox 9"/>
          <p:cNvSpPr txBox="1"/>
          <p:nvPr/>
        </p:nvSpPr>
        <p:spPr>
          <a:xfrm>
            <a:off x="228600" y="4765229"/>
            <a:ext cx="8686800" cy="707886"/>
          </a:xfrm>
          <a:prstGeom prst="rect">
            <a:avLst/>
          </a:prstGeom>
          <a:noFill/>
        </p:spPr>
        <p:txBody>
          <a:bodyPr wrap="square" rtlCol="0">
            <a:spAutoFit/>
          </a:bodyPr>
          <a:lstStyle/>
          <a:p>
            <a:pPr algn="ctr"/>
            <a:r>
              <a:rPr lang="en-US" sz="4000" dirty="0" smtClean="0">
                <a:solidFill>
                  <a:srgbClr val="FFFF00"/>
                </a:solidFill>
                <a:latin typeface="OldNewspaperTypes" pitchFamily="2" charset="0"/>
                <a:ea typeface="Cherry Cream Soda" pitchFamily="2" charset="0"/>
              </a:rPr>
              <a:t>new words each year!</a:t>
            </a:r>
            <a:endParaRPr lang="en-US" sz="4000" dirty="0">
              <a:solidFill>
                <a:srgbClr val="FFFF00"/>
              </a:solidFill>
              <a:latin typeface="OldNewspaperTypes" pitchFamily="2" charset="0"/>
              <a:ea typeface="Cherry Cream Soda" pitchFamily="2" charset="0"/>
            </a:endParaRPr>
          </a:p>
        </p:txBody>
      </p:sp>
      <p:sp>
        <p:nvSpPr>
          <p:cNvPr id="12" name="Oval 11"/>
          <p:cNvSpPr/>
          <p:nvPr/>
        </p:nvSpPr>
        <p:spPr>
          <a:xfrm>
            <a:off x="7239000" y="1985665"/>
            <a:ext cx="609600" cy="681335"/>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914400" y="4419600"/>
            <a:ext cx="533400" cy="685800"/>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990600" y="2438400"/>
            <a:ext cx="533400" cy="609600"/>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6553200" y="3429000"/>
            <a:ext cx="533400" cy="609600"/>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15"/>
          <p:cNvSpPr/>
          <p:nvPr/>
        </p:nvSpPr>
        <p:spPr>
          <a:xfrm>
            <a:off x="7543800" y="4572000"/>
            <a:ext cx="533400" cy="644971"/>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p:cNvSpPr/>
          <p:nvPr/>
        </p:nvSpPr>
        <p:spPr>
          <a:xfrm>
            <a:off x="1828800" y="3429000"/>
            <a:ext cx="533400" cy="609600"/>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304800" y="6324600"/>
            <a:ext cx="685800" cy="369332"/>
          </a:xfrm>
          <a:prstGeom prst="rect">
            <a:avLst/>
          </a:prstGeom>
          <a:noFill/>
        </p:spPr>
        <p:txBody>
          <a:bodyPr wrap="square" rtlCol="0">
            <a:spAutoFit/>
          </a:bodyPr>
          <a:lstStyle/>
          <a:p>
            <a:r>
              <a:rPr lang="en-US" dirty="0" smtClean="0"/>
              <a:t>C.R</a:t>
            </a:r>
            <a:endParaRPr lang="en-US" dirty="0"/>
          </a:p>
        </p:txBody>
      </p:sp>
    </p:spTree>
    <p:extLst>
      <p:ext uri="{BB962C8B-B14F-4D97-AF65-F5344CB8AC3E}">
        <p14:creationId xmlns:p14="http://schemas.microsoft.com/office/powerpoint/2010/main" val="3477587324"/>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20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066800" y="1138084"/>
            <a:ext cx="6629400" cy="1323439"/>
          </a:xfrm>
          <a:prstGeom prst="rect">
            <a:avLst/>
          </a:prstGeom>
          <a:noFill/>
        </p:spPr>
        <p:txBody>
          <a:bodyPr wrap="square" rtlCol="0">
            <a:spAutoFit/>
          </a:bodyPr>
          <a:lstStyle/>
          <a:p>
            <a:pPr algn="ctr"/>
            <a:r>
              <a:rPr lang="en-US" sz="4000" dirty="0" smtClean="0">
                <a:solidFill>
                  <a:srgbClr val="00B050"/>
                </a:solidFill>
                <a:latin typeface="Algerian" pitchFamily="82" charset="0"/>
                <a:ea typeface="Cherry Cream Soda" pitchFamily="2" charset="0"/>
              </a:rPr>
              <a:t>At Lake Sybelia, </a:t>
            </a:r>
          </a:p>
          <a:p>
            <a:pPr algn="ctr"/>
            <a:r>
              <a:rPr lang="en-US" sz="4000" dirty="0" smtClean="0">
                <a:solidFill>
                  <a:srgbClr val="00B050"/>
                </a:solidFill>
                <a:latin typeface="Algerian" pitchFamily="82" charset="0"/>
                <a:ea typeface="Cherry Cream Soda" pitchFamily="2" charset="0"/>
              </a:rPr>
              <a:t>82% of students solve</a:t>
            </a:r>
            <a:endParaRPr lang="en-US" sz="4000" dirty="0">
              <a:solidFill>
                <a:srgbClr val="00B050"/>
              </a:solidFill>
              <a:latin typeface="Algerian" pitchFamily="82" charset="0"/>
            </a:endParaRPr>
          </a:p>
        </p:txBody>
      </p:sp>
      <p:sp>
        <p:nvSpPr>
          <p:cNvPr id="6" name="TextBox 5"/>
          <p:cNvSpPr txBox="1"/>
          <p:nvPr/>
        </p:nvSpPr>
        <p:spPr>
          <a:xfrm>
            <a:off x="1519713" y="4764382"/>
            <a:ext cx="6100287" cy="1323439"/>
          </a:xfrm>
          <a:prstGeom prst="rect">
            <a:avLst/>
          </a:prstGeom>
          <a:noFill/>
        </p:spPr>
        <p:txBody>
          <a:bodyPr wrap="square" rtlCol="0">
            <a:spAutoFit/>
          </a:bodyPr>
          <a:lstStyle/>
          <a:p>
            <a:pPr algn="ctr"/>
            <a:r>
              <a:rPr lang="en-US" sz="4000" dirty="0" smtClean="0">
                <a:solidFill>
                  <a:srgbClr val="00B050"/>
                </a:solidFill>
                <a:latin typeface="Algerian" pitchFamily="82" charset="0"/>
                <a:ea typeface="Cherry Cream Soda" pitchFamily="2" charset="0"/>
              </a:rPr>
              <a:t>Math Problems in class each day.</a:t>
            </a:r>
            <a:endParaRPr lang="en-US" sz="4000" dirty="0">
              <a:solidFill>
                <a:srgbClr val="00B050"/>
              </a:solidFill>
              <a:latin typeface="Algerian" pitchFamily="82" charset="0"/>
              <a:ea typeface="Cherry Cream Soda" pitchFamily="2" charset="0"/>
            </a:endParaRPr>
          </a:p>
        </p:txBody>
      </p:sp>
      <p:sp>
        <p:nvSpPr>
          <p:cNvPr id="7" name="TextBox 6"/>
          <p:cNvSpPr txBox="1"/>
          <p:nvPr/>
        </p:nvSpPr>
        <p:spPr>
          <a:xfrm>
            <a:off x="2514600" y="2891634"/>
            <a:ext cx="3294372" cy="1323439"/>
          </a:xfrm>
          <a:prstGeom prst="rect">
            <a:avLst/>
          </a:prstGeom>
          <a:noFill/>
        </p:spPr>
        <p:txBody>
          <a:bodyPr wrap="square" rtlCol="0">
            <a:spAutoFit/>
          </a:bodyPr>
          <a:lstStyle/>
          <a:p>
            <a:pPr algn="ctr"/>
            <a:r>
              <a:rPr lang="en-US" sz="8000" dirty="0" smtClean="0">
                <a:solidFill>
                  <a:srgbClr val="00B050"/>
                </a:solidFill>
                <a:latin typeface="Algerian" pitchFamily="82" charset="0"/>
              </a:rPr>
              <a:t>11-40</a:t>
            </a:r>
            <a:r>
              <a:rPr lang="en-US" dirty="0" smtClean="0">
                <a:solidFill>
                  <a:srgbClr val="002060"/>
                </a:solidFill>
              </a:rPr>
              <a:t>  </a:t>
            </a:r>
            <a:endParaRPr lang="en-US" dirty="0">
              <a:solidFill>
                <a:srgbClr val="002060"/>
              </a:solidFill>
            </a:endParaRPr>
          </a:p>
        </p:txBody>
      </p:sp>
      <p:sp>
        <p:nvSpPr>
          <p:cNvPr id="8" name="Plus 7"/>
          <p:cNvSpPr/>
          <p:nvPr/>
        </p:nvSpPr>
        <p:spPr>
          <a:xfrm>
            <a:off x="152400" y="5674786"/>
            <a:ext cx="914400" cy="914400"/>
          </a:xfrm>
          <a:prstGeom prst="mathPlus">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FFCC"/>
              </a:solidFill>
            </a:endParaRPr>
          </a:p>
        </p:txBody>
      </p:sp>
      <p:sp>
        <p:nvSpPr>
          <p:cNvPr id="9" name="Minus 8"/>
          <p:cNvSpPr/>
          <p:nvPr/>
        </p:nvSpPr>
        <p:spPr>
          <a:xfrm>
            <a:off x="8229600" y="5873590"/>
            <a:ext cx="914400" cy="914400"/>
          </a:xfrm>
          <a:prstGeom prst="mathMinus">
            <a:avLst/>
          </a:prstGeom>
          <a:solidFill>
            <a:srgbClr val="13F5C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FFCC"/>
              </a:solidFill>
            </a:endParaRPr>
          </a:p>
        </p:txBody>
      </p:sp>
      <p:sp>
        <p:nvSpPr>
          <p:cNvPr id="10" name="Multiply 9"/>
          <p:cNvSpPr/>
          <p:nvPr/>
        </p:nvSpPr>
        <p:spPr>
          <a:xfrm>
            <a:off x="0" y="76200"/>
            <a:ext cx="914400" cy="914400"/>
          </a:xfrm>
          <a:prstGeom prst="mathMultiply">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Division 10"/>
          <p:cNvSpPr/>
          <p:nvPr/>
        </p:nvSpPr>
        <p:spPr>
          <a:xfrm>
            <a:off x="8229600" y="0"/>
            <a:ext cx="914400" cy="914400"/>
          </a:xfrm>
          <a:prstGeom prst="mathDivide">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FFCC"/>
              </a:solidFill>
            </a:endParaRPr>
          </a:p>
        </p:txBody>
      </p:sp>
      <p:sp>
        <p:nvSpPr>
          <p:cNvPr id="12" name="Equal 11"/>
          <p:cNvSpPr/>
          <p:nvPr/>
        </p:nvSpPr>
        <p:spPr>
          <a:xfrm>
            <a:off x="27709" y="2729345"/>
            <a:ext cx="914400" cy="914400"/>
          </a:xfrm>
          <a:prstGeom prst="mathEqual">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3" name="Equal 2"/>
          <p:cNvSpPr/>
          <p:nvPr/>
        </p:nvSpPr>
        <p:spPr>
          <a:xfrm>
            <a:off x="8229600" y="2846662"/>
            <a:ext cx="914400" cy="914400"/>
          </a:xfrm>
          <a:prstGeom prst="mathEqual">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TextBox 1"/>
          <p:cNvSpPr txBox="1"/>
          <p:nvPr/>
        </p:nvSpPr>
        <p:spPr>
          <a:xfrm>
            <a:off x="83127" y="6488668"/>
            <a:ext cx="494046" cy="369332"/>
          </a:xfrm>
          <a:prstGeom prst="rect">
            <a:avLst/>
          </a:prstGeom>
          <a:noFill/>
        </p:spPr>
        <p:txBody>
          <a:bodyPr wrap="none" rtlCol="0">
            <a:spAutoFit/>
          </a:bodyPr>
          <a:lstStyle/>
          <a:p>
            <a:r>
              <a:rPr lang="en-US" dirty="0" smtClean="0"/>
              <a:t>EM</a:t>
            </a:r>
            <a:endParaRPr lang="en-US" dirty="0"/>
          </a:p>
        </p:txBody>
      </p:sp>
    </p:spTree>
    <p:extLst>
      <p:ext uri="{BB962C8B-B14F-4D97-AF65-F5344CB8AC3E}">
        <p14:creationId xmlns:p14="http://schemas.microsoft.com/office/powerpoint/2010/main" val="1148657812"/>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4" cstate="print"/>
          <a:tile tx="0" ty="0" sx="100000" sy="100000" flip="none" algn="tl"/>
        </a:blipFill>
        <a:effectLst/>
      </p:bgPr>
    </p:bg>
    <p:spTree>
      <p:nvGrpSpPr>
        <p:cNvPr id="1" name=""/>
        <p:cNvGrpSpPr/>
        <p:nvPr/>
      </p:nvGrpSpPr>
      <p:grpSpPr>
        <a:xfrm>
          <a:off x="0" y="0"/>
          <a:ext cx="0" cy="0"/>
          <a:chOff x="0" y="0"/>
          <a:chExt cx="0" cy="0"/>
        </a:xfrm>
      </p:grpSpPr>
      <p:sp>
        <p:nvSpPr>
          <p:cNvPr id="8" name="TextBox 7"/>
          <p:cNvSpPr txBox="1"/>
          <p:nvPr/>
        </p:nvSpPr>
        <p:spPr>
          <a:xfrm>
            <a:off x="1309255" y="1059873"/>
            <a:ext cx="6615545" cy="5262979"/>
          </a:xfrm>
          <a:prstGeom prst="rect">
            <a:avLst/>
          </a:prstGeom>
          <a:solidFill>
            <a:srgbClr val="421C5E"/>
          </a:solidFill>
          <a:ln w="57150">
            <a:solidFill>
              <a:srgbClr val="00B0F0"/>
            </a:solidFill>
          </a:ln>
        </p:spPr>
        <p:txBody>
          <a:bodyPr wrap="square" rtlCol="0">
            <a:spAutoFit/>
          </a:bodyPr>
          <a:lstStyle/>
          <a:p>
            <a:pPr algn="ctr"/>
            <a:r>
              <a:rPr lang="en-US" sz="4000" dirty="0" smtClean="0">
                <a:solidFill>
                  <a:srgbClr val="00B0F0"/>
                </a:solidFill>
                <a:latin typeface="Rockwell Extra Bold" pitchFamily="18" charset="0"/>
              </a:rPr>
              <a:t>On an average day, </a:t>
            </a:r>
            <a:endParaRPr lang="en-US" sz="4000" dirty="0">
              <a:solidFill>
                <a:srgbClr val="00B0F0"/>
              </a:solidFill>
              <a:latin typeface="Rockwell Extra Bold" pitchFamily="18" charset="0"/>
            </a:endParaRPr>
          </a:p>
          <a:p>
            <a:endParaRPr lang="en-US" sz="2400" dirty="0" smtClean="0">
              <a:solidFill>
                <a:srgbClr val="00B0F0"/>
              </a:solidFill>
              <a:latin typeface="akaDylan Collage" pitchFamily="82" charset="0"/>
            </a:endParaRPr>
          </a:p>
          <a:p>
            <a:endParaRPr lang="en-US" sz="2400" dirty="0">
              <a:solidFill>
                <a:srgbClr val="00B0F0"/>
              </a:solidFill>
              <a:latin typeface="akaDylan Collage" pitchFamily="82" charset="0"/>
            </a:endParaRPr>
          </a:p>
          <a:p>
            <a:endParaRPr lang="en-US" sz="2400" dirty="0" smtClean="0">
              <a:solidFill>
                <a:srgbClr val="00B0F0"/>
              </a:solidFill>
              <a:latin typeface="akaDylan Collage" pitchFamily="82" charset="0"/>
            </a:endParaRPr>
          </a:p>
          <a:p>
            <a:endParaRPr lang="en-US" sz="2400" dirty="0">
              <a:solidFill>
                <a:srgbClr val="00B0F0"/>
              </a:solidFill>
              <a:latin typeface="akaDylan Collage" pitchFamily="82" charset="0"/>
            </a:endParaRPr>
          </a:p>
          <a:p>
            <a:endParaRPr lang="en-US" sz="2400" dirty="0" smtClean="0">
              <a:solidFill>
                <a:srgbClr val="00B0F0"/>
              </a:solidFill>
              <a:latin typeface="akaDylan Collage" pitchFamily="82" charset="0"/>
            </a:endParaRPr>
          </a:p>
          <a:p>
            <a:endParaRPr lang="en-US" sz="2400" dirty="0">
              <a:solidFill>
                <a:srgbClr val="00B0F0"/>
              </a:solidFill>
              <a:latin typeface="akaDylan Collage" pitchFamily="82" charset="0"/>
            </a:endParaRPr>
          </a:p>
          <a:p>
            <a:endParaRPr lang="en-US" sz="2400" dirty="0" smtClean="0">
              <a:solidFill>
                <a:srgbClr val="00B0F0"/>
              </a:solidFill>
              <a:latin typeface="akaDylan Collage" pitchFamily="82" charset="0"/>
            </a:endParaRPr>
          </a:p>
          <a:p>
            <a:endParaRPr lang="en-US" sz="2400" dirty="0">
              <a:solidFill>
                <a:srgbClr val="00B0F0"/>
              </a:solidFill>
              <a:latin typeface="akaDylan Collage" pitchFamily="82" charset="0"/>
            </a:endParaRPr>
          </a:p>
          <a:p>
            <a:endParaRPr lang="en-US" sz="2400" dirty="0" smtClean="0">
              <a:solidFill>
                <a:srgbClr val="00B0F0"/>
              </a:solidFill>
              <a:latin typeface="akaDylan Collage" pitchFamily="82" charset="0"/>
            </a:endParaRPr>
          </a:p>
          <a:p>
            <a:pPr algn="ctr"/>
            <a:r>
              <a:rPr lang="en-US" sz="4000" dirty="0">
                <a:solidFill>
                  <a:srgbClr val="00B0F0"/>
                </a:solidFill>
                <a:latin typeface="Rockwell Extra Bold" pitchFamily="18" charset="0"/>
              </a:rPr>
              <a:t>c</a:t>
            </a:r>
            <a:r>
              <a:rPr lang="en-US" sz="4000" dirty="0" smtClean="0">
                <a:solidFill>
                  <a:srgbClr val="00B0F0"/>
                </a:solidFill>
                <a:latin typeface="Rockwell Extra Bold" pitchFamily="18" charset="0"/>
              </a:rPr>
              <a:t>ars go through the car line. </a:t>
            </a:r>
            <a:endParaRPr lang="en-US" sz="4000" dirty="0">
              <a:solidFill>
                <a:srgbClr val="00B0F0"/>
              </a:solidFill>
              <a:latin typeface="Rockwell Extra Bold"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97713"/>
            <a:ext cx="1361935" cy="751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26983"/>
            <a:ext cx="1228524" cy="892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5760211"/>
            <a:ext cx="1228524" cy="863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203" y="5760211"/>
            <a:ext cx="1332132" cy="863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3581400" y="2514600"/>
            <a:ext cx="2133600" cy="1569660"/>
          </a:xfrm>
          <a:prstGeom prst="rect">
            <a:avLst/>
          </a:prstGeom>
          <a:noFill/>
        </p:spPr>
        <p:txBody>
          <a:bodyPr wrap="square" rtlCol="0">
            <a:spAutoFit/>
          </a:bodyPr>
          <a:lstStyle/>
          <a:p>
            <a:r>
              <a:rPr lang="en-US" sz="9600" dirty="0" smtClean="0">
                <a:solidFill>
                  <a:schemeClr val="bg1"/>
                </a:solidFill>
                <a:latin typeface="Rockwell Extra Bold" pitchFamily="18" charset="0"/>
              </a:rPr>
              <a:t>73</a:t>
            </a:r>
            <a:endParaRPr lang="en-US" sz="9600" dirty="0">
              <a:solidFill>
                <a:schemeClr val="bg1"/>
              </a:solidFill>
              <a:latin typeface="Rockwell Extra Bold" pitchFamily="18" charset="0"/>
            </a:endParaRPr>
          </a:p>
        </p:txBody>
      </p:sp>
      <p:sp>
        <p:nvSpPr>
          <p:cNvPr id="9" name="TextBox 8"/>
          <p:cNvSpPr txBox="1"/>
          <p:nvPr/>
        </p:nvSpPr>
        <p:spPr>
          <a:xfrm>
            <a:off x="152400" y="6359375"/>
            <a:ext cx="748145" cy="369332"/>
          </a:xfrm>
          <a:prstGeom prst="rect">
            <a:avLst/>
          </a:prstGeom>
          <a:noFill/>
        </p:spPr>
        <p:txBody>
          <a:bodyPr wrap="square" rtlCol="0">
            <a:spAutoFit/>
          </a:bodyPr>
          <a:lstStyle/>
          <a:p>
            <a:r>
              <a:rPr lang="en-US" dirty="0" smtClean="0"/>
              <a:t>C.R</a:t>
            </a:r>
            <a:endParaRPr lang="en-US" dirty="0"/>
          </a:p>
        </p:txBody>
      </p:sp>
      <p:sp>
        <p:nvSpPr>
          <p:cNvPr id="3" name="Oval 2"/>
          <p:cNvSpPr/>
          <p:nvPr/>
        </p:nvSpPr>
        <p:spPr>
          <a:xfrm>
            <a:off x="7182702" y="2286000"/>
            <a:ext cx="19050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On a Walking School Bus day, that number drops to 58!</a:t>
            </a:r>
            <a:endParaRPr lang="en-US" dirty="0"/>
          </a:p>
        </p:txBody>
      </p:sp>
      <p:pic>
        <p:nvPicPr>
          <p:cNvPr id="4" name="AM069_Coconut_Diddley_trk8_American_Music_Co_In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6229" y="6018052"/>
            <a:ext cx="609600" cy="609600"/>
          </a:xfrm>
          <a:prstGeom prst="rect">
            <a:avLst/>
          </a:prstGeom>
        </p:spPr>
      </p:pic>
    </p:spTree>
    <p:extLst>
      <p:ext uri="{BB962C8B-B14F-4D97-AF65-F5344CB8AC3E}">
        <p14:creationId xmlns:p14="http://schemas.microsoft.com/office/powerpoint/2010/main" val="4181828814"/>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2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2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par>
                          <p:cTn id="16" fill="hold">
                            <p:stCondLst>
                              <p:cond delay="3500"/>
                            </p:stCondLst>
                            <p:childTnLst>
                              <p:par>
                                <p:cTn id="17" presetID="1" presetClass="mediacall" presetSubtype="0" fill="hold" nodeType="afterEffect">
                                  <p:stCondLst>
                                    <p:cond delay="0"/>
                                  </p:stCondLst>
                                  <p:childTnLst>
                                    <p:cmd type="call" cmd="playFrom(0.0)">
                                      <p:cBhvr>
                                        <p:cTn id="1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518" y="304800"/>
            <a:ext cx="8255632" cy="6297479"/>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a:p>
            <a:pPr algn="ctr"/>
            <a:endParaRPr lang="en-US" dirty="0" smtClean="0"/>
          </a:p>
          <a:p>
            <a:pPr algn="ctr"/>
            <a:endParaRPr lang="en-US" dirty="0" smtClean="0"/>
          </a:p>
          <a:p>
            <a:pPr algn="ctr"/>
            <a:endParaRPr lang="en-US" dirty="0"/>
          </a:p>
          <a:p>
            <a:pPr algn="ctr"/>
            <a:endParaRPr lang="en-US" dirty="0" smtClean="0"/>
          </a:p>
        </p:txBody>
      </p:sp>
      <p:sp>
        <p:nvSpPr>
          <p:cNvPr id="2" name="TextBox 1"/>
          <p:cNvSpPr txBox="1"/>
          <p:nvPr/>
        </p:nvSpPr>
        <p:spPr>
          <a:xfrm>
            <a:off x="609600" y="533400"/>
            <a:ext cx="7010400" cy="1323439"/>
          </a:xfrm>
          <a:prstGeom prst="rect">
            <a:avLst/>
          </a:prstGeom>
          <a:noFill/>
        </p:spPr>
        <p:txBody>
          <a:bodyPr wrap="square" rtlCol="0">
            <a:spAutoFit/>
          </a:bodyPr>
          <a:lstStyle/>
          <a:p>
            <a:r>
              <a:rPr lang="en-US" sz="4000" dirty="0" smtClean="0">
                <a:solidFill>
                  <a:schemeClr val="bg1"/>
                </a:solidFill>
                <a:latin typeface="Impact" pitchFamily="34" charset="0"/>
              </a:rPr>
              <a:t>The most popular video game at L.S.E. seems to be </a:t>
            </a:r>
            <a:endParaRPr lang="en-US" sz="4000" dirty="0">
              <a:solidFill>
                <a:schemeClr val="bg1"/>
              </a:solidFill>
              <a:latin typeface="Impact" pitchFamily="34" charset="0"/>
            </a:endParaRPr>
          </a:p>
        </p:txBody>
      </p:sp>
      <p:sp>
        <p:nvSpPr>
          <p:cNvPr id="4" name="TextBox 3"/>
          <p:cNvSpPr txBox="1"/>
          <p:nvPr/>
        </p:nvSpPr>
        <p:spPr>
          <a:xfrm>
            <a:off x="1075144" y="2730264"/>
            <a:ext cx="4673075" cy="1446550"/>
          </a:xfrm>
          <a:prstGeom prst="rect">
            <a:avLst/>
          </a:prstGeom>
          <a:noFill/>
        </p:spPr>
        <p:txBody>
          <a:bodyPr wrap="none" rtlCol="0">
            <a:spAutoFit/>
          </a:bodyPr>
          <a:lstStyle/>
          <a:p>
            <a:pPr algn="ctr"/>
            <a:r>
              <a:rPr lang="en-US" sz="8800" dirty="0">
                <a:solidFill>
                  <a:schemeClr val="bg1"/>
                </a:solidFill>
                <a:latin typeface="Impact" pitchFamily="34" charset="0"/>
              </a:rPr>
              <a:t>M</a:t>
            </a:r>
            <a:r>
              <a:rPr lang="en-US" sz="8800" dirty="0" smtClean="0">
                <a:solidFill>
                  <a:schemeClr val="bg1"/>
                </a:solidFill>
                <a:latin typeface="Impact" pitchFamily="34" charset="0"/>
              </a:rPr>
              <a:t>inecraft</a:t>
            </a:r>
            <a:endParaRPr lang="en-US" sz="8800" dirty="0">
              <a:solidFill>
                <a:schemeClr val="bg1"/>
              </a:solidFill>
              <a:latin typeface="Impact" pitchFamily="34" charset="0"/>
            </a:endParaRPr>
          </a:p>
        </p:txBody>
      </p:sp>
      <p:pic>
        <p:nvPicPr>
          <p:cNvPr id="2052" name="Picture 4" descr="C:\Users\4804144087\AppData\Local\Microsoft\Windows\Temporary Internet Files\Content.IE5\21U9V8BC\MC90029585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2538" y="2585413"/>
            <a:ext cx="2163762" cy="1871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43200" y="5562600"/>
            <a:ext cx="5669862" cy="707886"/>
          </a:xfrm>
          <a:prstGeom prst="rect">
            <a:avLst/>
          </a:prstGeom>
          <a:noFill/>
        </p:spPr>
        <p:txBody>
          <a:bodyPr wrap="square" rtlCol="0">
            <a:spAutoFit/>
          </a:bodyPr>
          <a:lstStyle/>
          <a:p>
            <a:pPr algn="ctr"/>
            <a:r>
              <a:rPr lang="en-US" sz="4000" dirty="0" smtClean="0">
                <a:solidFill>
                  <a:prstClr val="white"/>
                </a:solidFill>
                <a:latin typeface="Impact" pitchFamily="34" charset="0"/>
              </a:rPr>
              <a:t>according to the surveys.</a:t>
            </a:r>
            <a:endParaRPr lang="en-US" sz="4000" dirty="0">
              <a:solidFill>
                <a:prstClr val="white"/>
              </a:solidFill>
              <a:latin typeface="Impact" pitchFamily="34" charset="0"/>
            </a:endParaRPr>
          </a:p>
        </p:txBody>
      </p:sp>
      <p:sp>
        <p:nvSpPr>
          <p:cNvPr id="6" name="TextBox 5"/>
          <p:cNvSpPr txBox="1"/>
          <p:nvPr/>
        </p:nvSpPr>
        <p:spPr>
          <a:xfrm>
            <a:off x="327518" y="6400800"/>
            <a:ext cx="364202" cy="369332"/>
          </a:xfrm>
          <a:prstGeom prst="rect">
            <a:avLst/>
          </a:prstGeom>
          <a:noFill/>
        </p:spPr>
        <p:txBody>
          <a:bodyPr wrap="none" rtlCol="0">
            <a:spAutoFit/>
          </a:bodyPr>
          <a:lstStyle/>
          <a:p>
            <a:r>
              <a:rPr lang="en-US" dirty="0" smtClean="0">
                <a:solidFill>
                  <a:schemeClr val="bg1"/>
                </a:solidFill>
              </a:rPr>
              <a:t>JS</a:t>
            </a:r>
            <a:endParaRPr lang="en-US" dirty="0">
              <a:solidFill>
                <a:schemeClr val="bg1"/>
              </a:solidFill>
            </a:endParaRPr>
          </a:p>
        </p:txBody>
      </p:sp>
    </p:spTree>
    <p:extLst>
      <p:ext uri="{BB962C8B-B14F-4D97-AF65-F5344CB8AC3E}">
        <p14:creationId xmlns:p14="http://schemas.microsoft.com/office/powerpoint/2010/main" val="1399504821"/>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2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838200" y="609600"/>
            <a:ext cx="6096000" cy="384810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smtClean="0">
                <a:solidFill>
                  <a:srgbClr val="0000FF"/>
                </a:solidFill>
                <a:latin typeface="akaDylan Plain" pitchFamily="82" charset="0"/>
              </a:rPr>
              <a:t>91% </a:t>
            </a:r>
            <a:r>
              <a:rPr lang="en-US" sz="4000" dirty="0" smtClean="0">
                <a:solidFill>
                  <a:prstClr val="black"/>
                </a:solidFill>
                <a:latin typeface="akaDylan Plain" pitchFamily="82" charset="0"/>
              </a:rPr>
              <a:t>of LSE families participate in fundraisers  each year! </a:t>
            </a:r>
            <a:endParaRPr lang="en-US" sz="4000" dirty="0">
              <a:solidFill>
                <a:prstClr val="black"/>
              </a:solidFill>
              <a:latin typeface="akaDylan Plain" pitchFamily="82" charset="0"/>
            </a:endParaRPr>
          </a:p>
        </p:txBody>
      </p:sp>
      <p:sp>
        <p:nvSpPr>
          <p:cNvPr id="2" name="TextBox 1"/>
          <p:cNvSpPr txBox="1"/>
          <p:nvPr/>
        </p:nvSpPr>
        <p:spPr>
          <a:xfrm>
            <a:off x="228600" y="6400800"/>
            <a:ext cx="407484" cy="369332"/>
          </a:xfrm>
          <a:prstGeom prst="rect">
            <a:avLst/>
          </a:prstGeom>
          <a:noFill/>
        </p:spPr>
        <p:txBody>
          <a:bodyPr wrap="none" rtlCol="0">
            <a:spAutoFit/>
          </a:bodyPr>
          <a:lstStyle/>
          <a:p>
            <a:r>
              <a:rPr lang="en-US" dirty="0" smtClean="0"/>
              <a:t>LR</a:t>
            </a:r>
            <a:endParaRPr lang="en-US" dirty="0"/>
          </a:p>
        </p:txBody>
      </p:sp>
      <p:sp>
        <p:nvSpPr>
          <p:cNvPr id="3" name="Rounded Rectangle 2"/>
          <p:cNvSpPr/>
          <p:nvPr/>
        </p:nvSpPr>
        <p:spPr>
          <a:xfrm>
            <a:off x="4572000" y="4686300"/>
            <a:ext cx="4038600" cy="1714500"/>
          </a:xfrm>
          <a:prstGeom prst="roundRect">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kaDylan Plain" pitchFamily="82" charset="0"/>
              </a:rPr>
              <a:t>We are very fortunate to have such amazing and supportive families!</a:t>
            </a:r>
            <a:endParaRPr lang="en-US" dirty="0">
              <a:solidFill>
                <a:schemeClr val="bg1"/>
              </a:solidFill>
              <a:latin typeface="akaDylan Plain" pitchFamily="82" charset="0"/>
            </a:endParaRPr>
          </a:p>
        </p:txBody>
      </p:sp>
    </p:spTree>
    <p:extLst>
      <p:ext uri="{BB962C8B-B14F-4D97-AF65-F5344CB8AC3E}">
        <p14:creationId xmlns:p14="http://schemas.microsoft.com/office/powerpoint/2010/main" val="2562158994"/>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5" name="Group 4"/>
          <p:cNvGrpSpPr/>
          <p:nvPr/>
        </p:nvGrpSpPr>
        <p:grpSpPr>
          <a:xfrm>
            <a:off x="1323975" y="1066800"/>
            <a:ext cx="6553200" cy="3810000"/>
            <a:chOff x="1323975" y="1066800"/>
            <a:chExt cx="6553200" cy="3810000"/>
          </a:xfrm>
        </p:grpSpPr>
        <p:sp>
          <p:nvSpPr>
            <p:cNvPr id="2" name="Rounded Rectangle 1"/>
            <p:cNvSpPr/>
            <p:nvPr/>
          </p:nvSpPr>
          <p:spPr>
            <a:xfrm>
              <a:off x="1323975" y="1066800"/>
              <a:ext cx="6553200" cy="3810000"/>
            </a:xfrm>
            <a:prstGeom prst="roundRect">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ECE1">
                    <a:lumMod val="25000"/>
                  </a:srgbClr>
                </a:solidFill>
              </a:endParaRPr>
            </a:p>
          </p:txBody>
        </p:sp>
        <p:sp>
          <p:nvSpPr>
            <p:cNvPr id="3" name="Rectangle 2"/>
            <p:cNvSpPr/>
            <p:nvPr/>
          </p:nvSpPr>
          <p:spPr>
            <a:xfrm>
              <a:off x="1497157" y="1817638"/>
              <a:ext cx="6206836" cy="2308324"/>
            </a:xfrm>
            <a:prstGeom prst="rect">
              <a:avLst/>
            </a:prstGeom>
          </p:spPr>
          <p:txBody>
            <a:bodyPr wrap="square">
              <a:spAutoFit/>
            </a:bodyPr>
            <a:lstStyle/>
            <a:p>
              <a:pPr algn="ctr"/>
              <a:r>
                <a:rPr lang="en-US" sz="4800" dirty="0" smtClean="0">
                  <a:solidFill>
                    <a:srgbClr val="FFFF00"/>
                  </a:solidFill>
                </a:rPr>
                <a:t>41% </a:t>
              </a:r>
              <a:r>
                <a:rPr lang="en-US" sz="4800" dirty="0">
                  <a:solidFill>
                    <a:schemeClr val="bg1"/>
                  </a:solidFill>
                </a:rPr>
                <a:t>of LSE classes use the playground for over </a:t>
              </a:r>
              <a:r>
                <a:rPr lang="en-US" sz="4800" dirty="0">
                  <a:solidFill>
                    <a:srgbClr val="FFFF00"/>
                  </a:solidFill>
                </a:rPr>
                <a:t>60</a:t>
              </a:r>
              <a:r>
                <a:rPr lang="en-US" sz="4800" dirty="0">
                  <a:solidFill>
                    <a:schemeClr val="bg1"/>
                  </a:solidFill>
                </a:rPr>
                <a:t> minutes per </a:t>
              </a:r>
              <a:r>
                <a:rPr lang="en-US" sz="4800" dirty="0" smtClean="0">
                  <a:solidFill>
                    <a:schemeClr val="bg1"/>
                  </a:solidFill>
                </a:rPr>
                <a:t>week.  </a:t>
              </a:r>
              <a:endParaRPr lang="en-US" sz="4800" dirty="0">
                <a:solidFill>
                  <a:schemeClr val="bg1"/>
                </a:solidFill>
              </a:endParaRPr>
            </a:p>
          </p:txBody>
        </p:sp>
      </p:grpSp>
      <p:sp>
        <p:nvSpPr>
          <p:cNvPr id="4" name="TextBox 3"/>
          <p:cNvSpPr txBox="1"/>
          <p:nvPr/>
        </p:nvSpPr>
        <p:spPr>
          <a:xfrm>
            <a:off x="152400" y="6477000"/>
            <a:ext cx="407484" cy="369332"/>
          </a:xfrm>
          <a:prstGeom prst="rect">
            <a:avLst/>
          </a:prstGeom>
          <a:noFill/>
        </p:spPr>
        <p:txBody>
          <a:bodyPr wrap="none" rtlCol="0">
            <a:spAutoFit/>
          </a:bodyPr>
          <a:lstStyle/>
          <a:p>
            <a:r>
              <a:rPr lang="en-US" dirty="0" smtClean="0"/>
              <a:t>LR</a:t>
            </a:r>
            <a:endParaRPr lang="en-US" dirty="0"/>
          </a:p>
        </p:txBody>
      </p:sp>
      <p:pic>
        <p:nvPicPr>
          <p:cNvPr id="1026" name="Picture 2" descr="tire swing 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343400"/>
            <a:ext cx="1905000" cy="2001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Oval 6"/>
          <p:cNvSpPr/>
          <p:nvPr/>
        </p:nvSpPr>
        <p:spPr>
          <a:xfrm>
            <a:off x="6019800" y="5257800"/>
            <a:ext cx="2743200" cy="1403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15-minutes a day helps us to learn and grow!</a:t>
            </a:r>
            <a:endParaRPr lang="en-US" sz="2000" dirty="0"/>
          </a:p>
        </p:txBody>
      </p:sp>
    </p:spTree>
    <p:extLst>
      <p:ext uri="{BB962C8B-B14F-4D97-AF65-F5344CB8AC3E}">
        <p14:creationId xmlns:p14="http://schemas.microsoft.com/office/powerpoint/2010/main" val="4072299372"/>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7924800" cy="6009429"/>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C:\Users\4804144087\AppData\Local\Microsoft\Windows\Temporary Internet Files\Content.IE5\W6GBULZ1\MP900405386[1].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947108" y="2510167"/>
            <a:ext cx="2697480" cy="1926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609600"/>
            <a:ext cx="7772400" cy="1569660"/>
          </a:xfrm>
          <a:prstGeom prst="rect">
            <a:avLst/>
          </a:prstGeom>
          <a:noFill/>
        </p:spPr>
        <p:txBody>
          <a:bodyPr wrap="square" rtlCol="0">
            <a:spAutoFit/>
          </a:bodyPr>
          <a:lstStyle/>
          <a:p>
            <a:pPr algn="ctr"/>
            <a:r>
              <a:rPr lang="en-US" sz="4800" dirty="0" smtClean="0">
                <a:solidFill>
                  <a:schemeClr val="bg1"/>
                </a:solidFill>
                <a:latin typeface="Impact" pitchFamily="34" charset="0"/>
              </a:rPr>
              <a:t>The most frequently  used computer program in L.S.E. is</a:t>
            </a:r>
            <a:endParaRPr lang="en-US" sz="4800" dirty="0">
              <a:solidFill>
                <a:schemeClr val="bg1"/>
              </a:solidFill>
              <a:latin typeface="Impact" pitchFamily="34" charset="0"/>
            </a:endParaRPr>
          </a:p>
        </p:txBody>
      </p:sp>
      <p:sp>
        <p:nvSpPr>
          <p:cNvPr id="5" name="TextBox 4"/>
          <p:cNvSpPr txBox="1"/>
          <p:nvPr/>
        </p:nvSpPr>
        <p:spPr>
          <a:xfrm>
            <a:off x="762000" y="4876800"/>
            <a:ext cx="7620000" cy="1323439"/>
          </a:xfrm>
          <a:prstGeom prst="rect">
            <a:avLst/>
          </a:prstGeom>
          <a:noFill/>
        </p:spPr>
        <p:txBody>
          <a:bodyPr wrap="square" rtlCol="0">
            <a:spAutoFit/>
          </a:bodyPr>
          <a:lstStyle/>
          <a:p>
            <a:r>
              <a:rPr lang="en-US" sz="8000" dirty="0" err="1" smtClean="0">
                <a:solidFill>
                  <a:schemeClr val="bg1"/>
                </a:solidFill>
                <a:latin typeface="Impact" pitchFamily="34" charset="0"/>
              </a:rPr>
              <a:t>SuccessesMaker</a:t>
            </a:r>
            <a:endParaRPr lang="en-US" sz="8000" dirty="0">
              <a:solidFill>
                <a:schemeClr val="bg1"/>
              </a:solidFill>
              <a:latin typeface="Impact" pitchFamily="34" charset="0"/>
            </a:endParaRPr>
          </a:p>
        </p:txBody>
      </p:sp>
    </p:spTree>
    <p:extLst>
      <p:ext uri="{BB962C8B-B14F-4D97-AF65-F5344CB8AC3E}">
        <p14:creationId xmlns:p14="http://schemas.microsoft.com/office/powerpoint/2010/main" val="3260493453"/>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3"/>
                                        </p:tgtEl>
                                      </p:cBhvr>
                                    </p:animEffect>
                                    <p:anim calcmode="lin" valueType="num">
                                      <p:cBhvr>
                                        <p:cTn id="7"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14" dur="26">
                                          <p:stCondLst>
                                            <p:cond delay="620"/>
                                          </p:stCondLst>
                                        </p:cTn>
                                        <p:tgtEl>
                                          <p:spTgt spid="3"/>
                                        </p:tgtEl>
                                      </p:cBhvr>
                                      <p:to x="100000" y="60000"/>
                                    </p:animScale>
                                    <p:animScale>
                                      <p:cBhvr>
                                        <p:cTn id="15" dur="166" decel="50000">
                                          <p:stCondLst>
                                            <p:cond delay="646"/>
                                          </p:stCondLst>
                                        </p:cTn>
                                        <p:tgtEl>
                                          <p:spTgt spid="3"/>
                                        </p:tgtEl>
                                      </p:cBhvr>
                                      <p:to x="100000" y="100000"/>
                                    </p:animScale>
                                    <p:animScale>
                                      <p:cBhvr>
                                        <p:cTn id="16" dur="26">
                                          <p:stCondLst>
                                            <p:cond delay="1312"/>
                                          </p:stCondLst>
                                        </p:cTn>
                                        <p:tgtEl>
                                          <p:spTgt spid="3"/>
                                        </p:tgtEl>
                                      </p:cBhvr>
                                      <p:to x="100000" y="80000"/>
                                    </p:animScale>
                                    <p:animScale>
                                      <p:cBhvr>
                                        <p:cTn id="17" dur="166" decel="50000">
                                          <p:stCondLst>
                                            <p:cond delay="1338"/>
                                          </p:stCondLst>
                                        </p:cTn>
                                        <p:tgtEl>
                                          <p:spTgt spid="3"/>
                                        </p:tgtEl>
                                      </p:cBhvr>
                                      <p:to x="100000" y="100000"/>
                                    </p:animScale>
                                    <p:animScale>
                                      <p:cBhvr>
                                        <p:cTn id="18" dur="26">
                                          <p:stCondLst>
                                            <p:cond delay="1642"/>
                                          </p:stCondLst>
                                        </p:cTn>
                                        <p:tgtEl>
                                          <p:spTgt spid="3"/>
                                        </p:tgtEl>
                                      </p:cBhvr>
                                      <p:to x="100000" y="90000"/>
                                    </p:animScale>
                                    <p:animScale>
                                      <p:cBhvr>
                                        <p:cTn id="19" dur="166" decel="50000">
                                          <p:stCondLst>
                                            <p:cond delay="1668"/>
                                          </p:stCondLst>
                                        </p:cTn>
                                        <p:tgtEl>
                                          <p:spTgt spid="3"/>
                                        </p:tgtEl>
                                      </p:cBhvr>
                                      <p:to x="100000" y="100000"/>
                                    </p:animScale>
                                    <p:animScale>
                                      <p:cBhvr>
                                        <p:cTn id="20" dur="26">
                                          <p:stCondLst>
                                            <p:cond delay="1808"/>
                                          </p:stCondLst>
                                        </p:cTn>
                                        <p:tgtEl>
                                          <p:spTgt spid="3"/>
                                        </p:tgtEl>
                                      </p:cBhvr>
                                      <p:to x="100000" y="95000"/>
                                    </p:animScale>
                                    <p:animScale>
                                      <p:cBhvr>
                                        <p:cTn id="21" dur="166" decel="50000">
                                          <p:stCondLst>
                                            <p:cond delay="1834"/>
                                          </p:stCondLst>
                                        </p:cTn>
                                        <p:tgtEl>
                                          <p:spTgt spid="3"/>
                                        </p:tgtEl>
                                      </p:cBhvr>
                                      <p:to x="100000" y="100000"/>
                                    </p:animScale>
                                    <p:set>
                                      <p:cBhvr>
                                        <p:cTn id="22"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820994" y="344690"/>
            <a:ext cx="7637206" cy="2585323"/>
          </a:xfrm>
          <a:prstGeom prst="rect">
            <a:avLst/>
          </a:prstGeom>
          <a:noFill/>
        </p:spPr>
        <p:txBody>
          <a:bodyPr wrap="square" rtlCol="0">
            <a:spAutoFit/>
          </a:bodyPr>
          <a:lstStyle/>
          <a:p>
            <a:pPr algn="ctr"/>
            <a:r>
              <a:rPr lang="en-US" sz="5400" b="1" dirty="0" smtClean="0">
                <a:solidFill>
                  <a:prstClr val="black"/>
                </a:solidFill>
                <a:latin typeface="SF Cartoonist Hand SC" pitchFamily="2" charset="0"/>
                <a:ea typeface="2peas" pitchFamily="2" charset="0"/>
              </a:rPr>
              <a:t>48% of LSE families go out for frozen yogurt at least </a:t>
            </a:r>
            <a:r>
              <a:rPr lang="en-US" sz="5400" b="1" dirty="0" smtClean="0">
                <a:solidFill>
                  <a:srgbClr val="C00000"/>
                </a:solidFill>
                <a:latin typeface="SF Cartoonist Hand SC" pitchFamily="2" charset="0"/>
                <a:ea typeface="2peas" pitchFamily="2" charset="0"/>
              </a:rPr>
              <a:t>once a month.</a:t>
            </a:r>
            <a:endParaRPr lang="en-US" sz="5400" b="1" dirty="0">
              <a:solidFill>
                <a:srgbClr val="C00000"/>
              </a:solidFill>
              <a:latin typeface="SF Cartoonist Hand SC" pitchFamily="2" charset="0"/>
              <a:ea typeface="2peas" pitchFamily="2" charset="0"/>
            </a:endParaRPr>
          </a:p>
        </p:txBody>
      </p:sp>
      <p:sp>
        <p:nvSpPr>
          <p:cNvPr id="4" name="TextBox 3"/>
          <p:cNvSpPr txBox="1"/>
          <p:nvPr/>
        </p:nvSpPr>
        <p:spPr>
          <a:xfrm>
            <a:off x="1011494" y="5699760"/>
            <a:ext cx="6629399" cy="707886"/>
          </a:xfrm>
          <a:prstGeom prst="rect">
            <a:avLst/>
          </a:prstGeom>
          <a:solidFill>
            <a:schemeClr val="bg1"/>
          </a:solidFill>
          <a:ln w="38100">
            <a:solidFill>
              <a:srgbClr val="FF0000"/>
            </a:solidFill>
          </a:ln>
        </p:spPr>
        <p:txBody>
          <a:bodyPr wrap="square" rtlCol="0">
            <a:spAutoFit/>
          </a:bodyPr>
          <a:lstStyle/>
          <a:p>
            <a:pPr algn="ctr"/>
            <a:r>
              <a:rPr lang="en-US" sz="4000" dirty="0" smtClean="0">
                <a:solidFill>
                  <a:prstClr val="black"/>
                </a:solidFill>
                <a:latin typeface="SF Cartoonist Hand SC" pitchFamily="2" charset="0"/>
                <a:ea typeface="2peas" pitchFamily="2" charset="0"/>
              </a:rPr>
              <a:t>We must really like yogurt!!!</a:t>
            </a:r>
            <a:endParaRPr lang="en-US" sz="4000" dirty="0">
              <a:solidFill>
                <a:prstClr val="black"/>
              </a:solidFill>
              <a:latin typeface="SF Cartoonist Hand SC" pitchFamily="2" charset="0"/>
              <a:ea typeface="2peas" pitchFamily="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9923" y="3124200"/>
            <a:ext cx="2232542" cy="2328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90377" y="6488668"/>
            <a:ext cx="407484" cy="369332"/>
          </a:xfrm>
          <a:prstGeom prst="rect">
            <a:avLst/>
          </a:prstGeom>
          <a:noFill/>
        </p:spPr>
        <p:txBody>
          <a:bodyPr wrap="none" rtlCol="0">
            <a:spAutoFit/>
          </a:bodyPr>
          <a:lstStyle/>
          <a:p>
            <a:r>
              <a:rPr lang="en-US" dirty="0" smtClean="0"/>
              <a:t>LR</a:t>
            </a:r>
            <a:endParaRPr lang="en-US" dirty="0"/>
          </a:p>
        </p:txBody>
      </p:sp>
    </p:spTree>
    <p:extLst>
      <p:ext uri="{BB962C8B-B14F-4D97-AF65-F5344CB8AC3E}">
        <p14:creationId xmlns:p14="http://schemas.microsoft.com/office/powerpoint/2010/main" val="666905112"/>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914400" y="1982948"/>
            <a:ext cx="6477000" cy="4524315"/>
          </a:xfrm>
          <a:prstGeom prst="rect">
            <a:avLst/>
          </a:prstGeom>
          <a:solidFill>
            <a:schemeClr val="accent5">
              <a:lumMod val="40000"/>
              <a:lumOff val="60000"/>
            </a:schemeClr>
          </a:solidFill>
          <a:ln w="76200">
            <a:solidFill>
              <a:schemeClr val="tx1"/>
            </a:solidFill>
          </a:ln>
        </p:spPr>
        <p:txBody>
          <a:bodyPr wrap="square" rtlCol="0">
            <a:spAutoFit/>
          </a:bodyPr>
          <a:lstStyle/>
          <a:p>
            <a:endParaRPr lang="en-US" dirty="0" smtClean="0">
              <a:solidFill>
                <a:prstClr val="black"/>
              </a:solidFill>
            </a:endParaRPr>
          </a:p>
          <a:p>
            <a:endParaRPr lang="en-US" dirty="0">
              <a:solidFill>
                <a:prstClr val="black"/>
              </a:solidFill>
            </a:endParaRPr>
          </a:p>
          <a:p>
            <a:pPr algn="ctr"/>
            <a:r>
              <a:rPr lang="en-US" sz="5400" dirty="0" smtClean="0">
                <a:solidFill>
                  <a:srgbClr val="C00000"/>
                </a:solidFill>
              </a:rPr>
              <a:t>36% </a:t>
            </a:r>
            <a:r>
              <a:rPr lang="en-US" sz="5400" dirty="0" smtClean="0">
                <a:solidFill>
                  <a:prstClr val="black"/>
                </a:solidFill>
              </a:rPr>
              <a:t>of LSE teachers participate in </a:t>
            </a:r>
            <a:br>
              <a:rPr lang="en-US" sz="5400" dirty="0" smtClean="0">
                <a:solidFill>
                  <a:prstClr val="black"/>
                </a:solidFill>
              </a:rPr>
            </a:br>
            <a:r>
              <a:rPr lang="en-US" sz="5400" i="1" dirty="0" smtClean="0">
                <a:solidFill>
                  <a:prstClr val="black"/>
                </a:solidFill>
              </a:rPr>
              <a:t>‘’Lunch Bunch’’ </a:t>
            </a:r>
            <a:r>
              <a:rPr lang="en-US" sz="5400" dirty="0" smtClean="0">
                <a:solidFill>
                  <a:prstClr val="black"/>
                </a:solidFill>
              </a:rPr>
              <a:t>regularly.</a:t>
            </a:r>
            <a:endParaRPr lang="en-US" dirty="0">
              <a:solidFill>
                <a:prstClr val="black"/>
              </a:solidFill>
            </a:endParaRPr>
          </a:p>
          <a:p>
            <a:endParaRPr lang="en-US" dirty="0" smtClean="0">
              <a:solidFill>
                <a:prstClr val="black"/>
              </a:solidFill>
            </a:endParaRPr>
          </a:p>
          <a:p>
            <a:r>
              <a:rPr lang="en-US" dirty="0" smtClean="0">
                <a:solidFill>
                  <a:prstClr val="black"/>
                </a:solidFill>
              </a:rPr>
              <a:t> </a:t>
            </a:r>
            <a:endParaRPr lang="en-US" dirty="0">
              <a:solidFill>
                <a:prstClr val="black"/>
              </a:solidFill>
            </a:endParaRPr>
          </a:p>
        </p:txBody>
      </p:sp>
      <p:sp>
        <p:nvSpPr>
          <p:cNvPr id="3" name="TextBox 2"/>
          <p:cNvSpPr txBox="1"/>
          <p:nvPr/>
        </p:nvSpPr>
        <p:spPr>
          <a:xfrm>
            <a:off x="8610600" y="6507263"/>
            <a:ext cx="685800" cy="246221"/>
          </a:xfrm>
          <a:prstGeom prst="rect">
            <a:avLst/>
          </a:prstGeom>
          <a:noFill/>
        </p:spPr>
        <p:txBody>
          <a:bodyPr wrap="square" rtlCol="0">
            <a:spAutoFit/>
          </a:bodyPr>
          <a:lstStyle/>
          <a:p>
            <a:r>
              <a:rPr lang="en-US" sz="1000" dirty="0" smtClean="0"/>
              <a:t>R.B</a:t>
            </a:r>
            <a:endParaRPr lang="en-US" sz="1000" dirty="0"/>
          </a:p>
        </p:txBody>
      </p:sp>
      <p:pic>
        <p:nvPicPr>
          <p:cNvPr id="2050" name="Picture 2" descr="C:\Users\7818\AppData\Local\Microsoft\Windows\Temporary Internet Files\Content.IE5\A68I7XYQ\MC90035927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152400"/>
            <a:ext cx="1097620" cy="1815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7818\AppData\Local\Microsoft\Windows\Temporary Internet Files\Content.IE5\A68I7XYQ\MC90035927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81000"/>
            <a:ext cx="1097620" cy="1815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C:\Users\7818\AppData\Local\Microsoft\Windows\Temporary Internet Files\Content.IE5\A68I7XYQ\MC90035927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52400"/>
            <a:ext cx="1097620" cy="1815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C:\Users\7818\AppData\Local\Microsoft\Windows\Temporary Internet Files\Content.IE5\A68I7XYQ\MC90035927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381000"/>
            <a:ext cx="1097620" cy="1815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C:\Users\7818\AppData\Local\Microsoft\Windows\Temporary Internet Files\Content.IE5\A68I7XYQ\MC90035927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52400"/>
            <a:ext cx="1097620" cy="1815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C:\Users\7818\AppData\Local\Microsoft\Windows\Temporary Internet Files\Content.IE5\A68I7XYQ\MC90035927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1000"/>
            <a:ext cx="1097620" cy="1815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780917"/>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1981200"/>
            <a:ext cx="5486400" cy="2800767"/>
          </a:xfrm>
          <a:prstGeom prst="rect">
            <a:avLst/>
          </a:prstGeom>
          <a:solidFill>
            <a:srgbClr val="C00000"/>
          </a:solidFill>
          <a:ln w="76200">
            <a:solidFill>
              <a:schemeClr val="bg1"/>
            </a:solidFill>
          </a:ln>
        </p:spPr>
        <p:txBody>
          <a:bodyPr wrap="square" rtlCol="0">
            <a:spAutoFit/>
          </a:bodyPr>
          <a:lstStyle/>
          <a:p>
            <a:pPr algn="ctr"/>
            <a:r>
              <a:rPr lang="en-US" sz="4400" dirty="0" smtClean="0">
                <a:solidFill>
                  <a:srgbClr val="FFFFFF"/>
                </a:solidFill>
                <a:latin typeface="Spicy Rice" pitchFamily="34" charset="0"/>
              </a:rPr>
              <a:t>55% of teachers </a:t>
            </a:r>
            <a:r>
              <a:rPr lang="en-US" sz="4400" dirty="0">
                <a:solidFill>
                  <a:srgbClr val="FFFFFF"/>
                </a:solidFill>
                <a:latin typeface="Spicy Rice" pitchFamily="34" charset="0"/>
              </a:rPr>
              <a:t>s</a:t>
            </a:r>
            <a:r>
              <a:rPr lang="en-US" sz="4400" dirty="0" smtClean="0">
                <a:solidFill>
                  <a:srgbClr val="FFFFFF"/>
                </a:solidFill>
                <a:latin typeface="Spicy Rice" pitchFamily="34" charset="0"/>
              </a:rPr>
              <a:t>pend more than  $200 per year on their classrooms.</a:t>
            </a:r>
            <a:endParaRPr lang="en-US" sz="4400" dirty="0">
              <a:solidFill>
                <a:srgbClr val="FFFFFF"/>
              </a:solidFill>
              <a:latin typeface="Spicy Rice" pitchFamily="34" charset="0"/>
            </a:endParaRPr>
          </a:p>
        </p:txBody>
      </p:sp>
      <p:sp>
        <p:nvSpPr>
          <p:cNvPr id="2" name="TextBox 1"/>
          <p:cNvSpPr txBox="1"/>
          <p:nvPr/>
        </p:nvSpPr>
        <p:spPr>
          <a:xfrm>
            <a:off x="228600" y="6400800"/>
            <a:ext cx="668773" cy="369332"/>
          </a:xfrm>
          <a:prstGeom prst="rect">
            <a:avLst/>
          </a:prstGeom>
          <a:noFill/>
        </p:spPr>
        <p:txBody>
          <a:bodyPr wrap="none" rtlCol="0">
            <a:spAutoFit/>
          </a:bodyPr>
          <a:lstStyle/>
          <a:p>
            <a:r>
              <a:rPr lang="en-US" dirty="0" smtClean="0"/>
              <a:t>ACL</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373" y="0"/>
            <a:ext cx="897373" cy="1057618"/>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0"/>
            <a:ext cx="897373" cy="105761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557" y="-1057618"/>
            <a:ext cx="897373" cy="1057618"/>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057618"/>
            <a:ext cx="897373" cy="1057618"/>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1057618"/>
            <a:ext cx="897373" cy="1057618"/>
          </a:xfrm>
          <a:prstGeom prst="rect">
            <a:avLst/>
          </a:prstGeom>
        </p:spPr>
      </p:pic>
    </p:spTree>
    <p:extLst>
      <p:ext uri="{BB962C8B-B14F-4D97-AF65-F5344CB8AC3E}">
        <p14:creationId xmlns:p14="http://schemas.microsoft.com/office/powerpoint/2010/main" val="1402184376"/>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695 -0.04051 C 0.06511 -0.03009 0.07327 -0.03333 0.08403 -0.03055 C 0.10556 -0.02523 0.12656 -0.01736 0.14809 -0.01227 C 0.15643 -0.00694 0.16493 -0.00555 0.17379 -0.00208 C 0.18368 0.00186 0.19219 0.00741 0.20243 0.00996 C 0.21389 0.01574 0.22413 0.02014 0.23455 0.02848 C 0.24115 0.03357 0.24584 0.04051 0.25209 0.04653 C 0.25851 0.05255 0.26719 0.05764 0.27292 0.06482 C 0.28073 0.07477 0.28941 0.08334 0.29844 0.09121 C 0.30226 0.09861 0.30625 0.10533 0.31129 0.11158 C 0.31649 0.125 0.31268 0.1176 0.32396 0.13195 L 0.32396 0.13218 C 0.32934 0.1419 0.33455 0.15093 0.34011 0.16042 C 0.34601 0.17061 0.35035 0.18148 0.35764 0.19074 C 0.36007 0.2 0.36649 0.20811 0.37205 0.21505 C 0.37483 0.22639 0.3724 0.21945 0.38299 0.23334 C 0.38698 0.23797 0.38889 0.24468 0.39271 0.24931 C 0.39549 0.26343 0.40851 0.2919 0.41511 0.30648 C 0.4184 0.32153 0.42587 0.33797 0.43281 0.35093 C 0.43524 0.36019 0.43785 0.36736 0.44236 0.37523 C 0.4441 0.38218 0.4434 0.38102 0.44705 0.3875 C 0.45018 0.39283 0.45677 0.40394 0.45677 0.40394 C 0.45955 0.41829 0.46615 0.4301 0.47274 0.44236 C 0.47518 0.45162 0.47969 0.46065 0.48403 0.46875 C 0.4849 0.47338 0.48559 0.47848 0.48715 0.48287 C 0.48872 0.48727 0.49358 0.49514 0.49358 0.49537 C 0.49653 0.50672 0.50122 0.52616 0.50625 0.53542 C 0.50816 0.54306 0.51007 0.54885 0.51268 0.55579 C 0.51615 0.56505 0.51702 0.575 0.52084 0.58426 C 0.52361 0.60209 0.52917 0.61783 0.53351 0.63519 C 0.53577 0.66181 0.53872 0.69005 0.54323 0.71621 C 0.54393 0.75162 0.54184 0.77639 0.54792 0.80741 C 0.55018 0.81829 0.55191 0.82917 0.55434 0.84005 C 0.55556 0.84514 0.55747 0.85625 0.55747 0.85625 L 0.56563 0.84607 " pathEditMode="relative" rAng="0" ptsTypes="ffffffffffFffffffffffffffffffffffAA">
                                      <p:cBhvr>
                                        <p:cTn id="6" dur="1000" fill="hold"/>
                                        <p:tgtEl>
                                          <p:spTgt spid="3"/>
                                        </p:tgtEl>
                                        <p:attrNameLst>
                                          <p:attrName>ppt_x</p:attrName>
                                          <p:attrName>ppt_y</p:attrName>
                                        </p:attrNameLst>
                                      </p:cBhvr>
                                      <p:rCtr x="25434" y="44838"/>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6667 0.00463 C -0.07431 0.00672 -0.08038 0.01042 -0.0882 0.0125 C -0.09705 0.01667 -0.10556 0.01875 -0.11458 0.02246 C -0.12587 0.02709 -0.1342 0.03195 -0.14583 0.03403 C -0.16354 0.04144 -0.18004 0.05 -0.1967 0.05973 C -0.20399 0.06412 -0.20833 0.07061 -0.21476 0.07547 C -0.22778 0.08519 -0.21858 0.07431 -0.22969 0.08357 C -0.24601 0.09723 -0.26372 0.1125 -0.27917 0.12709 C -0.2875 0.13496 -0.29254 0.1463 -0.30035 0.15463 C -0.32066 0.17709 -0.33889 0.20023 -0.35643 0.22593 C -0.35972 0.23079 -0.36163 0.23658 -0.36476 0.24167 C -0.38038 0.26806 -0.3974 0.29375 -0.41233 0.32061 C -0.42222 0.33866 -0.43056 0.35718 -0.44184 0.37408 C -0.45087 0.40348 -0.46719 0.42986 -0.47986 0.45718 C -0.52083 0.54723 -0.56858 0.63773 -0.58021 0.74167 C -0.58229 0.79514 -0.58177 0.76806 -0.58177 0.82292 " pathEditMode="relative" rAng="0" ptsTypes="fffffffffffffffA">
                                      <p:cBhvr>
                                        <p:cTn id="10" dur="1000" fill="hold"/>
                                        <p:tgtEl>
                                          <p:spTgt spid="6"/>
                                        </p:tgtEl>
                                        <p:attrNameLst>
                                          <p:attrName>ppt_x</p:attrName>
                                          <p:attrName>ppt_y</p:attrName>
                                        </p:attrNameLst>
                                      </p:cBhvr>
                                      <p:rCtr x="-25781" y="4090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2292 0.07708 C 0.03108 0.0875 0.03924 0.08426 0.05 0.08703 C 0.07153 0.09236 0.09253 0.10023 0.11406 0.10532 C 0.1224 0.11064 0.1309 0.11203 0.13976 0.11551 C 0.14965 0.11944 0.15816 0.125 0.1684 0.12754 C 0.17986 0.13333 0.1901 0.13773 0.20052 0.14606 C 0.20712 0.15115 0.21181 0.1581 0.21806 0.16412 C 0.22448 0.17014 0.23316 0.17523 0.23889 0.1824 C 0.2467 0.19236 0.25538 0.20092 0.26441 0.20879 C 0.26823 0.2162 0.27222 0.22291 0.27726 0.22916 C 0.28247 0.24259 0.27865 0.23518 0.28993 0.24953 L 0.28993 0.24977 C 0.29531 0.25949 0.30052 0.26852 0.30608 0.27801 C 0.31198 0.28819 0.31632 0.29907 0.32361 0.30833 C 0.32604 0.31759 0.33247 0.32569 0.33802 0.33264 C 0.3408 0.34398 0.33837 0.33703 0.34896 0.35092 C 0.35295 0.35555 0.35486 0.36227 0.35868 0.36689 C 0.36146 0.38102 0.37448 0.40949 0.38108 0.42407 C 0.38438 0.43912 0.39184 0.45555 0.39878 0.46852 C 0.40122 0.47777 0.40382 0.48495 0.40833 0.49282 C 0.41007 0.49977 0.40938 0.49861 0.41302 0.50509 C 0.41615 0.51041 0.42274 0.52152 0.42274 0.52176 C 0.42552 0.53588 0.43212 0.54768 0.43872 0.55995 C 0.44115 0.56921 0.44566 0.57824 0.45 0.58634 C 0.45087 0.59097 0.45156 0.59606 0.45313 0.60046 C 0.45469 0.60486 0.45955 0.61273 0.45955 0.61296 C 0.4625 0.6243 0.46719 0.64375 0.47222 0.65301 C 0.47413 0.66064 0.47604 0.66643 0.47865 0.67338 C 0.48212 0.68264 0.48299 0.69259 0.48681 0.70185 C 0.48958 0.71967 0.49514 0.73541 0.49948 0.75277 C 0.50174 0.77939 0.50469 0.80764 0.5092 0.83379 C 0.5099 0.86921 0.50781 0.89398 0.51389 0.925 C 0.51615 0.93588 0.51788 0.94676 0.52031 0.95764 C 0.52153 0.96273 0.52344 0.97384 0.52344 0.97407 L 0.5316 0.96365 " pathEditMode="relative" rAng="0" ptsTypes="ffffffffffFffffffffffffffffffffffAA">
                                      <p:cBhvr>
                                        <p:cTn id="14" dur="1000" fill="hold"/>
                                        <p:tgtEl>
                                          <p:spTgt spid="7"/>
                                        </p:tgtEl>
                                        <p:attrNameLst>
                                          <p:attrName>ppt_x</p:attrName>
                                          <p:attrName>ppt_y</p:attrName>
                                        </p:attrNameLst>
                                      </p:cBhvr>
                                      <p:rCtr x="25434" y="4483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2292 0.07708 C 0.02569 0.08703 0.02847 0.08379 0.03229 0.08657 C 0.03993 0.09166 0.04722 0.0993 0.05469 0.10416 C 0.05764 0.10949 0.06059 0.11064 0.06371 0.11412 C 0.06719 0.11782 0.07014 0.12338 0.07378 0.12569 C 0.07778 0.13125 0.08142 0.13564 0.08507 0.14352 C 0.08732 0.14861 0.08889 0.15532 0.09114 0.16111 C 0.0934 0.16689 0.09653 0.17176 0.09844 0.1787 C 0.10121 0.18842 0.10417 0.19652 0.10746 0.20416 C 0.10868 0.21134 0.11007 0.21782 0.11198 0.22384 C 0.11371 0.2368 0.11232 0.22963 0.11632 0.24352 L 0.11632 0.24375 C 0.11823 0.25324 0.11996 0.26203 0.12205 0.27106 C 0.12413 0.28102 0.12552 0.29143 0.12812 0.30046 C 0.12899 0.30926 0.13125 0.31713 0.13316 0.32384 C 0.1342 0.33495 0.13333 0.32824 0.13698 0.34166 C 0.13837 0.34606 0.13906 0.35254 0.14045 0.35694 C 0.14132 0.3706 0.14601 0.39814 0.14826 0.41227 C 0.14948 0.42685 0.15208 0.44259 0.15451 0.45509 C 0.15538 0.46412 0.15625 0.47106 0.15781 0.4787 C 0.15833 0.48541 0.15816 0.48426 0.15937 0.49051 C 0.16059 0.4956 0.16285 0.50648 0.16285 0.50671 C 0.16389 0.52014 0.16614 0.53171 0.1684 0.54352 C 0.16927 0.55254 0.17083 0.56111 0.17239 0.56898 C 0.17274 0.57338 0.17292 0.57847 0.17344 0.58264 C 0.17396 0.5868 0.17569 0.59444 0.17569 0.59467 C 0.17673 0.60578 0.17847 0.62453 0.18021 0.63333 C 0.1809 0.64074 0.18142 0.64629 0.18246 0.65301 C 0.18368 0.66203 0.18385 0.67176 0.18524 0.68055 C 0.18628 0.69791 0.18819 0.71296 0.18976 0.72986 C 0.19045 0.75555 0.19149 0.78287 0.19305 0.8081 C 0.1934 0.84236 0.19271 0.8662 0.19479 0.89629 C 0.19548 0.90671 0.19618 0.91713 0.19705 0.92777 C 0.19739 0.93264 0.19809 0.94352 0.19809 0.94375 L 0.20104 0.93356 " pathEditMode="relative" rAng="0" ptsTypes="ffffffffffFffffffffffffffffffffffAA">
                                      <p:cBhvr>
                                        <p:cTn id="18" dur="1000" fill="hold"/>
                                        <p:tgtEl>
                                          <p:spTgt spid="8"/>
                                        </p:tgtEl>
                                        <p:attrNameLst>
                                          <p:attrName>ppt_x</p:attrName>
                                          <p:attrName>ppt_y</p:attrName>
                                        </p:attrNameLst>
                                      </p:cBhvr>
                                      <p:rCtr x="8906" y="43333"/>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729 0.07708 C -0.00868 0.08703 -0.01007 0.08379 -0.01198 0.08657 C -0.0158 0.09166 -0.01945 0.0993 -0.02309 0.10416 C -0.02465 0.10949 -0.02604 0.11064 -0.02761 0.11412 C -0.02934 0.11782 -0.0309 0.12338 -0.03264 0.12569 C -0.03472 0.13125 -0.03646 0.13564 -0.0382 0.14352 C -0.03941 0.14861 -0.04011 0.15532 -0.04132 0.16111 C -0.04236 0.16689 -0.04393 0.17176 -0.04497 0.1787 C -0.04636 0.18842 -0.04774 0.19652 -0.04948 0.20416 C -0.05 0.21134 -0.0507 0.21782 -0.05156 0.22384 C -0.05243 0.2368 -0.05174 0.22963 -0.05382 0.24352 L -0.05382 0.24375 C -0.05469 0.25324 -0.05556 0.26203 -0.0566 0.27106 C -0.05764 0.28102 -0.05833 0.29143 -0.05972 0.30046 C -0.06007 0.30926 -0.06129 0.31713 -0.06215 0.32384 C -0.06268 0.33495 -0.06233 0.32824 -0.06406 0.34166 C -0.06476 0.34606 -0.06511 0.35254 -0.0658 0.35694 C -0.06632 0.3706 -0.06858 0.39814 -0.06962 0.41227 C -0.07031 0.42685 -0.07153 0.44259 -0.07274 0.45509 C -0.07327 0.46412 -0.07361 0.47106 -0.07448 0.4787 C -0.07465 0.48541 -0.07465 0.48426 -0.07518 0.49051 C -0.07587 0.4956 -0.07691 0.50648 -0.07691 0.50671 C -0.07743 0.52014 -0.07865 0.53171 -0.07969 0.54352 C -0.08021 0.55254 -0.0809 0.56111 -0.0816 0.56898 C -0.08177 0.57338 -0.08195 0.57847 -0.08212 0.58264 C -0.08247 0.5868 -0.08333 0.59444 -0.08333 0.59467 C -0.08386 0.60578 -0.08472 0.62453 -0.08559 0.63333 C -0.08594 0.64074 -0.08611 0.64629 -0.08663 0.65301 C -0.08733 0.66203 -0.08733 0.67176 -0.08802 0.68055 C -0.08854 0.69791 -0.08958 0.71296 -0.09028 0.72986 C -0.09063 0.75555 -0.09115 0.78287 -0.09202 0.8081 C -0.09219 0.84236 -0.09184 0.8662 -0.09288 0.89629 C -0.09323 0.90671 -0.09358 0.91713 -0.09393 0.92777 C -0.0941 0.93264 -0.09445 0.94352 -0.09445 0.94375 L -0.09583 0.93356 " pathEditMode="relative" rAng="0" ptsTypes="ffffffffffFffffffffffffffffffffffAA">
                                      <p:cBhvr>
                                        <p:cTn id="22" dur="1000" fill="hold"/>
                                        <p:tgtEl>
                                          <p:spTgt spid="9"/>
                                        </p:tgtEl>
                                        <p:attrNameLst>
                                          <p:attrName>ppt_x</p:attrName>
                                          <p:attrName>ppt_y</p:attrName>
                                        </p:attrNameLst>
                                      </p:cBhvr>
                                      <p:rCtr x="-4427" y="4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762000" y="609600"/>
            <a:ext cx="6019800" cy="4832092"/>
          </a:xfrm>
          <a:prstGeom prst="rect">
            <a:avLst/>
          </a:prstGeom>
          <a:solidFill>
            <a:schemeClr val="bg1"/>
          </a:solidFill>
          <a:ln w="76200">
            <a:solidFill>
              <a:srgbClr val="FF0000"/>
            </a:solidFill>
          </a:ln>
        </p:spPr>
        <p:txBody>
          <a:bodyPr wrap="square" rtlCol="0">
            <a:spAutoFit/>
          </a:bodyPr>
          <a:lstStyle/>
          <a:p>
            <a:pPr algn="ctr"/>
            <a:r>
              <a:rPr lang="en-US" sz="4400" dirty="0" smtClean="0">
                <a:solidFill>
                  <a:srgbClr val="FF0000"/>
                </a:solidFill>
                <a:latin typeface="Rockwell Extra Bold" pitchFamily="18" charset="0"/>
              </a:rPr>
              <a:t>Our </a:t>
            </a:r>
            <a:r>
              <a:rPr lang="en-US" sz="4400" dirty="0">
                <a:solidFill>
                  <a:srgbClr val="FF0000"/>
                </a:solidFill>
                <a:latin typeface="Rockwell Extra Bold" pitchFamily="18" charset="0"/>
              </a:rPr>
              <a:t>p</a:t>
            </a:r>
            <a:r>
              <a:rPr lang="en-US" sz="4400" dirty="0" smtClean="0">
                <a:solidFill>
                  <a:srgbClr val="FF0000"/>
                </a:solidFill>
                <a:latin typeface="Rockwell Extra Bold" pitchFamily="18" charset="0"/>
              </a:rPr>
              <a:t>rimary</a:t>
            </a:r>
            <a:r>
              <a:rPr lang="en-US" sz="4400" dirty="0" smtClean="0">
                <a:solidFill>
                  <a:prstClr val="black"/>
                </a:solidFill>
                <a:latin typeface="Rockwell Extra Bold" pitchFamily="18" charset="0"/>
              </a:rPr>
              <a:t> </a:t>
            </a:r>
            <a:r>
              <a:rPr lang="en-US" sz="4400" dirty="0" smtClean="0">
                <a:solidFill>
                  <a:schemeClr val="accent1">
                    <a:lumMod val="50000"/>
                  </a:schemeClr>
                </a:solidFill>
                <a:latin typeface="Rockwell Extra Bold" pitchFamily="18" charset="0"/>
              </a:rPr>
              <a:t>students </a:t>
            </a:r>
            <a:r>
              <a:rPr lang="en-US" sz="4400" dirty="0" smtClean="0">
                <a:solidFill>
                  <a:srgbClr val="00B050"/>
                </a:solidFill>
                <a:latin typeface="Rockwell Extra Bold" pitchFamily="18" charset="0"/>
              </a:rPr>
              <a:t>run </a:t>
            </a:r>
          </a:p>
          <a:p>
            <a:pPr algn="ctr"/>
            <a:r>
              <a:rPr lang="en-US" sz="4400" dirty="0" smtClean="0">
                <a:solidFill>
                  <a:srgbClr val="009999"/>
                </a:solidFill>
                <a:latin typeface="Rockwell Extra Bold" pitchFamily="18" charset="0"/>
              </a:rPr>
              <a:t>half-a-mile</a:t>
            </a:r>
            <a:r>
              <a:rPr lang="en-US" sz="4400" dirty="0" smtClean="0">
                <a:solidFill>
                  <a:srgbClr val="7030A0"/>
                </a:solidFill>
                <a:latin typeface="Rockwell Extra Bold" pitchFamily="18" charset="0"/>
              </a:rPr>
              <a:t> </a:t>
            </a:r>
          </a:p>
          <a:p>
            <a:pPr algn="ctr"/>
            <a:r>
              <a:rPr lang="en-US" sz="4400" dirty="0">
                <a:solidFill>
                  <a:srgbClr val="7030A0"/>
                </a:solidFill>
                <a:latin typeface="Rockwell Extra Bold" pitchFamily="18" charset="0"/>
              </a:rPr>
              <a:t>a</a:t>
            </a:r>
            <a:r>
              <a:rPr lang="en-US" sz="4400" dirty="0" smtClean="0">
                <a:solidFill>
                  <a:srgbClr val="7030A0"/>
                </a:solidFill>
                <a:latin typeface="Rockwell Extra Bold" pitchFamily="18" charset="0"/>
              </a:rPr>
              <a:t>t </a:t>
            </a:r>
            <a:r>
              <a:rPr lang="en-US" sz="4400" dirty="0" smtClean="0">
                <a:solidFill>
                  <a:srgbClr val="FF33CC"/>
                </a:solidFill>
                <a:latin typeface="Rockwell Extra Bold" pitchFamily="18" charset="0"/>
              </a:rPr>
              <a:t>each week</a:t>
            </a:r>
            <a:r>
              <a:rPr lang="en-US" sz="4400" dirty="0" smtClean="0">
                <a:solidFill>
                  <a:srgbClr val="F79646"/>
                </a:solidFill>
                <a:latin typeface="Rockwell Extra Bold" pitchFamily="18" charset="0"/>
              </a:rPr>
              <a:t>. </a:t>
            </a:r>
            <a:r>
              <a:rPr lang="en-US" sz="4400" dirty="0" smtClean="0">
                <a:solidFill>
                  <a:prstClr val="black"/>
                </a:solidFill>
                <a:latin typeface="Rockwell Extra Bold" pitchFamily="18" charset="0"/>
              </a:rPr>
              <a:t> </a:t>
            </a:r>
            <a:endParaRPr lang="en-US" sz="4400" dirty="0" smtClean="0">
              <a:solidFill>
                <a:prstClr val="black"/>
              </a:solidFill>
              <a:latin typeface="Rockwell Extra Bold" pitchFamily="18" charset="0"/>
            </a:endParaRPr>
          </a:p>
          <a:p>
            <a:pPr algn="ctr"/>
            <a:r>
              <a:rPr lang="en-US" sz="4400" dirty="0" smtClean="0">
                <a:solidFill>
                  <a:srgbClr val="1D00CC"/>
                </a:solidFill>
                <a:latin typeface="Rockwell Extra Bold" pitchFamily="18" charset="0"/>
              </a:rPr>
              <a:t>That’s</a:t>
            </a:r>
            <a:r>
              <a:rPr lang="en-US" sz="4400" dirty="0" smtClean="0">
                <a:solidFill>
                  <a:prstClr val="black"/>
                </a:solidFill>
                <a:latin typeface="Rockwell Extra Bold" pitchFamily="18" charset="0"/>
              </a:rPr>
              <a:t> about </a:t>
            </a:r>
            <a:br>
              <a:rPr lang="en-US" sz="4400" dirty="0" smtClean="0">
                <a:solidFill>
                  <a:prstClr val="black"/>
                </a:solidFill>
                <a:latin typeface="Rockwell Extra Bold" pitchFamily="18" charset="0"/>
              </a:rPr>
            </a:br>
            <a:r>
              <a:rPr lang="en-US" sz="4400" dirty="0" smtClean="0">
                <a:solidFill>
                  <a:srgbClr val="C00000"/>
                </a:solidFill>
                <a:latin typeface="Rockwell Extra Bold" pitchFamily="18" charset="0"/>
              </a:rPr>
              <a:t>18</a:t>
            </a:r>
            <a:r>
              <a:rPr lang="en-US" sz="4400" b="1" dirty="0" smtClean="0">
                <a:solidFill>
                  <a:srgbClr val="FF99FF"/>
                </a:solidFill>
                <a:latin typeface="Rockwell Extra Bold" pitchFamily="18" charset="0"/>
              </a:rPr>
              <a:t> </a:t>
            </a:r>
            <a:r>
              <a:rPr lang="en-US" sz="4400" dirty="0" smtClean="0">
                <a:solidFill>
                  <a:srgbClr val="99CC00"/>
                </a:solidFill>
                <a:latin typeface="Rockwell Extra Bold" pitchFamily="18" charset="0"/>
              </a:rPr>
              <a:t>miles</a:t>
            </a:r>
            <a:r>
              <a:rPr lang="en-US" sz="4400" dirty="0" smtClean="0">
                <a:solidFill>
                  <a:prstClr val="black"/>
                </a:solidFill>
                <a:latin typeface="Rockwell Extra Bold" pitchFamily="18" charset="0"/>
              </a:rPr>
              <a:t> </a:t>
            </a:r>
            <a:br>
              <a:rPr lang="en-US" sz="4400" dirty="0" smtClean="0">
                <a:solidFill>
                  <a:prstClr val="black"/>
                </a:solidFill>
                <a:latin typeface="Rockwell Extra Bold" pitchFamily="18" charset="0"/>
              </a:rPr>
            </a:br>
            <a:r>
              <a:rPr lang="en-US" sz="4400" dirty="0" smtClean="0">
                <a:solidFill>
                  <a:srgbClr val="FF9966"/>
                </a:solidFill>
                <a:latin typeface="Rockwell Extra Bold" pitchFamily="18" charset="0"/>
              </a:rPr>
              <a:t>each</a:t>
            </a:r>
            <a:r>
              <a:rPr lang="en-US" sz="4400" dirty="0" smtClean="0">
                <a:solidFill>
                  <a:prstClr val="black"/>
                </a:solidFill>
                <a:latin typeface="Rockwell Extra Bold" pitchFamily="18" charset="0"/>
              </a:rPr>
              <a:t> </a:t>
            </a:r>
            <a:r>
              <a:rPr lang="en-US" sz="4400" dirty="0" smtClean="0">
                <a:solidFill>
                  <a:srgbClr val="6600CC"/>
                </a:solidFill>
                <a:latin typeface="Rockwell Extra Bold" pitchFamily="18" charset="0"/>
              </a:rPr>
              <a:t>year!</a:t>
            </a:r>
            <a:endParaRPr lang="en-US" sz="4400" dirty="0">
              <a:solidFill>
                <a:srgbClr val="6600CC"/>
              </a:solidFill>
              <a:latin typeface="Rockwell Extra Bold" pitchFamily="18" charset="0"/>
            </a:endParaRPr>
          </a:p>
        </p:txBody>
      </p:sp>
      <p:sp>
        <p:nvSpPr>
          <p:cNvPr id="2" name="TextBox 1"/>
          <p:cNvSpPr txBox="1"/>
          <p:nvPr/>
        </p:nvSpPr>
        <p:spPr>
          <a:xfrm>
            <a:off x="0" y="6488668"/>
            <a:ext cx="413896" cy="369332"/>
          </a:xfrm>
          <a:prstGeom prst="rect">
            <a:avLst/>
          </a:prstGeom>
          <a:noFill/>
        </p:spPr>
        <p:txBody>
          <a:bodyPr wrap="none" rtlCol="0">
            <a:spAutoFit/>
          </a:bodyPr>
          <a:lstStyle/>
          <a:p>
            <a:r>
              <a:rPr lang="en-US" dirty="0" smtClean="0"/>
              <a:t>CF</a:t>
            </a:r>
            <a:endParaRPr lang="en-US" dirty="0"/>
          </a:p>
        </p:txBody>
      </p:sp>
      <p:sp>
        <p:nvSpPr>
          <p:cNvPr id="5" name="Rounded Rectangle 4"/>
          <p:cNvSpPr/>
          <p:nvPr/>
        </p:nvSpPr>
        <p:spPr>
          <a:xfrm>
            <a:off x="5943600" y="3962400"/>
            <a:ext cx="2895600" cy="252626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itchFamily="34" charset="0"/>
              </a:rPr>
              <a:t>Intermediate students run twice that far!   </a:t>
            </a:r>
            <a:r>
              <a:rPr lang="en-US" b="1" dirty="0" smtClean="0">
                <a:solidFill>
                  <a:srgbClr val="FFFF00"/>
                </a:solidFill>
                <a:latin typeface="Arial Black" pitchFamily="34" charset="0"/>
              </a:rPr>
              <a:t>That means by the end of fifth grade you will have run about 162 miles!  </a:t>
            </a:r>
          </a:p>
          <a:p>
            <a:pPr algn="ctr"/>
            <a:r>
              <a:rPr lang="en-US" b="1" dirty="0" smtClean="0">
                <a:latin typeface="Arial Black" pitchFamily="34" charset="0"/>
              </a:rPr>
              <a:t>That’s like running to Tampa and back!</a:t>
            </a:r>
            <a:endParaRPr lang="en-US" b="1" dirty="0">
              <a:latin typeface="Arial Black" pitchFamily="34" charset="0"/>
            </a:endParaRPr>
          </a:p>
        </p:txBody>
      </p:sp>
    </p:spTree>
    <p:extLst>
      <p:ext uri="{BB962C8B-B14F-4D97-AF65-F5344CB8AC3E}">
        <p14:creationId xmlns:p14="http://schemas.microsoft.com/office/powerpoint/2010/main" val="3452115275"/>
      </p:ext>
    </p:extLst>
  </p:cSld>
  <p:clrMapOvr>
    <a:masterClrMapping/>
  </p:clrMapOvr>
  <mc:AlternateContent xmlns:mc="http://schemas.openxmlformats.org/markup-compatibility/2006">
    <mc:Choice xmlns:p14="http://schemas.microsoft.com/office/powerpoint/2010/main" Requires="p14">
      <p:transition spd="slow" p14:dur="2250" advTm="7000">
        <p:random/>
      </p:transition>
    </mc:Choice>
    <mc:Fallback>
      <p:transition spd="slow" advTm="7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521" y="533400"/>
            <a:ext cx="8458200" cy="5954486"/>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85800" y="914400"/>
            <a:ext cx="7893860" cy="1446550"/>
          </a:xfrm>
          <a:prstGeom prst="rect">
            <a:avLst/>
          </a:prstGeom>
          <a:noFill/>
        </p:spPr>
        <p:txBody>
          <a:bodyPr wrap="square" rtlCol="0">
            <a:spAutoFit/>
          </a:bodyPr>
          <a:lstStyle/>
          <a:p>
            <a:pPr algn="ctr"/>
            <a:r>
              <a:rPr lang="en-US" sz="4400" dirty="0" smtClean="0">
                <a:solidFill>
                  <a:srgbClr val="00B050"/>
                </a:solidFill>
                <a:latin typeface="Comic Sans MS" pitchFamily="66" charset="0"/>
              </a:rPr>
              <a:t>36% of LSE students play video games for  </a:t>
            </a:r>
            <a:endParaRPr lang="en-US" sz="4400" dirty="0">
              <a:solidFill>
                <a:srgbClr val="00B050"/>
              </a:solidFill>
              <a:latin typeface="Comic Sans MS" pitchFamily="66" charset="0"/>
            </a:endParaRPr>
          </a:p>
        </p:txBody>
      </p:sp>
      <p:sp>
        <p:nvSpPr>
          <p:cNvPr id="3" name="TextBox 2"/>
          <p:cNvSpPr txBox="1"/>
          <p:nvPr/>
        </p:nvSpPr>
        <p:spPr>
          <a:xfrm>
            <a:off x="838200" y="3276600"/>
            <a:ext cx="7658099" cy="923330"/>
          </a:xfrm>
          <a:prstGeom prst="rect">
            <a:avLst/>
          </a:prstGeom>
          <a:solidFill>
            <a:schemeClr val="tx1">
              <a:lumMod val="75000"/>
              <a:lumOff val="25000"/>
            </a:schemeClr>
          </a:solidFill>
        </p:spPr>
        <p:txBody>
          <a:bodyPr wrap="square" rtlCol="0">
            <a:spAutoFit/>
          </a:bodyPr>
          <a:lstStyle/>
          <a:p>
            <a:pPr algn="ctr"/>
            <a:r>
              <a:rPr lang="en-US" sz="5400" dirty="0" smtClean="0">
                <a:solidFill>
                  <a:schemeClr val="bg1"/>
                </a:solidFill>
                <a:latin typeface="Comic Sans MS" pitchFamily="66" charset="0"/>
                <a:cs typeface="Aparajita" pitchFamily="34" charset="0"/>
              </a:rPr>
              <a:t>3</a:t>
            </a:r>
            <a:r>
              <a:rPr lang="en-US" sz="5400" dirty="0" smtClean="0">
                <a:solidFill>
                  <a:schemeClr val="bg1"/>
                </a:solidFill>
                <a:latin typeface="Comic Sans MS" pitchFamily="66" charset="0"/>
              </a:rPr>
              <a:t> to 5 hours a  week!     </a:t>
            </a:r>
            <a:endParaRPr lang="en-US" sz="5400" dirty="0">
              <a:solidFill>
                <a:schemeClr val="bg1"/>
              </a:solidFill>
              <a:latin typeface="Comic Sans MS" pitchFamily="66"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4161" y="45720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151917"/>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77440" y="228599"/>
            <a:ext cx="8458200" cy="6215493"/>
          </a:xfrm>
          <a:prstGeom prst="roundRect">
            <a:avLst/>
          </a:prstGeom>
          <a:solidFill>
            <a:schemeClr val="bg1"/>
          </a:solid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1229940" y="1075546"/>
            <a:ext cx="6553200" cy="769441"/>
          </a:xfrm>
          <a:prstGeom prst="rect">
            <a:avLst/>
          </a:prstGeom>
          <a:noFill/>
        </p:spPr>
        <p:txBody>
          <a:bodyPr wrap="square" rtlCol="0">
            <a:spAutoFit/>
          </a:bodyPr>
          <a:lstStyle/>
          <a:p>
            <a:pPr algn="ctr"/>
            <a:r>
              <a:rPr lang="en-US" sz="4400" dirty="0">
                <a:solidFill>
                  <a:srgbClr val="00B050"/>
                </a:solidFill>
                <a:latin typeface="Britannic Bold" pitchFamily="34" charset="0"/>
              </a:rPr>
              <a:t>	</a:t>
            </a:r>
            <a:r>
              <a:rPr lang="en-US" sz="4400" dirty="0" smtClean="0">
                <a:solidFill>
                  <a:srgbClr val="00B050"/>
                </a:solidFill>
                <a:latin typeface="Britannic Bold" pitchFamily="34" charset="0"/>
              </a:rPr>
              <a:t> of students answer</a:t>
            </a:r>
            <a:endParaRPr lang="en-US" sz="4400" dirty="0">
              <a:solidFill>
                <a:srgbClr val="00B050"/>
              </a:solidFill>
              <a:latin typeface="Britannic Bold" pitchFamily="34" charset="0"/>
            </a:endParaRPr>
          </a:p>
        </p:txBody>
      </p:sp>
      <p:sp>
        <p:nvSpPr>
          <p:cNvPr id="9" name="TextBox 8"/>
          <p:cNvSpPr txBox="1"/>
          <p:nvPr/>
        </p:nvSpPr>
        <p:spPr>
          <a:xfrm>
            <a:off x="2438400" y="2438400"/>
            <a:ext cx="3657600" cy="1323439"/>
          </a:xfrm>
          <a:prstGeom prst="rect">
            <a:avLst/>
          </a:prstGeom>
          <a:noFill/>
        </p:spPr>
        <p:txBody>
          <a:bodyPr wrap="square" rtlCol="0">
            <a:spAutoFit/>
          </a:bodyPr>
          <a:lstStyle/>
          <a:p>
            <a:r>
              <a:rPr lang="en-US" sz="8000" dirty="0" smtClean="0">
                <a:solidFill>
                  <a:srgbClr val="00B050"/>
                </a:solidFill>
                <a:latin typeface="Britannic Bold" pitchFamily="34" charset="0"/>
              </a:rPr>
              <a:t>11 - 40</a:t>
            </a:r>
            <a:endParaRPr lang="en-US" sz="8000" dirty="0">
              <a:solidFill>
                <a:srgbClr val="00B050"/>
              </a:solidFill>
              <a:latin typeface="Britannic Bold" pitchFamily="34" charset="0"/>
            </a:endParaRPr>
          </a:p>
        </p:txBody>
      </p:sp>
      <p:sp>
        <p:nvSpPr>
          <p:cNvPr id="10" name="TextBox 9"/>
          <p:cNvSpPr txBox="1"/>
          <p:nvPr/>
        </p:nvSpPr>
        <p:spPr>
          <a:xfrm>
            <a:off x="1828800" y="4191000"/>
            <a:ext cx="5257800" cy="1446550"/>
          </a:xfrm>
          <a:prstGeom prst="rect">
            <a:avLst/>
          </a:prstGeom>
          <a:noFill/>
        </p:spPr>
        <p:txBody>
          <a:bodyPr wrap="square" rtlCol="0">
            <a:spAutoFit/>
          </a:bodyPr>
          <a:lstStyle/>
          <a:p>
            <a:pPr algn="ctr"/>
            <a:r>
              <a:rPr lang="en-US" sz="4400" dirty="0" smtClean="0">
                <a:solidFill>
                  <a:srgbClr val="00B050"/>
                </a:solidFill>
                <a:latin typeface="Britannic Bold" pitchFamily="34" charset="0"/>
              </a:rPr>
              <a:t>Math questions each day!</a:t>
            </a:r>
            <a:endParaRPr lang="en-US" sz="3600" dirty="0">
              <a:solidFill>
                <a:srgbClr val="4BACC6">
                  <a:lumMod val="50000"/>
                </a:srgbClr>
              </a:solidFill>
              <a:latin typeface="Britannic Bold"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012879">
            <a:off x="5889498" y="3174534"/>
            <a:ext cx="2317665" cy="214518"/>
          </a:xfrm>
          <a:prstGeom prst="rect">
            <a:avLst/>
          </a:prstGeom>
        </p:spPr>
      </p:pic>
      <p:sp>
        <p:nvSpPr>
          <p:cNvPr id="8" name="TextBox 7"/>
          <p:cNvSpPr txBox="1"/>
          <p:nvPr/>
        </p:nvSpPr>
        <p:spPr>
          <a:xfrm>
            <a:off x="83127" y="6488668"/>
            <a:ext cx="494046" cy="369332"/>
          </a:xfrm>
          <a:prstGeom prst="rect">
            <a:avLst/>
          </a:prstGeom>
          <a:noFill/>
        </p:spPr>
        <p:txBody>
          <a:bodyPr wrap="none" rtlCol="0">
            <a:spAutoFit/>
          </a:bodyPr>
          <a:lstStyle/>
          <a:p>
            <a:r>
              <a:rPr lang="en-US" dirty="0" smtClean="0"/>
              <a:t>EM</a:t>
            </a:r>
            <a:endParaRPr lang="en-US" dirty="0"/>
          </a:p>
        </p:txBody>
      </p:sp>
      <p:sp>
        <p:nvSpPr>
          <p:cNvPr id="12" name="TextBox 11"/>
          <p:cNvSpPr txBox="1"/>
          <p:nvPr/>
        </p:nvSpPr>
        <p:spPr>
          <a:xfrm>
            <a:off x="1028531" y="1094258"/>
            <a:ext cx="1600537" cy="769441"/>
          </a:xfrm>
          <a:prstGeom prst="rect">
            <a:avLst/>
          </a:prstGeom>
          <a:noFill/>
        </p:spPr>
        <p:txBody>
          <a:bodyPr wrap="square" rtlCol="0">
            <a:spAutoFit/>
          </a:bodyPr>
          <a:lstStyle/>
          <a:p>
            <a:pPr algn="ctr"/>
            <a:r>
              <a:rPr lang="en-US" sz="4400" dirty="0" smtClean="0">
                <a:solidFill>
                  <a:srgbClr val="00B050"/>
                </a:solidFill>
                <a:latin typeface="Britannic Bold" pitchFamily="34" charset="0"/>
              </a:rPr>
              <a:t>82%</a:t>
            </a:r>
            <a:endParaRPr lang="en-US" sz="4400" dirty="0">
              <a:solidFill>
                <a:srgbClr val="00B050"/>
              </a:solidFill>
              <a:latin typeface="Britannic Bold" pitchFamily="34" charset="0"/>
            </a:endParaRPr>
          </a:p>
        </p:txBody>
      </p:sp>
    </p:spTree>
    <p:extLst>
      <p:ext uri="{BB962C8B-B14F-4D97-AF65-F5344CB8AC3E}">
        <p14:creationId xmlns:p14="http://schemas.microsoft.com/office/powerpoint/2010/main" val="3722430740"/>
      </p:ext>
    </p:extLst>
  </p:cSld>
  <p:clrMapOvr>
    <a:masterClrMapping/>
  </p:clrMapOvr>
  <mc:AlternateContent xmlns:mc="http://schemas.openxmlformats.org/markup-compatibility/2006" xmlns:p14="http://schemas.microsoft.com/office/powerpoint/2010/main">
    <mc:Choice Requires="p14">
      <p:transition spd="slow" p14:dur="1200" advTm="5000">
        <p14:flip dir="r"/>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9426" y="533400"/>
            <a:ext cx="6420347" cy="584775"/>
          </a:xfrm>
          <a:prstGeom prst="rect">
            <a:avLst/>
          </a:prstGeom>
          <a:noFill/>
        </p:spPr>
        <p:txBody>
          <a:bodyPr wrap="none" rtlCol="0">
            <a:spAutoFit/>
          </a:bodyPr>
          <a:lstStyle/>
          <a:p>
            <a:r>
              <a:rPr lang="en-US" sz="3200" dirty="0" smtClean="0">
                <a:solidFill>
                  <a:prstClr val="black"/>
                </a:solidFill>
                <a:latin typeface="OogieBoogie" pitchFamily="2" charset="0"/>
              </a:rPr>
              <a:t>A Few Notes About Our Project</a:t>
            </a:r>
            <a:endParaRPr lang="en-US" sz="3200" dirty="0">
              <a:solidFill>
                <a:prstClr val="black"/>
              </a:solidFill>
              <a:latin typeface="OogieBoogie" pitchFamily="2" charset="0"/>
            </a:endParaRPr>
          </a:p>
        </p:txBody>
      </p:sp>
      <p:sp>
        <p:nvSpPr>
          <p:cNvPr id="3" name="TextBox 2"/>
          <p:cNvSpPr txBox="1"/>
          <p:nvPr/>
        </p:nvSpPr>
        <p:spPr>
          <a:xfrm>
            <a:off x="533400" y="1317034"/>
            <a:ext cx="8153400" cy="5016758"/>
          </a:xfrm>
          <a:prstGeom prst="rect">
            <a:avLst/>
          </a:prstGeom>
          <a:noFill/>
        </p:spPr>
        <p:txBody>
          <a:bodyPr wrap="square" rtlCol="0">
            <a:spAutoFit/>
          </a:bodyPr>
          <a:lstStyle/>
          <a:p>
            <a:r>
              <a:rPr lang="en-US" sz="2000" dirty="0" smtClean="0">
                <a:latin typeface="Comic Sans MS" pitchFamily="66" charset="0"/>
              </a:rPr>
              <a:t>This project gave us a great opportunity to </a:t>
            </a:r>
            <a:r>
              <a:rPr lang="en-US" sz="2000" dirty="0" smtClean="0">
                <a:solidFill>
                  <a:srgbClr val="FF33CC"/>
                </a:solidFill>
                <a:latin typeface="Comic Sans MS" pitchFamily="66" charset="0"/>
              </a:rPr>
              <a:t>create and refine questions</a:t>
            </a:r>
            <a:r>
              <a:rPr lang="en-US" sz="2000" dirty="0" smtClean="0">
                <a:latin typeface="Comic Sans MS" pitchFamily="66" charset="0"/>
              </a:rPr>
              <a:t>, to work with </a:t>
            </a:r>
            <a:r>
              <a:rPr lang="en-US" sz="2000" dirty="0" smtClean="0">
                <a:solidFill>
                  <a:srgbClr val="0F00CC"/>
                </a:solidFill>
                <a:latin typeface="Comic Sans MS" pitchFamily="66" charset="0"/>
              </a:rPr>
              <a:t>real data</a:t>
            </a:r>
            <a:r>
              <a:rPr lang="en-US" sz="2000" dirty="0" smtClean="0">
                <a:latin typeface="Comic Sans MS" pitchFamily="66" charset="0"/>
              </a:rPr>
              <a:t>, to practice a few </a:t>
            </a:r>
            <a:r>
              <a:rPr lang="en-US" sz="2000" dirty="0" smtClean="0">
                <a:solidFill>
                  <a:srgbClr val="00B050"/>
                </a:solidFill>
                <a:latin typeface="Comic Sans MS" pitchFamily="66" charset="0"/>
              </a:rPr>
              <a:t>Math skills</a:t>
            </a:r>
            <a:r>
              <a:rPr lang="en-US" sz="2000" dirty="0" smtClean="0">
                <a:latin typeface="Comic Sans MS" pitchFamily="66" charset="0"/>
              </a:rPr>
              <a:t>, to </a:t>
            </a:r>
            <a:r>
              <a:rPr lang="en-US" sz="2000" dirty="0" smtClean="0">
                <a:solidFill>
                  <a:srgbClr val="009999"/>
                </a:solidFill>
                <a:latin typeface="Comic Sans MS" pitchFamily="66" charset="0"/>
              </a:rPr>
              <a:t>draw conclusions</a:t>
            </a:r>
            <a:r>
              <a:rPr lang="en-US" sz="2000" dirty="0" smtClean="0">
                <a:latin typeface="Comic Sans MS" pitchFamily="66" charset="0"/>
              </a:rPr>
              <a:t>, and to use </a:t>
            </a:r>
            <a:r>
              <a:rPr lang="en-US" sz="2000" dirty="0" smtClean="0">
                <a:solidFill>
                  <a:srgbClr val="FF6600"/>
                </a:solidFill>
                <a:latin typeface="Comic Sans MS" pitchFamily="66" charset="0"/>
              </a:rPr>
              <a:t>our technology skills</a:t>
            </a:r>
            <a:r>
              <a:rPr lang="en-US" sz="2000" dirty="0" smtClean="0">
                <a:latin typeface="Comic Sans MS" pitchFamily="66" charset="0"/>
              </a:rPr>
              <a:t>.  </a:t>
            </a:r>
          </a:p>
          <a:p>
            <a:endParaRPr lang="en-US" sz="2000" dirty="0">
              <a:latin typeface="Comic Sans MS" pitchFamily="66" charset="0"/>
            </a:endParaRPr>
          </a:p>
          <a:p>
            <a:r>
              <a:rPr lang="en-US" sz="2000" dirty="0" smtClean="0">
                <a:latin typeface="Comic Sans MS" pitchFamily="66" charset="0"/>
              </a:rPr>
              <a:t>We would like to recognize the fact that this survey gives a </a:t>
            </a:r>
            <a:r>
              <a:rPr lang="en-US" sz="2000" u="sng" dirty="0" smtClean="0">
                <a:latin typeface="Comic Sans MS" pitchFamily="66" charset="0"/>
              </a:rPr>
              <a:t>partial</a:t>
            </a:r>
            <a:r>
              <a:rPr lang="en-US" sz="2000" dirty="0" smtClean="0">
                <a:latin typeface="Comic Sans MS" pitchFamily="66" charset="0"/>
              </a:rPr>
              <a:t> view of our school community.  </a:t>
            </a:r>
            <a:r>
              <a:rPr lang="en-US" sz="2000" dirty="0" smtClean="0">
                <a:latin typeface="Comic Sans MS" pitchFamily="66" charset="0"/>
              </a:rPr>
              <a:t>With only a small </a:t>
            </a:r>
            <a:r>
              <a:rPr lang="en-US" sz="2000" dirty="0" smtClean="0">
                <a:latin typeface="Comic Sans MS" pitchFamily="66" charset="0"/>
              </a:rPr>
              <a:t>percentage of the student and parent </a:t>
            </a:r>
            <a:r>
              <a:rPr lang="en-US" sz="2000" dirty="0" smtClean="0">
                <a:latin typeface="Comic Sans MS" pitchFamily="66" charset="0"/>
              </a:rPr>
              <a:t>groups responding </a:t>
            </a:r>
            <a:r>
              <a:rPr lang="en-US" sz="2000" dirty="0" smtClean="0">
                <a:latin typeface="Comic Sans MS" pitchFamily="66" charset="0"/>
              </a:rPr>
              <a:t>to the survey, we realize that not all of our numbers accurately represent our school.   To help with this problem, we occasionally compared our responses to the whole student population rather than to just the small number of students who responded, with the intention of giving the most accurate view available from the data we have.  </a:t>
            </a:r>
          </a:p>
          <a:p>
            <a:endParaRPr lang="en-US" sz="2000" dirty="0">
              <a:latin typeface="Comic Sans MS" pitchFamily="66" charset="0"/>
            </a:endParaRPr>
          </a:p>
          <a:p>
            <a:r>
              <a:rPr lang="en-US" sz="2000" dirty="0" smtClean="0">
                <a:latin typeface="Comic Sans MS" pitchFamily="66" charset="0"/>
              </a:rPr>
              <a:t>If you would like to see the Student Survey and Parent Survey, follow these links:  </a:t>
            </a:r>
            <a:r>
              <a:rPr lang="en-US" sz="2000" dirty="0">
                <a:hlinkClick r:id="rId2" tooltip="LSE Facts Project: Parent Survey"/>
              </a:rPr>
              <a:t>http://</a:t>
            </a:r>
            <a:r>
              <a:rPr lang="en-US" sz="2000" dirty="0" smtClean="0">
                <a:hlinkClick r:id="rId2" tooltip="LSE Facts Project: Parent Survey"/>
              </a:rPr>
              <a:t>www.surveymonkey.com/s/ZMSTGBL</a:t>
            </a:r>
            <a:r>
              <a:rPr lang="en-US" sz="2000" dirty="0" smtClean="0"/>
              <a:t>  (parent)  and  </a:t>
            </a:r>
            <a:r>
              <a:rPr lang="en-US" sz="2000" dirty="0">
                <a:hlinkClick r:id="rId3" tooltip="LSE Facts Project: Student Survey"/>
              </a:rPr>
              <a:t>http://www.surveymonkey.com/s/ZM6T96T </a:t>
            </a:r>
            <a:r>
              <a:rPr lang="en-US" sz="2000" dirty="0" smtClean="0"/>
              <a:t>  (student).</a:t>
            </a:r>
            <a:endParaRPr lang="en-US" sz="2000" dirty="0">
              <a:latin typeface="Comic Sans MS" pitchFamily="66" charset="0"/>
            </a:endParaRPr>
          </a:p>
        </p:txBody>
      </p:sp>
    </p:spTree>
    <p:extLst>
      <p:ext uri="{BB962C8B-B14F-4D97-AF65-F5344CB8AC3E}">
        <p14:creationId xmlns:p14="http://schemas.microsoft.com/office/powerpoint/2010/main" val="2772251618"/>
      </p:ext>
    </p:extLst>
  </p:cSld>
  <p:clrMapOvr>
    <a:masterClrMapping/>
  </p:clrMapOvr>
  <mc:AlternateContent xmlns:mc="http://schemas.openxmlformats.org/markup-compatibility/2006">
    <mc:Choice xmlns:p14="http://schemas.microsoft.com/office/powerpoint/2010/main" Requires="p14">
      <p:transition spd="slow" p14:dur="2250" advTm="10000">
        <p:random/>
      </p:transition>
    </mc:Choice>
    <mc:Fallback>
      <p:transition spd="slow" advTm="10000">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893618" y="651164"/>
            <a:ext cx="6858000" cy="5786199"/>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3200" b="1" u="sng" dirty="0" smtClean="0">
              <a:solidFill>
                <a:srgbClr val="1F497D">
                  <a:lumMod val="75000"/>
                </a:srgbClr>
              </a:solidFill>
              <a:latin typeface="Rockwell Extra Bold" pitchFamily="18" charset="0"/>
            </a:endParaRPr>
          </a:p>
          <a:p>
            <a:pPr algn="ctr"/>
            <a:r>
              <a:rPr lang="en-US" sz="3200" b="1" u="sng" dirty="0" smtClean="0">
                <a:solidFill>
                  <a:srgbClr val="1F497D">
                    <a:lumMod val="75000"/>
                  </a:srgbClr>
                </a:solidFill>
                <a:latin typeface="Rockwell Extra Bold" pitchFamily="18" charset="0"/>
              </a:rPr>
              <a:t>Credits Page</a:t>
            </a:r>
          </a:p>
          <a:p>
            <a:pPr algn="ctr"/>
            <a:endParaRPr lang="en-US" dirty="0">
              <a:solidFill>
                <a:srgbClr val="1F497D">
                  <a:lumMod val="75000"/>
                </a:srgbClr>
              </a:solidFill>
            </a:endParaRPr>
          </a:p>
          <a:p>
            <a:r>
              <a:rPr lang="en-US" dirty="0" smtClean="0">
                <a:solidFill>
                  <a:srgbClr val="1F497D">
                    <a:lumMod val="75000"/>
                  </a:srgbClr>
                </a:solidFill>
              </a:rPr>
              <a:t>	Movement pages by: 	Nick &amp; Zion</a:t>
            </a:r>
          </a:p>
          <a:p>
            <a:endParaRPr lang="en-US" dirty="0" smtClean="0">
              <a:solidFill>
                <a:srgbClr val="1F497D">
                  <a:lumMod val="75000"/>
                </a:srgbClr>
              </a:solidFill>
            </a:endParaRPr>
          </a:p>
          <a:p>
            <a:r>
              <a:rPr lang="en-US" dirty="0" smtClean="0">
                <a:solidFill>
                  <a:srgbClr val="1F497D">
                    <a:lumMod val="75000"/>
                  </a:srgbClr>
                </a:solidFill>
              </a:rPr>
              <a:t>	Reading and Books  by:     	Logan &amp; Lewai</a:t>
            </a:r>
          </a:p>
          <a:p>
            <a:endParaRPr lang="en-US" dirty="0" smtClean="0">
              <a:solidFill>
                <a:srgbClr val="1F497D">
                  <a:lumMod val="75000"/>
                </a:srgbClr>
              </a:solidFill>
            </a:endParaRPr>
          </a:p>
          <a:p>
            <a:r>
              <a:rPr lang="en-US" dirty="0" smtClean="0">
                <a:solidFill>
                  <a:srgbClr val="1F497D">
                    <a:lumMod val="75000"/>
                  </a:srgbClr>
                </a:solidFill>
              </a:rPr>
              <a:t>	Food done by: 		C.J. &amp; Conner</a:t>
            </a:r>
          </a:p>
          <a:p>
            <a:endParaRPr lang="en-US" dirty="0" smtClean="0">
              <a:solidFill>
                <a:srgbClr val="1F497D">
                  <a:lumMod val="75000"/>
                </a:srgbClr>
              </a:solidFill>
            </a:endParaRPr>
          </a:p>
          <a:p>
            <a:r>
              <a:rPr lang="en-US" dirty="0" smtClean="0">
                <a:solidFill>
                  <a:srgbClr val="1F497D">
                    <a:lumMod val="75000"/>
                  </a:srgbClr>
                </a:solidFill>
              </a:rPr>
              <a:t>	Science and Social Studies by:     Andrew and Ryan B.</a:t>
            </a:r>
          </a:p>
          <a:p>
            <a:endParaRPr lang="en-US" dirty="0" smtClean="0">
              <a:solidFill>
                <a:srgbClr val="1F497D">
                  <a:lumMod val="75000"/>
                </a:srgbClr>
              </a:solidFill>
            </a:endParaRPr>
          </a:p>
          <a:p>
            <a:r>
              <a:rPr lang="en-US" dirty="0" smtClean="0">
                <a:solidFill>
                  <a:srgbClr val="1F497D">
                    <a:lumMod val="75000"/>
                  </a:srgbClr>
                </a:solidFill>
              </a:rPr>
              <a:t>	Math and Numbers by: 	Emma &amp; Sydney</a:t>
            </a:r>
          </a:p>
          <a:p>
            <a:endParaRPr lang="en-US" dirty="0" smtClean="0">
              <a:solidFill>
                <a:srgbClr val="1F497D">
                  <a:lumMod val="75000"/>
                </a:srgbClr>
              </a:solidFill>
            </a:endParaRPr>
          </a:p>
          <a:p>
            <a:r>
              <a:rPr lang="en-US" dirty="0" smtClean="0">
                <a:solidFill>
                  <a:srgbClr val="1F497D">
                    <a:lumMod val="75000"/>
                  </a:srgbClr>
                </a:solidFill>
              </a:rPr>
              <a:t>	Art and People done by: 	Hannah &amp; </a:t>
            </a:r>
            <a:r>
              <a:rPr lang="en-US" dirty="0" err="1" smtClean="0">
                <a:solidFill>
                  <a:srgbClr val="1F497D">
                    <a:lumMod val="75000"/>
                  </a:srgbClr>
                </a:solidFill>
              </a:rPr>
              <a:t>Raivynn</a:t>
            </a:r>
            <a:endParaRPr lang="en-US" dirty="0" smtClean="0">
              <a:solidFill>
                <a:srgbClr val="1F497D">
                  <a:lumMod val="75000"/>
                </a:srgbClr>
              </a:solidFill>
            </a:endParaRPr>
          </a:p>
          <a:p>
            <a:endParaRPr lang="en-US" dirty="0" smtClean="0">
              <a:solidFill>
                <a:srgbClr val="1F497D">
                  <a:lumMod val="75000"/>
                </a:srgbClr>
              </a:solidFill>
            </a:endParaRPr>
          </a:p>
          <a:p>
            <a:r>
              <a:rPr lang="en-US" dirty="0" smtClean="0">
                <a:solidFill>
                  <a:srgbClr val="1F497D">
                    <a:lumMod val="75000"/>
                  </a:srgbClr>
                </a:solidFill>
              </a:rPr>
              <a:t>	Entertainment  by: 		Lauren &amp; Jacob  </a:t>
            </a:r>
            <a:endParaRPr lang="en-US" dirty="0" smtClean="0">
              <a:solidFill>
                <a:srgbClr val="1F497D">
                  <a:lumMod val="75000"/>
                </a:srgbClr>
              </a:solidFill>
            </a:endParaRPr>
          </a:p>
          <a:p>
            <a:endParaRPr lang="en-US" dirty="0">
              <a:solidFill>
                <a:srgbClr val="1F497D">
                  <a:lumMod val="75000"/>
                </a:srgbClr>
              </a:solidFill>
            </a:endParaRPr>
          </a:p>
          <a:p>
            <a:r>
              <a:rPr lang="en-US" dirty="0" smtClean="0">
                <a:solidFill>
                  <a:srgbClr val="1F497D">
                    <a:lumMod val="75000"/>
                  </a:srgbClr>
                </a:solidFill>
              </a:rPr>
              <a:t>	Other by:			Claire</a:t>
            </a:r>
            <a:endParaRPr lang="en-US" dirty="0" smtClean="0">
              <a:solidFill>
                <a:prstClr val="black"/>
              </a:solidFill>
            </a:endParaRPr>
          </a:p>
          <a:p>
            <a:pPr algn="ctr"/>
            <a:r>
              <a:rPr lang="en-US" dirty="0" smtClean="0">
                <a:solidFill>
                  <a:prstClr val="black"/>
                </a:solidFill>
              </a:rPr>
              <a:t>      </a:t>
            </a:r>
          </a:p>
        </p:txBody>
      </p:sp>
    </p:spTree>
    <p:extLst>
      <p:ext uri="{BB962C8B-B14F-4D97-AF65-F5344CB8AC3E}">
        <p14:creationId xmlns:p14="http://schemas.microsoft.com/office/powerpoint/2010/main" val="2772251618"/>
      </p:ext>
    </p:extLst>
  </p:cSld>
  <p:clrMapOvr>
    <a:masterClrMapping/>
  </p:clrMapOvr>
  <mc:AlternateContent xmlns:mc="http://schemas.openxmlformats.org/markup-compatibility/2006" xmlns:p14="http://schemas.microsoft.com/office/powerpoint/2010/main">
    <mc:Choice Requires="p14">
      <p:transition spd="slow" p14:dur="2250" advTm="5000">
        <p:random/>
      </p:transition>
    </mc:Choice>
    <mc:Fallback xmlns="">
      <p:transition spd="slow" advTm="5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12042" y="304800"/>
            <a:ext cx="7026958" cy="769441"/>
          </a:xfrm>
          <a:prstGeom prst="rect">
            <a:avLst/>
          </a:prstGeom>
          <a:noFill/>
        </p:spPr>
        <p:txBody>
          <a:bodyPr wrap="square" rtlCol="0">
            <a:spAutoFit/>
          </a:bodyPr>
          <a:lstStyle/>
          <a:p>
            <a:r>
              <a:rPr lang="en-US" sz="4400" dirty="0" smtClean="0">
                <a:solidFill>
                  <a:srgbClr val="FFFFFF"/>
                </a:solidFill>
              </a:rPr>
              <a:t>At LSE, students eat  about</a:t>
            </a:r>
            <a:endParaRPr lang="en-US" sz="4400" dirty="0">
              <a:solidFill>
                <a:srgbClr val="FFFFFF"/>
              </a:solidFill>
            </a:endParaRPr>
          </a:p>
        </p:txBody>
      </p:sp>
      <p:sp>
        <p:nvSpPr>
          <p:cNvPr id="4" name="TextBox 3"/>
          <p:cNvSpPr txBox="1"/>
          <p:nvPr/>
        </p:nvSpPr>
        <p:spPr>
          <a:xfrm>
            <a:off x="3505200" y="5165229"/>
            <a:ext cx="5334000" cy="1323439"/>
          </a:xfrm>
          <a:prstGeom prst="rect">
            <a:avLst/>
          </a:prstGeom>
          <a:noFill/>
        </p:spPr>
        <p:txBody>
          <a:bodyPr wrap="square" rtlCol="0">
            <a:spAutoFit/>
          </a:bodyPr>
          <a:lstStyle/>
          <a:p>
            <a:pPr algn="r"/>
            <a:r>
              <a:rPr lang="en-US" sz="4000" dirty="0">
                <a:solidFill>
                  <a:srgbClr val="FFFFFF"/>
                </a:solidFill>
              </a:rPr>
              <a:t>p</a:t>
            </a:r>
            <a:r>
              <a:rPr lang="en-US" sz="4000" dirty="0" smtClean="0">
                <a:solidFill>
                  <a:srgbClr val="FFFFFF"/>
                </a:solidFill>
              </a:rPr>
              <a:t>ounds of vegetables each week!</a:t>
            </a:r>
            <a:endParaRPr lang="en-US" sz="4000" dirty="0">
              <a:solidFill>
                <a:srgbClr val="FFFFFF"/>
              </a:solidFill>
            </a:endParaRPr>
          </a:p>
        </p:txBody>
      </p:sp>
      <p:sp>
        <p:nvSpPr>
          <p:cNvPr id="5" name="TextBox 4"/>
          <p:cNvSpPr txBox="1"/>
          <p:nvPr/>
        </p:nvSpPr>
        <p:spPr>
          <a:xfrm>
            <a:off x="3505200" y="1981200"/>
            <a:ext cx="3349834" cy="2400657"/>
          </a:xfrm>
          <a:prstGeom prst="rect">
            <a:avLst/>
          </a:prstGeom>
          <a:noFill/>
        </p:spPr>
        <p:txBody>
          <a:bodyPr wrap="square" rtlCol="0">
            <a:spAutoFit/>
          </a:bodyPr>
          <a:lstStyle/>
          <a:p>
            <a:r>
              <a:rPr lang="en-US" sz="15000" i="1" dirty="0" smtClean="0">
                <a:solidFill>
                  <a:srgbClr val="FFFF00"/>
                </a:solidFill>
                <a:latin typeface="Aharoni" pitchFamily="2" charset="-79"/>
                <a:cs typeface="Aharoni" pitchFamily="2" charset="-79"/>
              </a:rPr>
              <a:t>200</a:t>
            </a:r>
            <a:endParaRPr lang="en-US" sz="15000" i="1" dirty="0">
              <a:solidFill>
                <a:srgbClr val="FFFF00"/>
              </a:solidFill>
              <a:latin typeface="Aharoni" pitchFamily="2" charset="-79"/>
              <a:cs typeface="Aharoni" pitchFamily="2" charset="-79"/>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61" y="3681206"/>
            <a:ext cx="2286000" cy="2517355"/>
          </a:xfrm>
          <a:prstGeom prst="rect">
            <a:avLst/>
          </a:prstGeom>
          <a:effectLst>
            <a:glow rad="228600">
              <a:srgbClr val="FFFF00">
                <a:alpha val="40000"/>
              </a:srgbClr>
            </a:glow>
          </a:effectLst>
        </p:spPr>
      </p:pic>
      <p:sp>
        <p:nvSpPr>
          <p:cNvPr id="2" name="Rectangle 1"/>
          <p:cNvSpPr/>
          <p:nvPr/>
        </p:nvSpPr>
        <p:spPr>
          <a:xfrm>
            <a:off x="0" y="6488668"/>
            <a:ext cx="437940" cy="369332"/>
          </a:xfrm>
          <a:prstGeom prst="rect">
            <a:avLst/>
          </a:prstGeom>
        </p:spPr>
        <p:txBody>
          <a:bodyPr wrap="none">
            <a:spAutoFit/>
          </a:bodyPr>
          <a:lstStyle/>
          <a:p>
            <a:r>
              <a:rPr lang="en-US" dirty="0"/>
              <a:t>CF</a:t>
            </a:r>
          </a:p>
        </p:txBody>
      </p:sp>
    </p:spTree>
    <p:extLst>
      <p:ext uri="{BB962C8B-B14F-4D97-AF65-F5344CB8AC3E}">
        <p14:creationId xmlns:p14="http://schemas.microsoft.com/office/powerpoint/2010/main" val="4119162055"/>
      </p:ext>
    </p:extLst>
  </p:cSld>
  <p:clrMapOvr>
    <a:masterClrMapping/>
  </p:clrMapOvr>
  <p:transition spd="slow" advTm="5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mph" presetSubtype="0" fill="hold" nodeType="click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5">
                                            <p:txEl>
                                              <p:pRg st="0" end="0"/>
                                            </p:txEl>
                                          </p:spTgt>
                                        </p:tgtEl>
                                        <p:attrNameLst>
                                          <p:attrName>ppt_x</p:attrName>
                                          <p:attrName>ppt_y</p:attrName>
                                        </p:attrNameLst>
                                      </p:cBhvr>
                                    </p:animMotion>
                                    <p:animRot by="1500000">
                                      <p:cBhvr>
                                        <p:cTn id="17" dur="125" fill="hold">
                                          <p:stCondLst>
                                            <p:cond delay="0"/>
                                          </p:stCondLst>
                                        </p:cTn>
                                        <p:tgtEl>
                                          <p:spTgt spid="5">
                                            <p:txEl>
                                              <p:pRg st="0" end="0"/>
                                            </p:txEl>
                                          </p:spTgt>
                                        </p:tgtEl>
                                        <p:attrNameLst>
                                          <p:attrName>r</p:attrName>
                                        </p:attrNameLst>
                                      </p:cBhvr>
                                    </p:animRot>
                                    <p:animRot by="-1500000">
                                      <p:cBhvr>
                                        <p:cTn id="18" dur="125" fill="hold">
                                          <p:stCondLst>
                                            <p:cond delay="125"/>
                                          </p:stCondLst>
                                        </p:cTn>
                                        <p:tgtEl>
                                          <p:spTgt spid="5">
                                            <p:txEl>
                                              <p:pRg st="0" end="0"/>
                                            </p:txEl>
                                          </p:spTgt>
                                        </p:tgtEl>
                                        <p:attrNameLst>
                                          <p:attrName>r</p:attrName>
                                        </p:attrNameLst>
                                      </p:cBhvr>
                                    </p:animRot>
                                    <p:animRot by="-1500000">
                                      <p:cBhvr>
                                        <p:cTn id="19" dur="125" fill="hold">
                                          <p:stCondLst>
                                            <p:cond delay="250"/>
                                          </p:stCondLst>
                                        </p:cTn>
                                        <p:tgtEl>
                                          <p:spTgt spid="5">
                                            <p:txEl>
                                              <p:pRg st="0" end="0"/>
                                            </p:txEl>
                                          </p:spTgt>
                                        </p:tgtEl>
                                        <p:attrNameLst>
                                          <p:attrName>r</p:attrName>
                                        </p:attrNameLst>
                                      </p:cBhvr>
                                    </p:animRot>
                                    <p:animRot by="1500000">
                                      <p:cBhvr>
                                        <p:cTn id="20" dur="125" fill="hold">
                                          <p:stCondLst>
                                            <p:cond delay="375"/>
                                          </p:stCondLst>
                                        </p:cTn>
                                        <p:tgtEl>
                                          <p:spTgt spid="5">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39999">
              <a:srgbClr val="0A128C"/>
            </a:gs>
            <a:gs pos="70000">
              <a:srgbClr val="181CC7"/>
            </a:gs>
            <a:gs pos="88000">
              <a:srgbClr val="7005D4"/>
            </a:gs>
            <a:gs pos="100000">
              <a:srgbClr val="8C3D91"/>
            </a:gs>
          </a:gsLst>
          <a:lin ang="2700000" scaled="0"/>
          <a:tileRect/>
        </a:gradFill>
        <a:effectLst/>
      </p:bgPr>
    </p:bg>
    <p:spTree>
      <p:nvGrpSpPr>
        <p:cNvPr id="1" name=""/>
        <p:cNvGrpSpPr/>
        <p:nvPr/>
      </p:nvGrpSpPr>
      <p:grpSpPr>
        <a:xfrm>
          <a:off x="0" y="0"/>
          <a:ext cx="0" cy="0"/>
          <a:chOff x="0" y="0"/>
          <a:chExt cx="0" cy="0"/>
        </a:xfrm>
      </p:grpSpPr>
      <p:sp>
        <p:nvSpPr>
          <p:cNvPr id="5" name="TextBox 4"/>
          <p:cNvSpPr txBox="1"/>
          <p:nvPr/>
        </p:nvSpPr>
        <p:spPr>
          <a:xfrm>
            <a:off x="1219200" y="533400"/>
            <a:ext cx="6629400" cy="1569660"/>
          </a:xfrm>
          <a:prstGeom prst="rect">
            <a:avLst/>
          </a:prstGeom>
          <a:noFill/>
        </p:spPr>
        <p:txBody>
          <a:bodyPr wrap="square" rtlCol="0">
            <a:spAutoFit/>
          </a:bodyPr>
          <a:lstStyle/>
          <a:p>
            <a:pPr algn="ctr"/>
            <a:r>
              <a:rPr lang="en-US" sz="4800" dirty="0" smtClean="0">
                <a:solidFill>
                  <a:srgbClr val="FFFF00"/>
                </a:solidFill>
                <a:latin typeface="Spicy Rice" pitchFamily="34" charset="0"/>
                <a:cs typeface="LilyUPC" pitchFamily="34" charset="-34"/>
              </a:rPr>
              <a:t>64% of LSE  students  participate in more than</a:t>
            </a:r>
            <a:endParaRPr lang="en-US" sz="4800" dirty="0">
              <a:solidFill>
                <a:srgbClr val="FFFF00"/>
              </a:solidFill>
              <a:latin typeface="Spicy Rice" pitchFamily="34" charset="0"/>
              <a:cs typeface="LilyUPC" pitchFamily="34" charset="-34"/>
            </a:endParaRPr>
          </a:p>
        </p:txBody>
      </p:sp>
      <p:sp>
        <p:nvSpPr>
          <p:cNvPr id="7" name="TextBox 6"/>
          <p:cNvSpPr txBox="1"/>
          <p:nvPr/>
        </p:nvSpPr>
        <p:spPr>
          <a:xfrm>
            <a:off x="1066801" y="5115791"/>
            <a:ext cx="7239000" cy="1569660"/>
          </a:xfrm>
          <a:prstGeom prst="rect">
            <a:avLst/>
          </a:prstGeom>
          <a:noFill/>
        </p:spPr>
        <p:txBody>
          <a:bodyPr wrap="square" rtlCol="0">
            <a:spAutoFit/>
          </a:bodyPr>
          <a:lstStyle/>
          <a:p>
            <a:pPr algn="ctr"/>
            <a:r>
              <a:rPr lang="en-US" sz="4800" dirty="0" smtClean="0">
                <a:solidFill>
                  <a:srgbClr val="FFFF00"/>
                </a:solidFill>
                <a:latin typeface="Spicy Rice" pitchFamily="34" charset="0"/>
              </a:rPr>
              <a:t>Science lessons each grading period.</a:t>
            </a:r>
            <a:endParaRPr lang="en-US" sz="4800" dirty="0">
              <a:solidFill>
                <a:srgbClr val="FFFF00"/>
              </a:solidFill>
              <a:latin typeface="Spicy Rice" pitchFamily="34" charset="0"/>
            </a:endParaRPr>
          </a:p>
        </p:txBody>
      </p:sp>
      <p:sp>
        <p:nvSpPr>
          <p:cNvPr id="9" name="Horizontal Scroll 8"/>
          <p:cNvSpPr/>
          <p:nvPr/>
        </p:nvSpPr>
        <p:spPr>
          <a:xfrm>
            <a:off x="2815935" y="2362200"/>
            <a:ext cx="2971800" cy="22098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093026" y="2913985"/>
            <a:ext cx="2667000" cy="1200329"/>
          </a:xfrm>
          <a:prstGeom prst="rect">
            <a:avLst/>
          </a:prstGeom>
          <a:noFill/>
        </p:spPr>
        <p:txBody>
          <a:bodyPr wrap="square" rtlCol="0">
            <a:spAutoFit/>
          </a:bodyPr>
          <a:lstStyle/>
          <a:p>
            <a:pPr algn="ctr"/>
            <a:r>
              <a:rPr lang="en-US" sz="7200" dirty="0" smtClean="0">
                <a:solidFill>
                  <a:schemeClr val="bg1"/>
                </a:solidFill>
                <a:latin typeface="Spicy Rice" pitchFamily="34" charset="0"/>
                <a:ea typeface="2peas" pitchFamily="2" charset="0"/>
              </a:rPr>
              <a:t>12-20</a:t>
            </a:r>
            <a:endParaRPr lang="en-US" sz="7200" dirty="0">
              <a:solidFill>
                <a:schemeClr val="bg1"/>
              </a:solidFill>
              <a:latin typeface="Spicy Rice" pitchFamily="34" charset="0"/>
              <a:ea typeface="2peas" pitchFamily="2" charset="0"/>
            </a:endParaRPr>
          </a:p>
        </p:txBody>
      </p:sp>
      <p:sp>
        <p:nvSpPr>
          <p:cNvPr id="3" name="Lightning Bolt 2"/>
          <p:cNvSpPr/>
          <p:nvPr/>
        </p:nvSpPr>
        <p:spPr>
          <a:xfrm>
            <a:off x="7505413" y="2592825"/>
            <a:ext cx="1066800" cy="182880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 name="Sun 3"/>
          <p:cNvSpPr/>
          <p:nvPr/>
        </p:nvSpPr>
        <p:spPr>
          <a:xfrm>
            <a:off x="1066801" y="2487205"/>
            <a:ext cx="1219200" cy="132594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Moon 5"/>
          <p:cNvSpPr/>
          <p:nvPr/>
        </p:nvSpPr>
        <p:spPr>
          <a:xfrm rot="19821707">
            <a:off x="455762" y="3539488"/>
            <a:ext cx="755073" cy="1143000"/>
          </a:xfrm>
          <a:prstGeom prst="moo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Cloud 10"/>
          <p:cNvSpPr/>
          <p:nvPr/>
        </p:nvSpPr>
        <p:spPr>
          <a:xfrm>
            <a:off x="6961899" y="2035475"/>
            <a:ext cx="1257013" cy="1114700"/>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p:nvSpPr>
        <p:spPr>
          <a:xfrm>
            <a:off x="0" y="6477000"/>
            <a:ext cx="445077" cy="369332"/>
          </a:xfrm>
          <a:prstGeom prst="rect">
            <a:avLst/>
          </a:prstGeom>
          <a:solidFill>
            <a:schemeClr val="bg1">
              <a:lumMod val="95000"/>
            </a:schemeClr>
          </a:solidFill>
        </p:spPr>
        <p:txBody>
          <a:bodyPr wrap="square" rtlCol="0">
            <a:spAutoFit/>
          </a:bodyPr>
          <a:lstStyle/>
          <a:p>
            <a:r>
              <a:rPr lang="en-US" dirty="0" smtClean="0"/>
              <a:t>AB</a:t>
            </a:r>
            <a:endParaRPr lang="en-US" dirty="0"/>
          </a:p>
        </p:txBody>
      </p:sp>
    </p:spTree>
    <p:extLst>
      <p:ext uri="{BB962C8B-B14F-4D97-AF65-F5344CB8AC3E}">
        <p14:creationId xmlns:p14="http://schemas.microsoft.com/office/powerpoint/2010/main" val="2626975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7"/>
                                        </p:tgtEl>
                                        <p:attrNameLst>
                                          <p:attrName>ppt_x</p:attrName>
                                          <p:attrName>ppt_y</p:attrName>
                                        </p:attrNameLst>
                                      </p:cBhvr>
                                    </p:animMotion>
                                    <p:animRot by="1500000">
                                      <p:cBhvr>
                                        <p:cTn id="15" dur="125" fill="hold">
                                          <p:stCondLst>
                                            <p:cond delay="0"/>
                                          </p:stCondLst>
                                        </p:cTn>
                                        <p:tgtEl>
                                          <p:spTgt spid="7"/>
                                        </p:tgtEl>
                                        <p:attrNameLst>
                                          <p:attrName>r</p:attrName>
                                        </p:attrNameLst>
                                      </p:cBhvr>
                                    </p:animRot>
                                    <p:animRot by="-1500000">
                                      <p:cBhvr>
                                        <p:cTn id="16" dur="125" fill="hold">
                                          <p:stCondLst>
                                            <p:cond delay="125"/>
                                          </p:stCondLst>
                                        </p:cTn>
                                        <p:tgtEl>
                                          <p:spTgt spid="7"/>
                                        </p:tgtEl>
                                        <p:attrNameLst>
                                          <p:attrName>r</p:attrName>
                                        </p:attrNameLst>
                                      </p:cBhvr>
                                    </p:animRot>
                                    <p:animRot by="-1500000">
                                      <p:cBhvr>
                                        <p:cTn id="17" dur="125" fill="hold">
                                          <p:stCondLst>
                                            <p:cond delay="250"/>
                                          </p:stCondLst>
                                        </p:cTn>
                                        <p:tgtEl>
                                          <p:spTgt spid="7"/>
                                        </p:tgtEl>
                                        <p:attrNameLst>
                                          <p:attrName>r</p:attrName>
                                        </p:attrNameLst>
                                      </p:cBhvr>
                                    </p:animRot>
                                    <p:animRot by="1500000">
                                      <p:cBhvr>
                                        <p:cTn id="18"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27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2133600"/>
            <a:ext cx="2590800" cy="2667000"/>
          </a:xfrm>
          <a:prstGeom prst="rect">
            <a:avLst/>
          </a:prstGeom>
        </p:spPr>
      </p:pic>
      <p:sp>
        <p:nvSpPr>
          <p:cNvPr id="7" name="TextBox 6"/>
          <p:cNvSpPr txBox="1"/>
          <p:nvPr/>
        </p:nvSpPr>
        <p:spPr>
          <a:xfrm>
            <a:off x="609600" y="1143000"/>
            <a:ext cx="6477000" cy="1077218"/>
          </a:xfrm>
          <a:prstGeom prst="rect">
            <a:avLst/>
          </a:prstGeom>
          <a:noFill/>
        </p:spPr>
        <p:txBody>
          <a:bodyPr wrap="square" rtlCol="0">
            <a:spAutoFit/>
          </a:bodyPr>
          <a:lstStyle/>
          <a:p>
            <a:r>
              <a:rPr lang="en-US" sz="3200" dirty="0" smtClean="0">
                <a:solidFill>
                  <a:srgbClr val="FF0000"/>
                </a:solidFill>
                <a:latin typeface="Gretoon" pitchFamily="2" charset="0"/>
              </a:rPr>
              <a:t>Here at Lake Sybelia,</a:t>
            </a:r>
          </a:p>
          <a:p>
            <a:r>
              <a:rPr lang="en-US" sz="3200" dirty="0" smtClean="0">
                <a:solidFill>
                  <a:srgbClr val="FF0000"/>
                </a:solidFill>
                <a:latin typeface="Gretoon" pitchFamily="2" charset="0"/>
              </a:rPr>
              <a:t>we get about</a:t>
            </a:r>
            <a:endParaRPr lang="en-US" sz="3200" dirty="0">
              <a:solidFill>
                <a:srgbClr val="FF0000"/>
              </a:solidFill>
              <a:latin typeface="Gretoon" pitchFamily="2" charset="0"/>
            </a:endParaRPr>
          </a:p>
        </p:txBody>
      </p:sp>
      <p:sp>
        <p:nvSpPr>
          <p:cNvPr id="9" name="TextBox 8"/>
          <p:cNvSpPr txBox="1"/>
          <p:nvPr/>
        </p:nvSpPr>
        <p:spPr>
          <a:xfrm>
            <a:off x="2057400" y="2743201"/>
            <a:ext cx="3357009" cy="1323439"/>
          </a:xfrm>
          <a:prstGeom prst="rect">
            <a:avLst/>
          </a:prstGeom>
          <a:noFill/>
        </p:spPr>
        <p:txBody>
          <a:bodyPr wrap="square" rtlCol="0">
            <a:spAutoFit/>
          </a:bodyPr>
          <a:lstStyle/>
          <a:p>
            <a:r>
              <a:rPr lang="en-US" sz="8000" dirty="0" smtClean="0">
                <a:solidFill>
                  <a:srgbClr val="FF0000"/>
                </a:solidFill>
                <a:latin typeface="Gretoon" pitchFamily="2" charset="0"/>
              </a:rPr>
              <a:t>51-60</a:t>
            </a:r>
            <a:endParaRPr lang="en-US" sz="8000" dirty="0">
              <a:solidFill>
                <a:srgbClr val="FF0000"/>
              </a:solidFill>
              <a:latin typeface="Gretoon" pitchFamily="2" charset="0"/>
            </a:endParaRPr>
          </a:p>
        </p:txBody>
      </p:sp>
      <p:sp>
        <p:nvSpPr>
          <p:cNvPr id="10" name="TextBox 9"/>
          <p:cNvSpPr txBox="1"/>
          <p:nvPr/>
        </p:nvSpPr>
        <p:spPr>
          <a:xfrm>
            <a:off x="1600200" y="5259246"/>
            <a:ext cx="7238999" cy="646331"/>
          </a:xfrm>
          <a:prstGeom prst="rect">
            <a:avLst/>
          </a:prstGeom>
          <a:noFill/>
        </p:spPr>
        <p:txBody>
          <a:bodyPr wrap="square" rtlCol="0">
            <a:spAutoFit/>
          </a:bodyPr>
          <a:lstStyle/>
          <a:p>
            <a:pPr algn="ctr"/>
            <a:r>
              <a:rPr lang="en-US" sz="3600" dirty="0" smtClean="0">
                <a:solidFill>
                  <a:srgbClr val="FF0000"/>
                </a:solidFill>
                <a:latin typeface="Gretoon" pitchFamily="2" charset="0"/>
              </a:rPr>
              <a:t>visitors every  day!</a:t>
            </a:r>
            <a:endParaRPr lang="en-US" sz="3600" dirty="0">
              <a:solidFill>
                <a:srgbClr val="FF0000"/>
              </a:solidFill>
              <a:latin typeface="Gretoon" pitchFamily="2" charset="0"/>
            </a:endParaRPr>
          </a:p>
        </p:txBody>
      </p:sp>
      <p:sp>
        <p:nvSpPr>
          <p:cNvPr id="3" name="TextBox 2"/>
          <p:cNvSpPr txBox="1"/>
          <p:nvPr/>
        </p:nvSpPr>
        <p:spPr>
          <a:xfrm>
            <a:off x="20782" y="6359236"/>
            <a:ext cx="701410" cy="369332"/>
          </a:xfrm>
          <a:prstGeom prst="rect">
            <a:avLst/>
          </a:prstGeom>
          <a:noFill/>
        </p:spPr>
        <p:txBody>
          <a:bodyPr wrap="none" rtlCol="0">
            <a:spAutoFit/>
          </a:bodyPr>
          <a:lstStyle/>
          <a:p>
            <a:r>
              <a:rPr lang="en-US" dirty="0" smtClean="0"/>
              <a:t>H.W.</a:t>
            </a:r>
            <a:endParaRPr lang="en-US" dirty="0"/>
          </a:p>
        </p:txBody>
      </p:sp>
    </p:spTree>
    <p:extLst>
      <p:ext uri="{BB962C8B-B14F-4D97-AF65-F5344CB8AC3E}">
        <p14:creationId xmlns:p14="http://schemas.microsoft.com/office/powerpoint/2010/main" val="4225376737"/>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9">
                                            <p:txEl>
                                              <p:pRg st="0" end="0"/>
                                            </p:txEl>
                                          </p:spTgt>
                                        </p:tgtEl>
                                        <p:attrNameLst>
                                          <p:attrName>style.color</p:attrName>
                                        </p:attrNameLst>
                                      </p:cBhvr>
                                      <p:to>
                                        <a:schemeClr val="bg1"/>
                                      </p:to>
                                    </p:animClr>
                                    <p:animClr clrSpc="rgb" dir="cw">
                                      <p:cBhvr>
                                        <p:cTn id="7" dur="250" autoRev="1" fill="remove"/>
                                        <p:tgtEl>
                                          <p:spTgt spid="9">
                                            <p:txEl>
                                              <p:pRg st="0" end="0"/>
                                            </p:txEl>
                                          </p:spTgt>
                                        </p:tgtEl>
                                        <p:attrNameLst>
                                          <p:attrName>fillcolor</p:attrName>
                                        </p:attrNameLst>
                                      </p:cBhvr>
                                      <p:to>
                                        <a:schemeClr val="bg1"/>
                                      </p:to>
                                    </p:animClr>
                                    <p:set>
                                      <p:cBhvr>
                                        <p:cTn id="8" dur="250" autoRev="1" fill="remove"/>
                                        <p:tgtEl>
                                          <p:spTgt spid="9">
                                            <p:txEl>
                                              <p:pRg st="0" end="0"/>
                                            </p:txEl>
                                          </p:spTgt>
                                        </p:tgtEl>
                                        <p:attrNameLst>
                                          <p:attrName>fill.type</p:attrName>
                                        </p:attrNameLst>
                                      </p:cBhvr>
                                      <p:to>
                                        <p:strVal val="solid"/>
                                      </p:to>
                                    </p:set>
                                    <p:set>
                                      <p:cBhvr>
                                        <p:cTn id="9" dur="250" autoRev="1" fill="remove"/>
                                        <p:tgtEl>
                                          <p:spTgt spid="9">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24.xml.rels><?xml version="1.0" encoding="UTF-8" standalone="yes"?>
<Relationships xmlns="http://schemas.openxmlformats.org/package/2006/relationships"><Relationship Id="rId1" Type="http://schemas.openxmlformats.org/officeDocument/2006/relationships/image" Target="../media/image3.jpeg"/></Relationships>
</file>

<file path=ppt/theme/_rels/theme25.xml.rels><?xml version="1.0" encoding="UTF-8" standalone="yes"?>
<Relationships xmlns="http://schemas.openxmlformats.org/package/2006/relationships"><Relationship Id="rId1" Type="http://schemas.openxmlformats.org/officeDocument/2006/relationships/image" Target="../media/image3.jpeg"/></Relationships>
</file>

<file path=ppt/theme/_rels/theme27.xml.rels><?xml version="1.0" encoding="UTF-8" standalone="yes"?>
<Relationships xmlns="http://schemas.openxmlformats.org/package/2006/relationships"><Relationship Id="rId1" Type="http://schemas.openxmlformats.org/officeDocument/2006/relationships/image" Target="../media/image4.jpeg"/></Relationships>
</file>

<file path=ppt/theme/_rels/theme52.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Flow">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1_Flow">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2_Flow">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3_Flow">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4_Flow">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2.xml><?xml version="1.0" encoding="utf-8"?>
<a:theme xmlns:a="http://schemas.openxmlformats.org/drawingml/2006/main" name="1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3.xml><?xml version="1.0" encoding="utf-8"?>
<a:theme xmlns:a="http://schemas.openxmlformats.org/drawingml/2006/main" name="2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4.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5.xml><?xml version="1.0" encoding="utf-8"?>
<a:theme xmlns:a="http://schemas.openxmlformats.org/drawingml/2006/main" name="1_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7.xml><?xml version="1.0" encoding="utf-8"?>
<a:theme xmlns:a="http://schemas.openxmlformats.org/drawingml/2006/main" name="1_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8.xml><?xml version="1.0" encoding="utf-8"?>
<a:theme xmlns:a="http://schemas.openxmlformats.org/drawingml/2006/main" name="2_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1319</TotalTime>
  <Words>1401</Words>
  <Application>Microsoft Office PowerPoint</Application>
  <PresentationFormat>On-screen Show (4:3)</PresentationFormat>
  <Paragraphs>322</Paragraphs>
  <Slides>61</Slides>
  <Notes>4</Notes>
  <HiddenSlides>0</HiddenSlides>
  <MMClips>3</MMClips>
  <ScaleCrop>false</ScaleCrop>
  <HeadingPairs>
    <vt:vector size="4" baseType="variant">
      <vt:variant>
        <vt:lpstr>Theme</vt:lpstr>
      </vt:variant>
      <vt:variant>
        <vt:i4>52</vt:i4>
      </vt:variant>
      <vt:variant>
        <vt:lpstr>Slide Titles</vt:lpstr>
      </vt:variant>
      <vt:variant>
        <vt:i4>61</vt:i4>
      </vt:variant>
    </vt:vector>
  </HeadingPairs>
  <TitlesOfParts>
    <vt:vector size="113" baseType="lpstr">
      <vt:lpstr>Office Theme</vt:lpstr>
      <vt:lpstr>1_Office Theme</vt:lpstr>
      <vt:lpstr>2_Office Theme</vt:lpstr>
      <vt:lpstr>3_Office Theme</vt:lpstr>
      <vt:lpstr>6_Office Theme</vt:lpstr>
      <vt:lpstr>Mylar</vt:lpstr>
      <vt:lpstr>1_Mylar</vt:lpstr>
      <vt:lpstr>2_Mylar</vt:lpstr>
      <vt:lpstr>7_Office Theme</vt:lpstr>
      <vt:lpstr>8_Office Theme</vt:lpstr>
      <vt:lpstr>9_Office Theme</vt:lpstr>
      <vt:lpstr>Flow</vt:lpstr>
      <vt:lpstr>1_Flow</vt:lpstr>
      <vt:lpstr>2_Flow</vt:lpstr>
      <vt:lpstr>3_Flow</vt:lpstr>
      <vt:lpstr>4_Flow</vt:lpstr>
      <vt:lpstr>10_Office Theme</vt:lpstr>
      <vt:lpstr>11_Office Theme</vt:lpstr>
      <vt:lpstr>12_Office Theme</vt:lpstr>
      <vt:lpstr>13_Office Theme</vt:lpstr>
      <vt:lpstr>Summer</vt:lpstr>
      <vt:lpstr>1_Summer</vt:lpstr>
      <vt:lpstr>2_Summer</vt:lpstr>
      <vt:lpstr>Concourse</vt:lpstr>
      <vt:lpstr>1_Concourse</vt:lpstr>
      <vt:lpstr>15_Office Theme</vt:lpstr>
      <vt:lpstr>Austin</vt:lpstr>
      <vt:lpstr>16_Office Theme</vt:lpstr>
      <vt:lpstr>17_Office Theme</vt:lpstr>
      <vt:lpstr>18_Office Theme</vt:lpstr>
      <vt:lpstr>19_Office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36_Office Theme</vt:lpstr>
      <vt:lpstr>37_Office Theme</vt:lpstr>
      <vt:lpstr>38_Office Theme</vt:lpstr>
      <vt:lpstr>39_Office Theme</vt:lpstr>
      <vt:lpstr>40_Office Theme</vt:lpstr>
      <vt:lpstr>41_Office Theme</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158</vt:lpstr>
      <vt:lpstr>PowerPoint Presentation</vt:lpstr>
      <vt:lpstr>In 2012-2013 the most checked out book was</vt:lpstr>
      <vt:lpstr>PowerPoint Presentation</vt:lpstr>
      <vt:lpstr>PowerPoint Presentation</vt:lpstr>
      <vt:lpstr>PowerPoint Presentation</vt:lpstr>
      <vt:lpstr>PowerPoint Presentation</vt:lpstr>
      <vt:lpstr>PowerPoint Presentation</vt:lpstr>
      <vt:lpstr>Approximately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Deirdre A.</dc:creator>
  <cp:lastModifiedBy>Kelly, Deirdre A.</cp:lastModifiedBy>
  <cp:revision>163</cp:revision>
  <cp:lastPrinted>2013-06-06T15:21:40Z</cp:lastPrinted>
  <dcterms:created xsi:type="dcterms:W3CDTF">2013-05-02T14:22:03Z</dcterms:created>
  <dcterms:modified xsi:type="dcterms:W3CDTF">2013-06-06T17:20:18Z</dcterms:modified>
</cp:coreProperties>
</file>