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9" r:id="rId5"/>
    <p:sldId id="258" r:id="rId6"/>
    <p:sldId id="264" r:id="rId7"/>
    <p:sldId id="266" r:id="rId8"/>
    <p:sldId id="260" r:id="rId9"/>
    <p:sldId id="261" r:id="rId10"/>
    <p:sldId id="262" r:id="rId11"/>
    <p:sldId id="263" r:id="rId12"/>
    <p:sldId id="265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chitects Daughter" panose="02000505000000020004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E419-B5E7-4942-9495-DC72563E8C61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723EA-B7D0-433E-B016-145396679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9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23EA-B7D0-433E-B016-1453966790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60FE-12B8-45EC-859E-544AA8EF03BD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E91C-9E92-4DAE-8F2F-BA1CD4C54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chitects Daughter" panose="02000505000000020004" pitchFamily="2" charset="0"/>
              </a:rPr>
              <a:t>Happy </a:t>
            </a:r>
            <a:r>
              <a:rPr lang="en-US" sz="5400" dirty="0" smtClean="0">
                <a:solidFill>
                  <a:srgbClr val="0070C0"/>
                </a:solidFill>
                <a:latin typeface="Architects Daughter" panose="02000505000000020004" pitchFamily="2" charset="0"/>
              </a:rPr>
              <a:t>Celebrate</a:t>
            </a:r>
            <a:r>
              <a:rPr lang="en-US" sz="5400" dirty="0" smtClean="0">
                <a:latin typeface="Architects Daughter" panose="02000505000000020004" pitchFamily="2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Architects Daughter" panose="02000505000000020004" pitchFamily="2" charset="0"/>
              </a:rPr>
              <a:t>Freedom</a:t>
            </a:r>
            <a:r>
              <a:rPr lang="en-US" sz="5400" dirty="0" smtClean="0">
                <a:latin typeface="Architects Daughter" panose="02000505000000020004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chitects Daughter" panose="02000505000000020004" pitchFamily="2" charset="0"/>
              </a:rPr>
              <a:t>Week</a:t>
            </a:r>
            <a:r>
              <a:rPr lang="en-US" sz="5400" dirty="0" smtClean="0">
                <a:latin typeface="Architects Daughter" panose="02000505000000020004" pitchFamily="2" charset="0"/>
              </a:rPr>
              <a:t>!</a:t>
            </a:r>
            <a:endParaRPr lang="en-US" sz="5400" dirty="0">
              <a:latin typeface="Architects Daughter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61453"/>
            <a:ext cx="3836487" cy="2667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AM079_British_Grenadiers_trk10_American_Music_Co_In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455" y="6176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16764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The Liberty </a:t>
            </a:r>
            <a:r>
              <a:rPr lang="en-US" sz="2400" dirty="0">
                <a:latin typeface="Architects Daughter" panose="02000505000000020004" pitchFamily="2" charset="0"/>
              </a:rPr>
              <a:t>B</a:t>
            </a:r>
            <a:r>
              <a:rPr lang="en-US" sz="2400" dirty="0" smtClean="0">
                <a:latin typeface="Architects Daughter" panose="02000505000000020004" pitchFamily="2" charset="0"/>
              </a:rPr>
              <a:t>ell is a symbol of freedom.</a:t>
            </a:r>
          </a:p>
          <a:p>
            <a:endParaRPr lang="en-US" sz="2400" dirty="0">
              <a:latin typeface="Architects Daughter" panose="02000505000000020004" pitchFamily="2" charset="0"/>
            </a:endParaRPr>
          </a:p>
          <a:p>
            <a:r>
              <a:rPr lang="en-US" sz="2400" dirty="0" smtClean="0">
                <a:latin typeface="Architects Daughter" panose="02000505000000020004" pitchFamily="2" charset="0"/>
              </a:rPr>
              <a:t>There were three bells made, not just one.</a:t>
            </a:r>
          </a:p>
          <a:p>
            <a:endParaRPr lang="en-US" sz="2400" dirty="0">
              <a:latin typeface="Architects Daughter" panose="02000505000000020004" pitchFamily="2" charset="0"/>
            </a:endParaRPr>
          </a:p>
          <a:p>
            <a:r>
              <a:rPr lang="en-US" sz="2400" dirty="0" smtClean="0">
                <a:latin typeface="Architects Daughter" panose="02000505000000020004" pitchFamily="2" charset="0"/>
              </a:rPr>
              <a:t>The last time the bell rang was on February 23, 1846, </a:t>
            </a:r>
            <a:r>
              <a:rPr lang="en-US" sz="2400" dirty="0">
                <a:latin typeface="Architects Daughter" panose="02000505000000020004" pitchFamily="2" charset="0"/>
              </a:rPr>
              <a:t>on George Washington’s birthday.   </a:t>
            </a:r>
          </a:p>
          <a:p>
            <a:endParaRPr lang="en-US" sz="2400" dirty="0">
              <a:latin typeface="Architects Daughter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457200"/>
            <a:ext cx="3569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chitects Daughter" panose="02000505000000020004" pitchFamily="2" charset="0"/>
              </a:rPr>
              <a:t>The Liberty Bell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48" y="4724400"/>
            <a:ext cx="1452477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36" y="4724400"/>
            <a:ext cx="1452477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24400"/>
            <a:ext cx="1452477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52109"/>
            <a:ext cx="1452477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786745"/>
            <a:ext cx="1452477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 dir="u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523220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chitects Daughter" panose="02000505000000020004" pitchFamily="2" charset="0"/>
              </a:rPr>
              <a:t>Washington, D.C.</a:t>
            </a:r>
            <a:endParaRPr lang="en-US" sz="2800" dirty="0">
              <a:solidFill>
                <a:prstClr val="black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4848677"/>
            <a:ext cx="792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chitects Daughter" panose="02000505000000020004" pitchFamily="2" charset="0"/>
              </a:rPr>
              <a:t>The motto of Washington, D.C. is “Justia Omnibus” which means, “Justice  for all.”</a:t>
            </a:r>
            <a:endParaRPr lang="en-US" sz="2400" dirty="0">
              <a:solidFill>
                <a:prstClr val="black"/>
              </a:solidFill>
              <a:latin typeface="Architects Daughter" panose="02000505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25" y="1920264"/>
            <a:ext cx="2971800" cy="1893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4800"/>
            <a:ext cx="1433229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9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2" y="304800"/>
            <a:ext cx="14332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Content="1"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447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The Statue </a:t>
            </a:r>
            <a:r>
              <a:rPr lang="en-US" sz="2400" dirty="0">
                <a:latin typeface="Architects Daughter" panose="02000505000000020004" pitchFamily="2" charset="0"/>
              </a:rPr>
              <a:t>Of </a:t>
            </a:r>
            <a:r>
              <a:rPr lang="en-US" sz="2400" dirty="0" smtClean="0">
                <a:latin typeface="Architects Daughter" panose="02000505000000020004" pitchFamily="2" charset="0"/>
              </a:rPr>
              <a:t>Liberty’ real name is “Liberty Enlightening the World”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127" y="3276600"/>
            <a:ext cx="616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chitects Daughter" panose="02000505000000020004" pitchFamily="2" charset="0"/>
              </a:rPr>
              <a:t>The Statue Of </a:t>
            </a:r>
            <a:r>
              <a:rPr lang="en-US" sz="2400" dirty="0" smtClean="0">
                <a:latin typeface="Architects Daughter" panose="02000505000000020004" pitchFamily="2" charset="0"/>
              </a:rPr>
              <a:t>Liberty has the Declaration of Independence in her hand.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60065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chitects Daughter" panose="02000505000000020004" pitchFamily="2" charset="0"/>
              </a:rPr>
              <a:t>The Statue Of </a:t>
            </a:r>
            <a:r>
              <a:rPr lang="en-US" sz="2400" dirty="0" smtClean="0">
                <a:latin typeface="Architects Daughter" panose="02000505000000020004" pitchFamily="2" charset="0"/>
              </a:rPr>
              <a:t>Liberty’s torch was a gift for America’s 100</a:t>
            </a:r>
            <a:r>
              <a:rPr lang="en-US" sz="2400" baseline="30000" dirty="0" smtClean="0">
                <a:latin typeface="Architects Daughter" panose="02000505000000020004" pitchFamily="2" charset="0"/>
              </a:rPr>
              <a:t>th</a:t>
            </a:r>
            <a:r>
              <a:rPr lang="en-US" sz="2400" dirty="0" smtClean="0">
                <a:latin typeface="Architects Daughter" panose="02000505000000020004" pitchFamily="2" charset="0"/>
              </a:rPr>
              <a:t> birthday.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8192" y="481656"/>
            <a:ext cx="493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chitects Daughter" panose="02000505000000020004" pitchFamily="2" charset="0"/>
              </a:rPr>
              <a:t>The Statue Of Liberty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32" y="1136065"/>
            <a:ext cx="1707510" cy="46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05" y="5181600"/>
            <a:ext cx="8758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Created by Miss Kelly’s Third Grade Class. </a:t>
            </a:r>
            <a:endParaRPr lang="en-US" sz="2800" dirty="0">
              <a:latin typeface="Architects Daughter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77871"/>
            <a:ext cx="438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Thanks for watching!</a:t>
            </a:r>
            <a:endParaRPr lang="en-US" sz="2800" dirty="0">
              <a:latin typeface="Architects Daughter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40864"/>
            <a:ext cx="45720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7033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Star Spangled </a:t>
            </a:r>
            <a:r>
              <a:rPr lang="en-US" sz="2800" dirty="0">
                <a:latin typeface="Architects Daughter" panose="02000505000000020004" pitchFamily="2" charset="0"/>
              </a:rPr>
              <a:t>B</a:t>
            </a:r>
            <a:r>
              <a:rPr lang="en-US" sz="2800" dirty="0" smtClean="0">
                <a:latin typeface="Architects Daughter" panose="02000505000000020004" pitchFamily="2" charset="0"/>
              </a:rPr>
              <a:t>anner was written in 1814 by Francis Scott Key.</a:t>
            </a:r>
            <a:endParaRPr lang="en-US" sz="2800" dirty="0">
              <a:latin typeface="Architects Daught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7338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chitects Daughter" panose="02000505000000020004" pitchFamily="2" charset="0"/>
              </a:rPr>
              <a:t>After the Revolutionary War the American flag was still standing! </a:t>
            </a:r>
            <a:endParaRPr lang="en-US" sz="3200" dirty="0">
              <a:latin typeface="Architects Daughter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7133"/>
            <a:ext cx="2895598" cy="2815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36951"/>
            <a:ext cx="2351787" cy="2051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304800"/>
            <a:ext cx="4729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chitects Daughter" panose="02000505000000020004" pitchFamily="2" charset="0"/>
              </a:rPr>
              <a:t>Star Spangled Banner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062884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953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chitects Daughter" panose="02000505000000020004" pitchFamily="2" charset="0"/>
              </a:rPr>
              <a:t>Every president except George Washington lived in the White House.</a:t>
            </a:r>
            <a:endParaRPr lang="en-US" sz="3200" dirty="0">
              <a:latin typeface="Architects Daughter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457200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The White House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97" y="1628001"/>
            <a:ext cx="4433454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106721" y="3789402"/>
            <a:ext cx="180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The White House in 1846.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189" y="1837896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chitects Daughter" panose="02000505000000020004" pitchFamily="2" charset="0"/>
              </a:rPr>
              <a:t>The American Flag has 13 stripes.  It has 7 red stripes and 6 white stripes.</a:t>
            </a:r>
            <a:endParaRPr lang="en-US" sz="2400" dirty="0">
              <a:solidFill>
                <a:prstClr val="black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3655367"/>
            <a:ext cx="750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chitects Daughter" panose="02000505000000020004" pitchFamily="2" charset="0"/>
              </a:rPr>
              <a:t>The first American Flag was made in 1777.</a:t>
            </a:r>
            <a:endParaRPr lang="en-US" sz="2400" dirty="0">
              <a:solidFill>
                <a:prstClr val="black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838200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The American Flag</a:t>
            </a:r>
            <a:endParaRPr lang="en-US" sz="2800" dirty="0">
              <a:latin typeface="Architects Daughter" panose="02000505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26" y="4343400"/>
            <a:ext cx="2447925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75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hred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2163" y="1676400"/>
            <a:ext cx="6186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chitects Daughter" panose="02000505000000020004" pitchFamily="2" charset="0"/>
              </a:rPr>
              <a:t>Washington D.C was named after George Washington and Christopher Columbus .</a:t>
            </a:r>
            <a:endParaRPr lang="en-US" sz="2800" dirty="0">
              <a:solidFill>
                <a:prstClr val="black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673311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chitects Daughter" panose="02000505000000020004" pitchFamily="2" charset="0"/>
              </a:rPr>
              <a:t>Congress has met in Washington D.C. for over 200 years!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457200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Washington, D.C.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13" y="1524000"/>
            <a:ext cx="1431019" cy="963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25" y="4800600"/>
            <a:ext cx="2971800" cy="1533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41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4629" y="1066494"/>
            <a:ext cx="818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The name  of the Bald </a:t>
            </a:r>
            <a:r>
              <a:rPr lang="en-US" sz="2400" dirty="0">
                <a:latin typeface="Architects Daughter" panose="02000505000000020004" pitchFamily="2" charset="0"/>
              </a:rPr>
              <a:t>E</a:t>
            </a:r>
            <a:r>
              <a:rPr lang="en-US" sz="2400" dirty="0" smtClean="0">
                <a:latin typeface="Architects Daughter" panose="02000505000000020004" pitchFamily="2" charset="0"/>
              </a:rPr>
              <a:t>agle (not bald at all) comes from the word “piebald”.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" y="3203011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Bald eagle nests can weigh up to 2 tons!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9033"/>
            <a:ext cx="3276600" cy="271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3149600" cy="2042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81000" y="2127605"/>
            <a:ext cx="818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chitects Daughter" panose="02000505000000020004" pitchFamily="2" charset="0"/>
              </a:rPr>
              <a:t>A bald eagle is 8 feet </a:t>
            </a:r>
            <a:r>
              <a:rPr lang="en-US" sz="2400" dirty="0" smtClean="0">
                <a:solidFill>
                  <a:prstClr val="black"/>
                </a:solidFill>
                <a:latin typeface="Architects Daughter" panose="02000505000000020004" pitchFamily="2" charset="0"/>
              </a:rPr>
              <a:t>long and c</a:t>
            </a:r>
            <a:r>
              <a:rPr lang="en-US" sz="2400" dirty="0" smtClean="0">
                <a:latin typeface="Architects Daughter" panose="02000505000000020004" pitchFamily="2" charset="0"/>
              </a:rPr>
              <a:t>an </a:t>
            </a:r>
            <a:r>
              <a:rPr lang="en-US" sz="2400" dirty="0">
                <a:latin typeface="Architects Daughter" panose="02000505000000020004" pitchFamily="2" charset="0"/>
              </a:rPr>
              <a:t>fly at 40 miles per hour!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477" y="410757"/>
            <a:ext cx="330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The </a:t>
            </a:r>
            <a:r>
              <a:rPr lang="en-US" sz="2800" dirty="0">
                <a:latin typeface="Architects Daughter" panose="02000505000000020004" pitchFamily="2" charset="0"/>
              </a:rPr>
              <a:t>Bald Eagle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2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908" y="396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It took 8 years to build the White </a:t>
            </a:r>
            <a:r>
              <a:rPr lang="en-US" sz="2400" dirty="0">
                <a:latin typeface="Architects Daughter" panose="02000505000000020004" pitchFamily="2" charset="0"/>
              </a:rPr>
              <a:t>H</a:t>
            </a:r>
            <a:r>
              <a:rPr lang="en-US" sz="2400" dirty="0" smtClean="0">
                <a:latin typeface="Architects Daughter" panose="02000505000000020004" pitchFamily="2" charset="0"/>
              </a:rPr>
              <a:t>ouse and it has 107 rooms.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07" y="1295400"/>
            <a:ext cx="308113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4908" y="5257800"/>
            <a:ext cx="768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The White  House is at 1600  Pennsylvania Ave., Washington, D.C.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1382" y="683430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The </a:t>
            </a:r>
            <a:r>
              <a:rPr lang="en-US" sz="2800" dirty="0">
                <a:latin typeface="Architects Daughter" panose="02000505000000020004" pitchFamily="2" charset="0"/>
              </a:rPr>
              <a:t>White House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6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8022" y="566410"/>
            <a:ext cx="487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chitects Daughter" panose="02000505000000020004" pitchFamily="2" charset="0"/>
              </a:rPr>
              <a:t>The Statue of Liberty </a:t>
            </a:r>
            <a:endParaRPr lang="en-US" sz="2800" dirty="0">
              <a:latin typeface="Architects Daughter" panose="02000505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400370">
            <a:off x="586608" y="2260335"/>
            <a:ext cx="203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608" y="1488196"/>
            <a:ext cx="788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This statue symbolizes freedom and was a gift from France.  It is located in New </a:t>
            </a:r>
            <a:r>
              <a:rPr lang="en-US" sz="2400" dirty="0">
                <a:latin typeface="Architects Daughter" panose="02000505000000020004" pitchFamily="2" charset="0"/>
              </a:rPr>
              <a:t>Y</a:t>
            </a:r>
            <a:r>
              <a:rPr lang="en-US" sz="2400" dirty="0" smtClean="0">
                <a:latin typeface="Architects Daughter" panose="02000505000000020004" pitchFamily="2" charset="0"/>
              </a:rPr>
              <a:t>ork Harbor.  You can climb the stairs inside of it.  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4527791" cy="30028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53922"/>
            <a:ext cx="2628900" cy="253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8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gallery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6" y="1259354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chitects Daughter" panose="02000505000000020004" pitchFamily="2" charset="0"/>
              </a:rPr>
              <a:t>The Bald </a:t>
            </a:r>
            <a:r>
              <a:rPr lang="en-US" sz="2400" dirty="0">
                <a:latin typeface="Architects Daughter" panose="02000505000000020004" pitchFamily="2" charset="0"/>
              </a:rPr>
              <a:t>E</a:t>
            </a:r>
            <a:r>
              <a:rPr lang="en-US" sz="2400" dirty="0" smtClean="0">
                <a:latin typeface="Architects Daughter" panose="02000505000000020004" pitchFamily="2" charset="0"/>
              </a:rPr>
              <a:t>agle was chosen as the national bird in 1782.  It only lives in </a:t>
            </a:r>
            <a:r>
              <a:rPr lang="en-US" sz="2400" dirty="0">
                <a:latin typeface="Architects Daughter" panose="02000505000000020004" pitchFamily="2" charset="0"/>
              </a:rPr>
              <a:t>N</a:t>
            </a:r>
            <a:r>
              <a:rPr lang="en-US" sz="2400" dirty="0" smtClean="0">
                <a:latin typeface="Architects Daughter" panose="02000505000000020004" pitchFamily="2" charset="0"/>
              </a:rPr>
              <a:t>orth America.</a:t>
            </a:r>
          </a:p>
          <a:p>
            <a:endParaRPr lang="en-US" sz="2400" dirty="0">
              <a:latin typeface="Architects Daughter" panose="02000505000000020004" pitchFamily="2" charset="0"/>
            </a:endParaRPr>
          </a:p>
          <a:p>
            <a:r>
              <a:rPr lang="en-US" sz="2400" dirty="0" smtClean="0">
                <a:latin typeface="Architects Daughter" panose="02000505000000020004" pitchFamily="2" charset="0"/>
              </a:rPr>
              <a:t>The eagle is on our money.</a:t>
            </a:r>
            <a:endParaRPr lang="en-US" sz="2400" dirty="0">
              <a:latin typeface="Architects Daughter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86792"/>
            <a:ext cx="5715000" cy="315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027957" y="381000"/>
            <a:ext cx="330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chitects Daughter" panose="02000505000000020004" pitchFamily="2" charset="0"/>
              </a:rPr>
              <a:t>The </a:t>
            </a:r>
            <a:r>
              <a:rPr lang="en-US" sz="2800" dirty="0" smtClean="0">
                <a:latin typeface="Architects Daughter" panose="02000505000000020004" pitchFamily="2" charset="0"/>
              </a:rPr>
              <a:t>Bald Eagle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56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369</Words>
  <Application>Microsoft Office PowerPoint</Application>
  <PresentationFormat>On-screen Show (4:3)</PresentationFormat>
  <Paragraphs>42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Architects Daughter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Eliza K.</dc:creator>
  <cp:lastModifiedBy>Kelly, Deirdre A.</cp:lastModifiedBy>
  <cp:revision>27</cp:revision>
  <dcterms:created xsi:type="dcterms:W3CDTF">2013-09-24T16:41:26Z</dcterms:created>
  <dcterms:modified xsi:type="dcterms:W3CDTF">2013-09-24T18:56:39Z</dcterms:modified>
</cp:coreProperties>
</file>