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  <p:sldMasterId id="2147483664" r:id="rId3"/>
  </p:sldMasterIdLst>
  <p:notesMasterIdLst>
    <p:notesMasterId r:id="rId3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9144000" cy="6858000" type="screen4x3"/>
  <p:notesSz cx="6858000" cy="12057063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EB Garamond" panose="020B0604020202020204" charset="0"/>
      <p:bold r:id="rId40"/>
      <p:boldItalic r:id="rId41"/>
    </p:embeddedFont>
    <p:embeddedFont>
      <p:font typeface="Merriweather" panose="020B0604020202020204" charset="0"/>
      <p:regular r:id="rId42"/>
      <p:bold r:id="rId43"/>
      <p:italic r:id="rId44"/>
      <p:boldItalic r:id="rId45"/>
    </p:embeddedFont>
    <p:embeddedFont>
      <p:font typeface="Tahoma" panose="020B0604030504040204" pitchFamily="34" charset="0"/>
      <p:regular r:id="rId46"/>
      <p:bold r:id="rId47"/>
    </p:embeddedFont>
    <p:embeddedFont>
      <p:font typeface="Arial Black" panose="020B0A04020102020204" pitchFamily="34" charset="0"/>
      <p:regular r:id="rId48"/>
      <p:bold r:id="rId49"/>
    </p:embeddedFont>
    <p:embeddedFont>
      <p:font typeface="Garamond" panose="02020404030301010803" pitchFamily="18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ipBYtYO/sIEEEsJNuAJWQICTPx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FE4443-0BF4-46D2-AC7B-64CBE963C904}">
  <a:tblStyle styleId="{45FE4443-0BF4-46D2-AC7B-64CBE963C9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4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6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font" Target="fonts/font16.fntdata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506537"/>
            <a:ext cx="5422900" cy="4068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5802312"/>
            <a:ext cx="5486400" cy="474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1452225"/>
            <a:ext cx="2971800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11452225"/>
            <a:ext cx="2971800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:notes"/>
          <p:cNvSpPr txBox="1">
            <a:spLocks noGrp="1"/>
          </p:cNvSpPr>
          <p:nvPr>
            <p:ph type="body" idx="1"/>
          </p:nvPr>
        </p:nvSpPr>
        <p:spPr>
          <a:xfrm>
            <a:off x="685800" y="5802312"/>
            <a:ext cx="5486400" cy="47482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506538"/>
            <a:ext cx="5422900" cy="4068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685800" y="5802312"/>
            <a:ext cx="5486400" cy="47482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506538"/>
            <a:ext cx="5422900" cy="4068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 txBox="1">
            <a:spLocks noGrp="1"/>
          </p:cNvSpPr>
          <p:nvPr>
            <p:ph type="body" idx="1"/>
          </p:nvPr>
        </p:nvSpPr>
        <p:spPr>
          <a:xfrm>
            <a:off x="685800" y="5802312"/>
            <a:ext cx="5486400" cy="47482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506538"/>
            <a:ext cx="5422900" cy="4068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6db28d2b7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506538"/>
            <a:ext cx="5422900" cy="4068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6db28d2b7b_0_22:notes"/>
          <p:cNvSpPr txBox="1">
            <a:spLocks noGrp="1"/>
          </p:cNvSpPr>
          <p:nvPr>
            <p:ph type="body" idx="1"/>
          </p:nvPr>
        </p:nvSpPr>
        <p:spPr>
          <a:xfrm>
            <a:off x="685800" y="5802312"/>
            <a:ext cx="5486400" cy="4748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6db28d2b7b_0_22:notes"/>
          <p:cNvSpPr txBox="1">
            <a:spLocks noGrp="1"/>
          </p:cNvSpPr>
          <p:nvPr>
            <p:ph type="sldNum" idx="12"/>
          </p:nvPr>
        </p:nvSpPr>
        <p:spPr>
          <a:xfrm>
            <a:off x="3884612" y="11452225"/>
            <a:ext cx="2971800" cy="604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12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6db28d2b7b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506538"/>
            <a:ext cx="5422900" cy="4068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6db28d2b7b_0_29:notes"/>
          <p:cNvSpPr txBox="1">
            <a:spLocks noGrp="1"/>
          </p:cNvSpPr>
          <p:nvPr>
            <p:ph type="body" idx="1"/>
          </p:nvPr>
        </p:nvSpPr>
        <p:spPr>
          <a:xfrm>
            <a:off x="685800" y="5802312"/>
            <a:ext cx="5486400" cy="4748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6db28d2b7b_0_29:notes"/>
          <p:cNvSpPr txBox="1">
            <a:spLocks noGrp="1"/>
          </p:cNvSpPr>
          <p:nvPr>
            <p:ph type="sldNum" idx="12"/>
          </p:nvPr>
        </p:nvSpPr>
        <p:spPr>
          <a:xfrm>
            <a:off x="3884612" y="11452225"/>
            <a:ext cx="2971800" cy="604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13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6db28d2b7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506538"/>
            <a:ext cx="5422900" cy="4068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6db28d2b7b_0_36:notes"/>
          <p:cNvSpPr txBox="1">
            <a:spLocks noGrp="1"/>
          </p:cNvSpPr>
          <p:nvPr>
            <p:ph type="body" idx="1"/>
          </p:nvPr>
        </p:nvSpPr>
        <p:spPr>
          <a:xfrm>
            <a:off x="685800" y="5802312"/>
            <a:ext cx="5486400" cy="4748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6db28d2b7b_0_36:notes"/>
          <p:cNvSpPr txBox="1">
            <a:spLocks noGrp="1"/>
          </p:cNvSpPr>
          <p:nvPr>
            <p:ph type="sldNum" idx="12"/>
          </p:nvPr>
        </p:nvSpPr>
        <p:spPr>
          <a:xfrm>
            <a:off x="3884612" y="11452225"/>
            <a:ext cx="2971800" cy="604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14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 txBox="1">
            <a:spLocks noGrp="1"/>
          </p:cNvSpPr>
          <p:nvPr>
            <p:ph type="body" idx="1"/>
          </p:nvPr>
        </p:nvSpPr>
        <p:spPr>
          <a:xfrm>
            <a:off x="685800" y="5802312"/>
            <a:ext cx="5486400" cy="47482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506538"/>
            <a:ext cx="5422900" cy="4068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:notes"/>
          <p:cNvSpPr txBox="1">
            <a:spLocks noGrp="1"/>
          </p:cNvSpPr>
          <p:nvPr>
            <p:ph type="body" idx="1"/>
          </p:nvPr>
        </p:nvSpPr>
        <p:spPr>
          <a:xfrm>
            <a:off x="685800" y="5802312"/>
            <a:ext cx="5486400" cy="47482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506538"/>
            <a:ext cx="5422900" cy="4068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6:notes"/>
          <p:cNvSpPr txBox="1">
            <a:spLocks noGrp="1"/>
          </p:cNvSpPr>
          <p:nvPr>
            <p:ph type="body" idx="1"/>
          </p:nvPr>
        </p:nvSpPr>
        <p:spPr>
          <a:xfrm>
            <a:off x="685800" y="5802312"/>
            <a:ext cx="5486400" cy="47482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506538"/>
            <a:ext cx="5422900" cy="4068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4:notes"/>
          <p:cNvSpPr txBox="1">
            <a:spLocks noGrp="1"/>
          </p:cNvSpPr>
          <p:nvPr>
            <p:ph type="body" idx="1"/>
          </p:nvPr>
        </p:nvSpPr>
        <p:spPr>
          <a:xfrm>
            <a:off x="685800" y="5802312"/>
            <a:ext cx="5486400" cy="47482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506538"/>
            <a:ext cx="5422900" cy="4068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5:notes"/>
          <p:cNvSpPr txBox="1">
            <a:spLocks noGrp="1"/>
          </p:cNvSpPr>
          <p:nvPr>
            <p:ph type="body" idx="1"/>
          </p:nvPr>
        </p:nvSpPr>
        <p:spPr>
          <a:xfrm>
            <a:off x="685800" y="5802312"/>
            <a:ext cx="5486400" cy="47482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506538"/>
            <a:ext cx="5422900" cy="4068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:notes"/>
          <p:cNvSpPr txBox="1">
            <a:spLocks noGrp="1"/>
          </p:cNvSpPr>
          <p:nvPr>
            <p:ph type="body" idx="1"/>
          </p:nvPr>
        </p:nvSpPr>
        <p:spPr>
          <a:xfrm>
            <a:off x="685800" y="5802312"/>
            <a:ext cx="5486400" cy="47482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506538"/>
            <a:ext cx="5422900" cy="4068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6df24174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506538"/>
            <a:ext cx="5422900" cy="4068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6df241749b_0_0:notes"/>
          <p:cNvSpPr txBox="1">
            <a:spLocks noGrp="1"/>
          </p:cNvSpPr>
          <p:nvPr>
            <p:ph type="body" idx="1"/>
          </p:nvPr>
        </p:nvSpPr>
        <p:spPr>
          <a:xfrm>
            <a:off x="685800" y="5802312"/>
            <a:ext cx="5486400" cy="4748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g6df241749b_0_0:notes"/>
          <p:cNvSpPr txBox="1">
            <a:spLocks noGrp="1"/>
          </p:cNvSpPr>
          <p:nvPr>
            <p:ph type="sldNum" idx="12"/>
          </p:nvPr>
        </p:nvSpPr>
        <p:spPr>
          <a:xfrm>
            <a:off x="3884612" y="11452225"/>
            <a:ext cx="2971800" cy="604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6d9827184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506538"/>
            <a:ext cx="5422900" cy="4068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6d98271841_0_4:notes"/>
          <p:cNvSpPr txBox="1">
            <a:spLocks noGrp="1"/>
          </p:cNvSpPr>
          <p:nvPr>
            <p:ph type="body" idx="1"/>
          </p:nvPr>
        </p:nvSpPr>
        <p:spPr>
          <a:xfrm>
            <a:off x="685800" y="5802312"/>
            <a:ext cx="5486400" cy="4748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6d98271841_0_4:notes"/>
          <p:cNvSpPr txBox="1">
            <a:spLocks noGrp="1"/>
          </p:cNvSpPr>
          <p:nvPr>
            <p:ph type="sldNum" idx="12"/>
          </p:nvPr>
        </p:nvSpPr>
        <p:spPr>
          <a:xfrm>
            <a:off x="3884612" y="11452225"/>
            <a:ext cx="2971800" cy="604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21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9:notes"/>
          <p:cNvSpPr txBox="1">
            <a:spLocks noGrp="1"/>
          </p:cNvSpPr>
          <p:nvPr>
            <p:ph type="body" idx="1"/>
          </p:nvPr>
        </p:nvSpPr>
        <p:spPr>
          <a:xfrm>
            <a:off x="685800" y="5802312"/>
            <a:ext cx="5486400" cy="47482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506538"/>
            <a:ext cx="5422900" cy="4068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0:notes"/>
          <p:cNvSpPr txBox="1">
            <a:spLocks noGrp="1"/>
          </p:cNvSpPr>
          <p:nvPr>
            <p:ph type="body" idx="1"/>
          </p:nvPr>
        </p:nvSpPr>
        <p:spPr>
          <a:xfrm>
            <a:off x="685800" y="5802312"/>
            <a:ext cx="5486400" cy="47482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506538"/>
            <a:ext cx="5422900" cy="4068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1:notes"/>
          <p:cNvSpPr txBox="1">
            <a:spLocks noGrp="1"/>
          </p:cNvSpPr>
          <p:nvPr>
            <p:ph type="body" idx="1"/>
          </p:nvPr>
        </p:nvSpPr>
        <p:spPr>
          <a:xfrm>
            <a:off x="685800" y="5802312"/>
            <a:ext cx="5486400" cy="47482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506538"/>
            <a:ext cx="5422900" cy="4068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2:notes"/>
          <p:cNvSpPr txBox="1">
            <a:spLocks noGrp="1"/>
          </p:cNvSpPr>
          <p:nvPr>
            <p:ph type="body" idx="1"/>
          </p:nvPr>
        </p:nvSpPr>
        <p:spPr>
          <a:xfrm>
            <a:off x="685800" y="5802312"/>
            <a:ext cx="5486400" cy="47482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506538"/>
            <a:ext cx="5422900" cy="4068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3:notes"/>
          <p:cNvSpPr txBox="1">
            <a:spLocks noGrp="1"/>
          </p:cNvSpPr>
          <p:nvPr>
            <p:ph type="body" idx="1"/>
          </p:nvPr>
        </p:nvSpPr>
        <p:spPr>
          <a:xfrm>
            <a:off x="685800" y="5802312"/>
            <a:ext cx="5486400" cy="47482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506538"/>
            <a:ext cx="5422900" cy="4068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4:notes"/>
          <p:cNvSpPr txBox="1">
            <a:spLocks noGrp="1"/>
          </p:cNvSpPr>
          <p:nvPr>
            <p:ph type="body" idx="1"/>
          </p:nvPr>
        </p:nvSpPr>
        <p:spPr>
          <a:xfrm>
            <a:off x="685800" y="5802312"/>
            <a:ext cx="5486400" cy="47482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506538"/>
            <a:ext cx="5422900" cy="4068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5:notes"/>
          <p:cNvSpPr txBox="1">
            <a:spLocks noGrp="1"/>
          </p:cNvSpPr>
          <p:nvPr>
            <p:ph type="body" idx="1"/>
          </p:nvPr>
        </p:nvSpPr>
        <p:spPr>
          <a:xfrm>
            <a:off x="685800" y="5802312"/>
            <a:ext cx="5486400" cy="47482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506538"/>
            <a:ext cx="5422900" cy="4068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6:notes"/>
          <p:cNvSpPr txBox="1">
            <a:spLocks noGrp="1"/>
          </p:cNvSpPr>
          <p:nvPr>
            <p:ph type="body" idx="1"/>
          </p:nvPr>
        </p:nvSpPr>
        <p:spPr>
          <a:xfrm>
            <a:off x="685800" y="5802312"/>
            <a:ext cx="5486400" cy="47482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506538"/>
            <a:ext cx="5422900" cy="4068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>
            <a:spLocks noGrp="1"/>
          </p:cNvSpPr>
          <p:nvPr>
            <p:ph type="body" idx="1"/>
          </p:nvPr>
        </p:nvSpPr>
        <p:spPr>
          <a:xfrm>
            <a:off x="685800" y="5802312"/>
            <a:ext cx="5486400" cy="47482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506538"/>
            <a:ext cx="5422900" cy="4068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7:notes"/>
          <p:cNvSpPr txBox="1">
            <a:spLocks noGrp="1"/>
          </p:cNvSpPr>
          <p:nvPr>
            <p:ph type="body" idx="1"/>
          </p:nvPr>
        </p:nvSpPr>
        <p:spPr>
          <a:xfrm>
            <a:off x="685800" y="5802312"/>
            <a:ext cx="5486400" cy="47482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506538"/>
            <a:ext cx="5422900" cy="4068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8:notes"/>
          <p:cNvSpPr txBox="1">
            <a:spLocks noGrp="1"/>
          </p:cNvSpPr>
          <p:nvPr>
            <p:ph type="body" idx="1"/>
          </p:nvPr>
        </p:nvSpPr>
        <p:spPr>
          <a:xfrm>
            <a:off x="685800" y="5802312"/>
            <a:ext cx="5486400" cy="47482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506538"/>
            <a:ext cx="5422900" cy="4068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 txBox="1">
            <a:spLocks noGrp="1"/>
          </p:cNvSpPr>
          <p:nvPr>
            <p:ph type="body" idx="1"/>
          </p:nvPr>
        </p:nvSpPr>
        <p:spPr>
          <a:xfrm>
            <a:off x="685800" y="5802312"/>
            <a:ext cx="5486400" cy="47482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506538"/>
            <a:ext cx="5422900" cy="4068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5800" y="5802312"/>
            <a:ext cx="5486400" cy="47482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506538"/>
            <a:ext cx="5422900" cy="4068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>
            <a:spLocks noGrp="1"/>
          </p:cNvSpPr>
          <p:nvPr>
            <p:ph type="body" idx="1"/>
          </p:nvPr>
        </p:nvSpPr>
        <p:spPr>
          <a:xfrm>
            <a:off x="685800" y="5802312"/>
            <a:ext cx="5486400" cy="47482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506538"/>
            <a:ext cx="5422900" cy="4068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 txBox="1">
            <a:spLocks noGrp="1"/>
          </p:cNvSpPr>
          <p:nvPr>
            <p:ph type="body" idx="1"/>
          </p:nvPr>
        </p:nvSpPr>
        <p:spPr>
          <a:xfrm>
            <a:off x="685800" y="5802312"/>
            <a:ext cx="5486400" cy="47482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506538"/>
            <a:ext cx="5422900" cy="4068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db28d2b7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506538"/>
            <a:ext cx="5422900" cy="4068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6db28d2b7b_0_12:notes"/>
          <p:cNvSpPr txBox="1">
            <a:spLocks noGrp="1"/>
          </p:cNvSpPr>
          <p:nvPr>
            <p:ph type="body" idx="1"/>
          </p:nvPr>
        </p:nvSpPr>
        <p:spPr>
          <a:xfrm>
            <a:off x="685800" y="5802312"/>
            <a:ext cx="5486400" cy="4748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6db28d2b7b_0_12:notes"/>
          <p:cNvSpPr txBox="1">
            <a:spLocks noGrp="1"/>
          </p:cNvSpPr>
          <p:nvPr>
            <p:ph type="sldNum" idx="12"/>
          </p:nvPr>
        </p:nvSpPr>
        <p:spPr>
          <a:xfrm>
            <a:off x="3884612" y="11452225"/>
            <a:ext cx="2971800" cy="604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 txBox="1">
            <a:spLocks noGrp="1"/>
          </p:cNvSpPr>
          <p:nvPr>
            <p:ph type="body" idx="1"/>
          </p:nvPr>
        </p:nvSpPr>
        <p:spPr>
          <a:xfrm>
            <a:off x="685800" y="5802312"/>
            <a:ext cx="5486400" cy="47482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506538"/>
            <a:ext cx="5422900" cy="4068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0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body" idx="1"/>
          </p:nvPr>
        </p:nvSpPr>
        <p:spPr>
          <a:xfrm>
            <a:off x="685800" y="1641475"/>
            <a:ext cx="77724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3pPr>
            <a:lvl4pPr marL="1828800" lvl="3" indent="-314325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640"/>
              </a:spcBef>
              <a:spcAft>
                <a:spcPts val="0"/>
              </a:spcAft>
              <a:buSzPts val="2400"/>
              <a:buChar char="■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Font typeface="Times New Roman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Font typeface="Times New Roman"/>
              <a:buChar char="»"/>
              <a:defRPr sz="2400"/>
            </a:lvl3pPr>
            <a:lvl4pPr marL="1828800" lvl="3" indent="-323850" algn="l"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Char char="–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Char char="–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Char char="–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Char char="–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Char char="–"/>
              <a:defRPr sz="2000"/>
            </a:lvl9pPr>
          </a:lstStyle>
          <a:p>
            <a:endParaRPr/>
          </a:p>
        </p:txBody>
      </p:sp>
      <p:sp>
        <p:nvSpPr>
          <p:cNvPr id="80" name="Google Shape;80;p4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81" name="Google Shape;81;p4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4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92" name="Google Shape;92;p4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SzPts val="1800"/>
              <a:buChar char="■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»"/>
              <a:defRPr sz="1800"/>
            </a:lvl3pPr>
            <a:lvl4pPr marL="1828800" lvl="3" indent="-304800" algn="l"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–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–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–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–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–"/>
              <a:defRPr sz="1600"/>
            </a:lvl9pPr>
          </a:lstStyle>
          <a:p>
            <a:endParaRPr/>
          </a:p>
        </p:txBody>
      </p:sp>
      <p:sp>
        <p:nvSpPr>
          <p:cNvPr id="93" name="Google Shape;93;p4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94" name="Google Shape;94;p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SzPts val="1800"/>
              <a:buChar char="■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»"/>
              <a:defRPr sz="1800"/>
            </a:lvl3pPr>
            <a:lvl4pPr marL="1828800" lvl="3" indent="-304800" algn="l"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–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–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–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–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–"/>
              <a:defRPr sz="1600"/>
            </a:lvl9pPr>
          </a:lstStyle>
          <a:p>
            <a:endParaRPr/>
          </a:p>
        </p:txBody>
      </p:sp>
      <p:sp>
        <p:nvSpPr>
          <p:cNvPr id="95" name="Google Shape;95;p4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5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Font typeface="Times New Roman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101" name="Google Shape;101;p4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4"/>
          <p:cNvSpPr txBox="1">
            <a:spLocks noGrp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4"/>
          <p:cNvSpPr txBox="1"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240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118" name="Google Shape;118;p3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7"/>
          <p:cNvSpPr txBox="1">
            <a:spLocks noGrp="1"/>
          </p:cNvSpPr>
          <p:nvPr>
            <p:ph type="title"/>
          </p:nvPr>
        </p:nvSpPr>
        <p:spPr>
          <a:xfrm>
            <a:off x="311701" y="390467"/>
            <a:ext cx="8520599" cy="106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7"/>
          <p:cNvSpPr txBox="1">
            <a:spLocks noGrp="1"/>
          </p:cNvSpPr>
          <p:nvPr>
            <p:ph type="body" idx="1"/>
          </p:nvPr>
        </p:nvSpPr>
        <p:spPr>
          <a:xfrm>
            <a:off x="311701" y="1638234"/>
            <a:ext cx="8520599" cy="445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1pPr>
            <a:lvl2pPr marL="914400" lvl="1" indent="-406400" algn="l"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–"/>
              <a:defRPr/>
            </a:lvl2pPr>
            <a:lvl3pPr marL="1371600" lvl="2" indent="-381000" algn="l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»"/>
              <a:defRPr/>
            </a:lvl3pPr>
            <a:lvl4pPr marL="1828800" lvl="3" indent="-323850" algn="l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4pPr>
            <a:lvl5pPr marL="2286000" lvl="4" indent="-355600" algn="l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–"/>
              <a:defRPr/>
            </a:lvl5pPr>
            <a:lvl6pPr marL="2743200" lvl="5" indent="-355600" algn="l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–"/>
              <a:defRPr/>
            </a:lvl6pPr>
            <a:lvl7pPr marL="3200400" lvl="6" indent="-355600" algn="l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–"/>
              <a:defRPr/>
            </a:lvl7pPr>
            <a:lvl8pPr marL="3657600" lvl="7" indent="-355600" algn="l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–"/>
              <a:defRPr/>
            </a:lvl8pPr>
            <a:lvl9pPr marL="4114800" lvl="8" indent="-355600" algn="l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–"/>
              <a:defRPr/>
            </a:lvl9pPr>
          </a:lstStyle>
          <a:p>
            <a:endParaRPr/>
          </a:p>
        </p:txBody>
      </p:sp>
      <p:sp>
        <p:nvSpPr>
          <p:cNvPr id="133" name="Google Shape;133;p37"/>
          <p:cNvSpPr txBox="1">
            <a:spLocks noGrp="1"/>
          </p:cNvSpPr>
          <p:nvPr>
            <p:ph type="sldNum" idx="12"/>
          </p:nvPr>
        </p:nvSpPr>
        <p:spPr>
          <a:xfrm>
            <a:off x="8472487" y="6218237"/>
            <a:ext cx="54927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1"/>
          <p:cNvSpPr txBox="1"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body" idx="1"/>
          </p:nvPr>
        </p:nvSpPr>
        <p:spPr>
          <a:xfrm>
            <a:off x="1173163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3pPr>
            <a:lvl4pPr marL="1828800" lvl="3" indent="-314325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body" idx="2"/>
          </p:nvPr>
        </p:nvSpPr>
        <p:spPr>
          <a:xfrm>
            <a:off x="5135563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3pPr>
            <a:lvl4pPr marL="1828800" lvl="3" indent="-314325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5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body" idx="1"/>
          </p:nvPr>
        </p:nvSpPr>
        <p:spPr>
          <a:xfrm>
            <a:off x="685800" y="1641475"/>
            <a:ext cx="38100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spcBef>
                <a:spcPts val="560"/>
              </a:spcBef>
              <a:spcAft>
                <a:spcPts val="0"/>
              </a:spcAft>
              <a:buSzPts val="2100"/>
              <a:buChar char="■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Char char="»"/>
              <a:defRPr sz="2000"/>
            </a:lvl3pPr>
            <a:lvl4pPr marL="1828800" lvl="3" indent="-314325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–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–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–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–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–"/>
              <a:defRPr sz="1800"/>
            </a:lvl9pPr>
          </a:lstStyle>
          <a:p>
            <a:endParaRPr/>
          </a:p>
        </p:txBody>
      </p:sp>
      <p:sp>
        <p:nvSpPr>
          <p:cNvPr id="40" name="Google Shape;40;p35"/>
          <p:cNvSpPr txBox="1">
            <a:spLocks noGrp="1"/>
          </p:cNvSpPr>
          <p:nvPr>
            <p:ph type="body" idx="2"/>
          </p:nvPr>
        </p:nvSpPr>
        <p:spPr>
          <a:xfrm>
            <a:off x="4648200" y="1641475"/>
            <a:ext cx="38100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spcBef>
                <a:spcPts val="560"/>
              </a:spcBef>
              <a:spcAft>
                <a:spcPts val="0"/>
              </a:spcAft>
              <a:buSzPts val="2100"/>
              <a:buChar char="■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Char char="»"/>
              <a:defRPr sz="2000"/>
            </a:lvl3pPr>
            <a:lvl4pPr marL="1828800" lvl="3" indent="-314325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–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–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–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–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–"/>
              <a:defRPr sz="1800"/>
            </a:lvl9pPr>
          </a:lstStyle>
          <a:p>
            <a:endParaRPr/>
          </a:p>
        </p:txBody>
      </p:sp>
      <p:sp>
        <p:nvSpPr>
          <p:cNvPr id="41" name="Google Shape;41;p3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lip Art" type="txAndClipArt">
  <p:cSld name="TEXT_AND_CLIPAR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8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8"/>
          <p:cNvSpPr txBox="1">
            <a:spLocks noGrp="1"/>
          </p:cNvSpPr>
          <p:nvPr>
            <p:ph type="body" idx="1"/>
          </p:nvPr>
        </p:nvSpPr>
        <p:spPr>
          <a:xfrm>
            <a:off x="685800" y="1641475"/>
            <a:ext cx="38100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3pPr>
            <a:lvl4pPr marL="1828800" lvl="3" indent="-314325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47" name="Google Shape;47;p38"/>
          <p:cNvSpPr>
            <a:spLocks noGrp="1"/>
          </p:cNvSpPr>
          <p:nvPr>
            <p:ph type="clipArt" idx="2"/>
          </p:nvPr>
        </p:nvSpPr>
        <p:spPr>
          <a:xfrm>
            <a:off x="4648200" y="1641475"/>
            <a:ext cx="38100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»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8" name="Google Shape;48;p3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lip Art and Text" type="clipArtAndTx">
  <p:cSld name="CLIPART_AND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9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9"/>
          <p:cNvSpPr>
            <a:spLocks noGrp="1"/>
          </p:cNvSpPr>
          <p:nvPr>
            <p:ph type="clipArt" idx="2"/>
          </p:nvPr>
        </p:nvSpPr>
        <p:spPr>
          <a:xfrm>
            <a:off x="685800" y="1641475"/>
            <a:ext cx="38100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»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Google Shape;54;p39"/>
          <p:cNvSpPr txBox="1">
            <a:spLocks noGrp="1"/>
          </p:cNvSpPr>
          <p:nvPr>
            <p:ph type="body" idx="1"/>
          </p:nvPr>
        </p:nvSpPr>
        <p:spPr>
          <a:xfrm>
            <a:off x="4648200" y="1641475"/>
            <a:ext cx="38100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3pPr>
            <a:lvl4pPr marL="1828800" lvl="3" indent="-314325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55" name="Google Shape;55;p3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0"/>
          <p:cNvSpPr txBox="1">
            <a:spLocks noGrp="1"/>
          </p:cNvSpPr>
          <p:nvPr>
            <p:ph type="title"/>
          </p:nvPr>
        </p:nvSpPr>
        <p:spPr>
          <a:xfrm rot="5400000">
            <a:off x="4552950" y="2190750"/>
            <a:ext cx="5867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0"/>
          <p:cNvSpPr txBox="1">
            <a:spLocks noGrp="1"/>
          </p:cNvSpPr>
          <p:nvPr>
            <p:ph type="body" idx="1"/>
          </p:nvPr>
        </p:nvSpPr>
        <p:spPr>
          <a:xfrm rot="5400000">
            <a:off x="590550" y="323850"/>
            <a:ext cx="5867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3pPr>
            <a:lvl4pPr marL="1828800" lvl="3" indent="-314325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61" name="Google Shape;61;p4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1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1"/>
          <p:cNvSpPr txBox="1">
            <a:spLocks noGrp="1"/>
          </p:cNvSpPr>
          <p:nvPr>
            <p:ph type="body" idx="1"/>
          </p:nvPr>
        </p:nvSpPr>
        <p:spPr>
          <a:xfrm rot="5400000">
            <a:off x="2344737" y="-17463"/>
            <a:ext cx="4454525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3pPr>
            <a:lvl4pPr marL="1828800" lvl="3" indent="-314325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67" name="Google Shape;67;p4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  <a:def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3" name="Google Shape;73;p4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4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9"/>
          <p:cNvGrpSpPr/>
          <p:nvPr/>
        </p:nvGrpSpPr>
        <p:grpSpPr>
          <a:xfrm>
            <a:off x="0" y="0"/>
            <a:ext cx="8478837" cy="6173787"/>
            <a:chOff x="0" y="0"/>
            <a:chExt cx="5341" cy="3889"/>
          </a:xfrm>
        </p:grpSpPr>
        <p:sp>
          <p:nvSpPr>
            <p:cNvPr id="11" name="Google Shape;11;p29"/>
            <p:cNvSpPr/>
            <p:nvPr/>
          </p:nvSpPr>
          <p:spPr>
            <a:xfrm>
              <a:off x="0" y="0"/>
              <a:ext cx="3863" cy="3889"/>
            </a:xfrm>
            <a:custGeom>
              <a:avLst/>
              <a:gdLst/>
              <a:ahLst/>
              <a:cxnLst/>
              <a:rect l="l" t="t" r="r" b="b"/>
              <a:pathLst>
                <a:path w="3863" h="3889" extrusionOk="0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" name="Google Shape;12;p29"/>
            <p:cNvSpPr/>
            <p:nvPr/>
          </p:nvSpPr>
          <p:spPr>
            <a:xfrm>
              <a:off x="860" y="0"/>
              <a:ext cx="3394" cy="3223"/>
            </a:xfrm>
            <a:custGeom>
              <a:avLst/>
              <a:gdLst/>
              <a:ahLst/>
              <a:cxnLst/>
              <a:rect l="l" t="t" r="r" b="b"/>
              <a:pathLst>
                <a:path w="3394" h="3223" extrusionOk="0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" name="Google Shape;13;p29"/>
            <p:cNvSpPr/>
            <p:nvPr/>
          </p:nvSpPr>
          <p:spPr>
            <a:xfrm>
              <a:off x="2187" y="0"/>
              <a:ext cx="2859" cy="2556"/>
            </a:xfrm>
            <a:custGeom>
              <a:avLst/>
              <a:gdLst/>
              <a:ahLst/>
              <a:cxnLst/>
              <a:rect l="l" t="t" r="r" b="b"/>
              <a:pathLst>
                <a:path w="2859" h="2556" extrusionOk="0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" name="Google Shape;14;p29"/>
            <p:cNvSpPr/>
            <p:nvPr/>
          </p:nvSpPr>
          <p:spPr>
            <a:xfrm>
              <a:off x="3055" y="0"/>
              <a:ext cx="2286" cy="2121"/>
            </a:xfrm>
            <a:custGeom>
              <a:avLst/>
              <a:gdLst/>
              <a:ahLst/>
              <a:cxnLst/>
              <a:rect l="l" t="t" r="r" b="b"/>
              <a:pathLst>
                <a:path w="2286" h="2121" extrusionOk="0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5" name="Google Shape;15;p29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" name="Google Shape;16;p2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9"/>
          <p:cNvSpPr txBox="1">
            <a:spLocks noGrp="1"/>
          </p:cNvSpPr>
          <p:nvPr>
            <p:ph type="body" idx="1"/>
          </p:nvPr>
        </p:nvSpPr>
        <p:spPr>
          <a:xfrm>
            <a:off x="685800" y="1641475"/>
            <a:ext cx="77724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»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lin ang="5400000" scaled="0"/>
        </a:gra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33"/>
          <p:cNvGrpSpPr/>
          <p:nvPr/>
        </p:nvGrpSpPr>
        <p:grpSpPr>
          <a:xfrm>
            <a:off x="0" y="0"/>
            <a:ext cx="8478837" cy="6173787"/>
            <a:chOff x="0" y="0"/>
            <a:chExt cx="5341" cy="3889"/>
          </a:xfrm>
        </p:grpSpPr>
        <p:sp>
          <p:nvSpPr>
            <p:cNvPr id="106" name="Google Shape;106;p33"/>
            <p:cNvSpPr/>
            <p:nvPr/>
          </p:nvSpPr>
          <p:spPr>
            <a:xfrm>
              <a:off x="0" y="0"/>
              <a:ext cx="3863" cy="3889"/>
            </a:xfrm>
            <a:custGeom>
              <a:avLst/>
              <a:gdLst/>
              <a:ahLst/>
              <a:cxnLst/>
              <a:rect l="l" t="t" r="r" b="b"/>
              <a:pathLst>
                <a:path w="3863" h="3889" extrusionOk="0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7" name="Google Shape;107;p33"/>
            <p:cNvSpPr/>
            <p:nvPr/>
          </p:nvSpPr>
          <p:spPr>
            <a:xfrm>
              <a:off x="860" y="0"/>
              <a:ext cx="3394" cy="3223"/>
            </a:xfrm>
            <a:custGeom>
              <a:avLst/>
              <a:gdLst/>
              <a:ahLst/>
              <a:cxnLst/>
              <a:rect l="l" t="t" r="r" b="b"/>
              <a:pathLst>
                <a:path w="3394" h="3223" extrusionOk="0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8" name="Google Shape;108;p33"/>
            <p:cNvSpPr/>
            <p:nvPr/>
          </p:nvSpPr>
          <p:spPr>
            <a:xfrm>
              <a:off x="2187" y="0"/>
              <a:ext cx="2859" cy="2556"/>
            </a:xfrm>
            <a:custGeom>
              <a:avLst/>
              <a:gdLst/>
              <a:ahLst/>
              <a:cxnLst/>
              <a:rect l="l" t="t" r="r" b="b"/>
              <a:pathLst>
                <a:path w="2859" h="2556" extrusionOk="0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9" name="Google Shape;109;p33"/>
            <p:cNvSpPr/>
            <p:nvPr/>
          </p:nvSpPr>
          <p:spPr>
            <a:xfrm>
              <a:off x="3055" y="0"/>
              <a:ext cx="2286" cy="2121"/>
            </a:xfrm>
            <a:custGeom>
              <a:avLst/>
              <a:gdLst/>
              <a:ahLst/>
              <a:cxnLst/>
              <a:rect l="l" t="t" r="r" b="b"/>
              <a:pathLst>
                <a:path w="2286" h="2121" extrusionOk="0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10" name="Google Shape;110;p33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1" name="Google Shape;111;p33"/>
          <p:cNvSpPr txBox="1">
            <a:spLocks noGrp="1"/>
          </p:cNvSpPr>
          <p:nvPr>
            <p:ph type="body" idx="1"/>
          </p:nvPr>
        </p:nvSpPr>
        <p:spPr>
          <a:xfrm>
            <a:off x="685800" y="1641475"/>
            <a:ext cx="77724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»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2" name="Google Shape;112;p3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3" name="Google Shape;113;p3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4" name="Google Shape;114;p3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lin ang="5400000" scaled="0"/>
        </a:gra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36"/>
          <p:cNvGrpSpPr/>
          <p:nvPr/>
        </p:nvGrpSpPr>
        <p:grpSpPr>
          <a:xfrm>
            <a:off x="0" y="0"/>
            <a:ext cx="8478837" cy="6173787"/>
            <a:chOff x="0" y="0"/>
            <a:chExt cx="5341" cy="3889"/>
          </a:xfrm>
        </p:grpSpPr>
        <p:sp>
          <p:nvSpPr>
            <p:cNvPr id="123" name="Google Shape;123;p36"/>
            <p:cNvSpPr/>
            <p:nvPr/>
          </p:nvSpPr>
          <p:spPr>
            <a:xfrm>
              <a:off x="0" y="0"/>
              <a:ext cx="3863" cy="3889"/>
            </a:xfrm>
            <a:custGeom>
              <a:avLst/>
              <a:gdLst/>
              <a:ahLst/>
              <a:cxnLst/>
              <a:rect l="l" t="t" r="r" b="b"/>
              <a:pathLst>
                <a:path w="3863" h="3889" extrusionOk="0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4" name="Google Shape;124;p36"/>
            <p:cNvSpPr/>
            <p:nvPr/>
          </p:nvSpPr>
          <p:spPr>
            <a:xfrm>
              <a:off x="860" y="0"/>
              <a:ext cx="3394" cy="3223"/>
            </a:xfrm>
            <a:custGeom>
              <a:avLst/>
              <a:gdLst/>
              <a:ahLst/>
              <a:cxnLst/>
              <a:rect l="l" t="t" r="r" b="b"/>
              <a:pathLst>
                <a:path w="3394" h="3223" extrusionOk="0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" name="Google Shape;125;p36"/>
            <p:cNvSpPr/>
            <p:nvPr/>
          </p:nvSpPr>
          <p:spPr>
            <a:xfrm>
              <a:off x="2187" y="0"/>
              <a:ext cx="2859" cy="2556"/>
            </a:xfrm>
            <a:custGeom>
              <a:avLst/>
              <a:gdLst/>
              <a:ahLst/>
              <a:cxnLst/>
              <a:rect l="l" t="t" r="r" b="b"/>
              <a:pathLst>
                <a:path w="2859" h="2556" extrusionOk="0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6" name="Google Shape;126;p36"/>
            <p:cNvSpPr/>
            <p:nvPr/>
          </p:nvSpPr>
          <p:spPr>
            <a:xfrm>
              <a:off x="3055" y="0"/>
              <a:ext cx="2286" cy="2121"/>
            </a:xfrm>
            <a:custGeom>
              <a:avLst/>
              <a:gdLst/>
              <a:ahLst/>
              <a:cxnLst/>
              <a:rect l="l" t="t" r="r" b="b"/>
              <a:pathLst>
                <a:path w="2286" h="2121" extrusionOk="0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27" name="Google Shape;127;p36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8" name="Google Shape;128;p36"/>
          <p:cNvSpPr txBox="1">
            <a:spLocks noGrp="1"/>
          </p:cNvSpPr>
          <p:nvPr>
            <p:ph type="body" idx="1"/>
          </p:nvPr>
        </p:nvSpPr>
        <p:spPr>
          <a:xfrm>
            <a:off x="685800" y="1641475"/>
            <a:ext cx="77724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»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9" name="Google Shape;129;p36"/>
          <p:cNvSpPr txBox="1">
            <a:spLocks noGrp="1"/>
          </p:cNvSpPr>
          <p:nvPr>
            <p:ph type="sldNum" idx="12"/>
          </p:nvPr>
        </p:nvSpPr>
        <p:spPr>
          <a:xfrm>
            <a:off x="8472487" y="6218237"/>
            <a:ext cx="54927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phsbusinessacademy.weebly.com/apply-today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png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teacherpress.ocps.net/dpstudentservice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vs.ne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"/>
          <p:cNvSpPr txBox="1"/>
          <p:nvPr/>
        </p:nvSpPr>
        <p:spPr>
          <a:xfrm>
            <a:off x="228600" y="762000"/>
            <a:ext cx="5181600" cy="4462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 Black"/>
              <a:buNone/>
            </a:pPr>
            <a:r>
              <a:rPr lang="en-US" sz="4000" b="0" i="1" u="non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WELCOME TO DPHS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 Black"/>
              <a:buNone/>
            </a:pPr>
            <a:r>
              <a:rPr lang="en-US" sz="4000" b="0" i="1" u="non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CLASS OF 2024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None/>
            </a:pPr>
            <a:endParaRPr sz="4000" b="0" i="1" u="none">
              <a:solidFill>
                <a:srgbClr val="FFFF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en-US" sz="2800" b="0" i="0" u="sng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www.dphs.ocps.net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sng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39" name="Google Shape;139;p1" descr="BD07218_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7800" y="1744662"/>
            <a:ext cx="3481387" cy="445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 txBox="1"/>
          <p:nvPr/>
        </p:nvSpPr>
        <p:spPr>
          <a:xfrm>
            <a:off x="2362200" y="838200"/>
            <a:ext cx="46482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Insert new registration form</a:t>
            </a:r>
            <a:endParaRPr/>
          </a:p>
        </p:txBody>
      </p:sp>
      <p:pic>
        <p:nvPicPr>
          <p:cNvPr id="203" name="Google Shape;20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050" y="104125"/>
            <a:ext cx="8174651" cy="6295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"/>
          <p:cNvSpPr txBox="1"/>
          <p:nvPr/>
        </p:nvSpPr>
        <p:spPr>
          <a:xfrm>
            <a:off x="2362200" y="838200"/>
            <a:ext cx="46482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Insert new elective details</a:t>
            </a:r>
            <a:endParaRPr/>
          </a:p>
        </p:txBody>
      </p:sp>
      <p:pic>
        <p:nvPicPr>
          <p:cNvPr id="209" name="Google Shape;209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6038" y="0"/>
            <a:ext cx="5172937" cy="669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6db28d2b7b_0_22"/>
          <p:cNvSpPr txBox="1">
            <a:spLocks noGrp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  <a:prstGeom prst="rect">
            <a:avLst/>
          </a:prstGeom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6db28d2b7b_0_22"/>
          <p:cNvSpPr txBox="1"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7" name="Google Shape;217;g6db28d2b7b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6db28d2b7b_0_29"/>
          <p:cNvSpPr txBox="1">
            <a:spLocks noGrp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  <a:prstGeom prst="rect">
            <a:avLst/>
          </a:prstGeom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6db28d2b7b_0_29"/>
          <p:cNvSpPr txBox="1"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5" name="Google Shape;225;g6db28d2b7b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9700"/>
            <a:ext cx="9144000" cy="678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6db28d2b7b_0_36"/>
          <p:cNvSpPr txBox="1">
            <a:spLocks noGrp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  <a:prstGeom prst="rect">
            <a:avLst/>
          </a:prstGeom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6db28d2b7b_0_36"/>
          <p:cNvSpPr txBox="1"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6db28d2b7b_0_36"/>
          <p:cNvSpPr txBox="1"/>
          <p:nvPr/>
        </p:nvSpPr>
        <p:spPr>
          <a:xfrm>
            <a:off x="3000025" y="3458625"/>
            <a:ext cx="6594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4" name="Google Shape;234;g6db28d2b7b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"/>
          <p:cNvSpPr txBox="1">
            <a:spLocks noGrp="1"/>
          </p:cNvSpPr>
          <p:nvPr>
            <p:ph type="title"/>
          </p:nvPr>
        </p:nvSpPr>
        <p:spPr>
          <a:xfrm>
            <a:off x="762000" y="620712"/>
            <a:ext cx="7772400" cy="578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rial"/>
              <a:buNone/>
            </a:pPr>
            <a:r>
              <a:rPr lang="en-US" sz="38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Earning Industry Certifications</a:t>
            </a:r>
            <a:br>
              <a:rPr lang="en-US" sz="38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8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8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8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Project Lead the Way</a:t>
            </a:r>
            <a:br>
              <a:rPr lang="en-US" sz="38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8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  <a:br>
              <a:rPr lang="en-US" sz="38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8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Career Technical Programs</a:t>
            </a:r>
            <a:br>
              <a:rPr lang="en-US" sz="38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8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8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pic>
        <p:nvPicPr>
          <p:cNvPr id="240" name="Google Shape;240;p12" descr="AG00282_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75" y="1910875"/>
            <a:ext cx="2133600" cy="1893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4581525"/>
            <a:ext cx="2133600" cy="18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91400" y="1852612"/>
            <a:ext cx="1752600" cy="2566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Project Lead the Way: Biomedical Science</a:t>
            </a:r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body" idx="1"/>
          </p:nvPr>
        </p:nvSpPr>
        <p:spPr>
          <a:xfrm>
            <a:off x="685800" y="1641475"/>
            <a:ext cx="7772400" cy="528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The World’s Biggest Health Challenges are Investigated in Your Classroom!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■"/>
            </a:pPr>
            <a:r>
              <a:rPr lang="en-US" sz="2800"/>
              <a:t>4</a:t>
            </a: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course sequence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Principles of Biomedical Science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Human Body Systems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Medical Interventions</a:t>
            </a: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222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Biomedical Innovations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■"/>
            </a:pP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Honors Weight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■"/>
            </a:pP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Potential for an Industry Certification after year 3</a:t>
            </a:r>
            <a:endParaRPr sz="28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■"/>
            </a:pPr>
            <a:r>
              <a:rPr lang="en-US" sz="2800"/>
              <a:t>Medical Academy Requirement</a:t>
            </a: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13"/>
          <p:cNvSpPr txBox="1"/>
          <p:nvPr/>
        </p:nvSpPr>
        <p:spPr>
          <a:xfrm>
            <a:off x="5486400" y="3200400"/>
            <a:ext cx="2428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  <p:sp>
        <p:nvSpPr>
          <p:cNvPr id="250" name="Google Shape;250;p13"/>
          <p:cNvSpPr txBox="1"/>
          <p:nvPr/>
        </p:nvSpPr>
        <p:spPr>
          <a:xfrm>
            <a:off x="4451350" y="3244850"/>
            <a:ext cx="300037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</a:t>
            </a:r>
            <a:endParaRPr/>
          </a:p>
        </p:txBody>
      </p:sp>
      <p:pic>
        <p:nvPicPr>
          <p:cNvPr id="251" name="Google Shape;251;p13"/>
          <p:cNvPicPr preferRelativeResize="0"/>
          <p:nvPr/>
        </p:nvPicPr>
        <p:blipFill rotWithShape="1">
          <a:blip r:embed="rId3">
            <a:alphaModFix/>
          </a:blip>
          <a:srcRect l="2709" t="8029" r="-2708" b="-8028"/>
          <a:stretch/>
        </p:blipFill>
        <p:spPr>
          <a:xfrm>
            <a:off x="5334000" y="4648200"/>
            <a:ext cx="3581400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4400" y="269875"/>
            <a:ext cx="1651000" cy="113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" y="269875"/>
            <a:ext cx="1905000" cy="1185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6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Medical Academy</a:t>
            </a:r>
            <a:br>
              <a:rPr lang="en-US" sz="4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600" b="1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By </a:t>
            </a:r>
            <a:br>
              <a:rPr lang="en-US" sz="1600" b="1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Application Only</a:t>
            </a:r>
            <a:endParaRPr/>
          </a:p>
        </p:txBody>
      </p:sp>
      <p:sp>
        <p:nvSpPr>
          <p:cNvPr id="259" name="Google Shape;259;p16"/>
          <p:cNvSpPr txBox="1">
            <a:spLocks noGrp="1"/>
          </p:cNvSpPr>
          <p:nvPr>
            <p:ph type="body" idx="1"/>
          </p:nvPr>
        </p:nvSpPr>
        <p:spPr>
          <a:xfrm>
            <a:off x="533400" y="1393825"/>
            <a:ext cx="80010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71475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■"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DPHS Medical Academy is designed for students wishing to pursue careers in the medical/health field.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–Specific courses that prepare them for college and/or post high school employment.</a:t>
            </a:r>
            <a:endParaRPr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–Job shadowing, senior projects, and guest speakers that focus on the medical field are also an essential part of the program.</a:t>
            </a:r>
            <a:endParaRPr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–Teachers from various departments volunteer to teach Academy students, working together to offer a cross curriculum approach with an emphasis on the medical fields. </a:t>
            </a:r>
            <a:endParaRPr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–As a part of the program you will take 4 Project Lead the Way Biomed classes focused on the medical/biotechnical aspect of science, along with other required science courses.</a:t>
            </a:r>
            <a:endParaRPr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58775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600"/>
              <a:buChar char="■"/>
            </a:pPr>
            <a:r>
              <a:rPr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–Must maintain a </a:t>
            </a:r>
            <a:r>
              <a:rPr lang="en-US" sz="16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2.5 Unweighted </a:t>
            </a:r>
            <a:r>
              <a:rPr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GPA throughout the 4 year program, along with other requirements as outlined on application</a:t>
            </a:r>
            <a:endParaRPr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60" name="Google Shape;260;p16"/>
          <p:cNvSpPr txBox="1"/>
          <p:nvPr/>
        </p:nvSpPr>
        <p:spPr>
          <a:xfrm>
            <a:off x="693737" y="5705475"/>
            <a:ext cx="179863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Freshman Year –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Pair with Biology</a:t>
            </a:r>
            <a:endParaRPr/>
          </a:p>
        </p:txBody>
      </p:sp>
      <p:pic>
        <p:nvPicPr>
          <p:cNvPr id="261" name="Google Shape;26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9725" y="5848350"/>
            <a:ext cx="5694675" cy="7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4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Project Lead The Way: Engineering</a:t>
            </a:r>
            <a:endParaRPr/>
          </a:p>
        </p:txBody>
      </p:sp>
      <p:sp>
        <p:nvSpPr>
          <p:cNvPr id="267" name="Google Shape;267;p14"/>
          <p:cNvSpPr txBox="1">
            <a:spLocks noGrp="1"/>
          </p:cNvSpPr>
          <p:nvPr>
            <p:ph type="body" idx="1"/>
          </p:nvPr>
        </p:nvSpPr>
        <p:spPr>
          <a:xfrm>
            <a:off x="152400" y="1641475"/>
            <a:ext cx="83058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09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■"/>
            </a:pPr>
            <a: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Empower Your Students to Step Into the Role of an Engineer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–"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 engineering knowledge and skills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–"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 in teams to design and test solutions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–"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 in-demand occupations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–"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 skills like collaboration, critical thinking, and communication</a:t>
            </a:r>
            <a:endParaRPr/>
          </a:p>
        </p:txBody>
      </p:sp>
      <p:pic>
        <p:nvPicPr>
          <p:cNvPr id="268" name="Google Shape;268;p14"/>
          <p:cNvPicPr preferRelativeResize="0"/>
          <p:nvPr/>
        </p:nvPicPr>
        <p:blipFill rotWithShape="1">
          <a:blip r:embed="rId3">
            <a:alphaModFix/>
          </a:blip>
          <a:srcRect l="2709" t="8029" r="-2708" b="-8028"/>
          <a:stretch/>
        </p:blipFill>
        <p:spPr>
          <a:xfrm>
            <a:off x="2667000" y="1641475"/>
            <a:ext cx="3581400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 descr="https://d73zn91ezxyns.cloudfront.net/sliders/_curriculumSlideSmall/Intro-to-ENG-Design-Walker-Career3-052016.jpg?mtime=201608181003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347787"/>
            <a:ext cx="17145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4" descr="https://d73zn91ezxyns.cloudfront.net/sliders/_curriculumSlideSmall/Intro-to-ENG-Design-Walker-Career-052016.jpg?mtime=201608181002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58000" y="1371600"/>
            <a:ext cx="17145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5"/>
          <p:cNvSpPr txBox="1">
            <a:spLocks noGrp="1"/>
          </p:cNvSpPr>
          <p:nvPr>
            <p:ph type="ctrTitle" idx="4294967295"/>
          </p:nvPr>
        </p:nvSpPr>
        <p:spPr>
          <a:xfrm>
            <a:off x="180350" y="1003075"/>
            <a:ext cx="4697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959"/>
              <a:buFont typeface="EB Garamond"/>
              <a:buNone/>
            </a:pPr>
            <a:r>
              <a:rPr lang="en-US" sz="3959" b="1" i="0" u="none" strike="noStrike" cap="non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Business Academy </a:t>
            </a:r>
            <a:br>
              <a:rPr lang="en-US" sz="3959" b="1" i="0" u="none" strike="noStrike" cap="non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lang="en-US" sz="2100" u="sng">
                <a:solidFill>
                  <a:schemeClr val="hlink"/>
                </a:solidFill>
                <a:hlinkClick r:id="rId3"/>
              </a:rPr>
              <a:t>https://dphsbusinessacademy.weebly.com/apply-today.html</a:t>
            </a:r>
            <a:r>
              <a:rPr lang="en-US" sz="2100">
                <a:solidFill>
                  <a:srgbClr val="FFC000"/>
                </a:solidFill>
              </a:rPr>
              <a:t> </a:t>
            </a:r>
            <a:endParaRPr sz="1485" b="1" i="0" u="none" strike="noStrike" cap="none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76" name="Google Shape;276;p15"/>
          <p:cNvSpPr txBox="1">
            <a:spLocks noGrp="1"/>
          </p:cNvSpPr>
          <p:nvPr>
            <p:ph type="subTitle" idx="1"/>
          </p:nvPr>
        </p:nvSpPr>
        <p:spPr>
          <a:xfrm>
            <a:off x="311150" y="2127250"/>
            <a:ext cx="4811700" cy="44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75"/>
              <a:buNone/>
            </a:pPr>
            <a:endParaRPr sz="2100">
              <a:solidFill>
                <a:srgbClr val="FFC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75"/>
              <a:buNone/>
            </a:pPr>
            <a:r>
              <a:rPr lang="en-US" sz="2100" b="0" i="0" u="none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r>
              <a:rPr lang="en-US" sz="2100" b="0" i="0" u="none" baseline="300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lang="en-US" sz="2100" b="0" i="0" u="none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Graders can take classes: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1575"/>
              <a:buNone/>
            </a:pPr>
            <a:r>
              <a:rPr lang="en-US" sz="2100" b="0" i="0" u="none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Digital Information Technology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1575"/>
              <a:buNone/>
            </a:pPr>
            <a:r>
              <a:rPr lang="en-US" sz="2100" b="0" i="0" u="none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Business Software Application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1575"/>
              <a:buNone/>
            </a:pPr>
            <a:r>
              <a:rPr lang="en-US" sz="2100" b="0" i="0" u="none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Digital Design 1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1575"/>
              <a:buNone/>
            </a:pPr>
            <a:r>
              <a:rPr lang="en-US" sz="2100" b="0" i="0" u="none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Marketing Essentials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1575"/>
              <a:buNone/>
            </a:pPr>
            <a:r>
              <a:rPr lang="en-US" sz="2100" b="1" i="0" u="none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Business Academy: May take any Business or Marketing Classes to be eligible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1575"/>
              <a:buNone/>
            </a:pPr>
            <a:r>
              <a:rPr lang="en-US" sz="2100" b="0" i="0" u="none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 are Online/Paper</a:t>
            </a:r>
            <a:endParaRPr sz="2100" b="0" i="0" u="none"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1575"/>
              <a:buNone/>
            </a:pPr>
            <a:r>
              <a:rPr lang="en-US" sz="2100" b="0" i="0" u="none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pic>
        <p:nvPicPr>
          <p:cNvPr id="277" name="Google Shape;2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5250" y="1003075"/>
            <a:ext cx="3716351" cy="4691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"/>
          <p:cNvSpPr txBox="1">
            <a:spLocks noGrp="1"/>
          </p:cNvSpPr>
          <p:nvPr>
            <p:ph type="title"/>
          </p:nvPr>
        </p:nvSpPr>
        <p:spPr>
          <a:xfrm>
            <a:off x="381000" y="314325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MEET YOUR </a:t>
            </a:r>
            <a:br>
              <a:rPr lang="en-US" sz="36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GUIDANCE COUNSELORS </a:t>
            </a:r>
            <a:endParaRPr/>
          </a:p>
        </p:txBody>
      </p:sp>
      <p:sp>
        <p:nvSpPr>
          <p:cNvPr id="145" name="Google Shape;145;p2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378825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Noto Sans Symbols"/>
              <a:buChar char="■"/>
            </a:pPr>
            <a:r>
              <a:rPr lang="en-US" sz="2500" b="1" i="0" u="none" strike="noStrike" cap="none">
                <a:solidFill>
                  <a:srgbClr val="FF85E0"/>
                </a:solidFill>
                <a:latin typeface="Arial"/>
                <a:ea typeface="Arial"/>
                <a:cs typeface="Arial"/>
                <a:sym typeface="Arial"/>
              </a:rPr>
              <a:t>Ms. Holmes		A-BT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Noto Sans Symbols"/>
              <a:buChar char="■"/>
            </a:pPr>
            <a:r>
              <a:rPr lang="en-US" sz="2500" b="1" i="0" u="none" strike="noStrike" cap="none">
                <a:solidFill>
                  <a:srgbClr val="F181D5"/>
                </a:solidFill>
                <a:latin typeface="Arial"/>
                <a:ea typeface="Arial"/>
                <a:cs typeface="Arial"/>
                <a:sym typeface="Arial"/>
              </a:rPr>
              <a:t>Mrs. Correa		BU-DEA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Noto Sans Symbols"/>
              <a:buChar char="■"/>
            </a:pPr>
            <a:r>
              <a:rPr lang="en-US" sz="2500" b="1" i="0" u="none" strike="noStrike" cap="none">
                <a:solidFill>
                  <a:srgbClr val="00CC00"/>
                </a:solidFill>
                <a:latin typeface="Arial"/>
                <a:ea typeface="Arial"/>
                <a:cs typeface="Arial"/>
                <a:sym typeface="Arial"/>
              </a:rPr>
              <a:t>Mr. Fonnett		DEB-GI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Noto Sans Symbols"/>
              <a:buChar char="■"/>
            </a:pPr>
            <a:r>
              <a:rPr lang="en-US" sz="2500" b="1" i="0" u="none" strike="noStrike" cap="none">
                <a:solidFill>
                  <a:srgbClr val="CCE0FF"/>
                </a:solidFill>
                <a:latin typeface="Arial"/>
                <a:ea typeface="Arial"/>
                <a:cs typeface="Arial"/>
                <a:sym typeface="Arial"/>
              </a:rPr>
              <a:t>Ms. Holt			GJ-JOK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Noto Sans Symbols"/>
              <a:buChar char="■"/>
            </a:pPr>
            <a:r>
              <a:rPr lang="en-US" sz="25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Mrs. Fink			JOL-MB</a:t>
            </a:r>
            <a:endParaRPr sz="2500" b="1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Noto Sans Symbols"/>
              <a:buChar char="■"/>
            </a:pPr>
            <a:r>
              <a:rPr lang="en-US" sz="2500" b="1" i="0" u="none" strike="noStrike" cap="none">
                <a:solidFill>
                  <a:srgbClr val="0099FF"/>
                </a:solidFill>
                <a:latin typeface="Arial"/>
                <a:ea typeface="Arial"/>
                <a:cs typeface="Arial"/>
                <a:sym typeface="Arial"/>
              </a:rPr>
              <a:t>Mrs. L. Smith	MC-PA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Noto Sans Symbols"/>
              <a:buChar char="■"/>
            </a:pPr>
            <a:r>
              <a:rPr lang="en-US" sz="2500" b="1" i="0" u="none" strike="noStrike" cap="none">
                <a:solidFill>
                  <a:srgbClr val="FF66FF"/>
                </a:solidFill>
                <a:latin typeface="Arial"/>
                <a:ea typeface="Arial"/>
                <a:cs typeface="Arial"/>
                <a:sym typeface="Arial"/>
              </a:rPr>
              <a:t>Mrs. Castell		PB-R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Noto Sans Symbols"/>
              <a:buChar char="■"/>
            </a:pPr>
            <a:r>
              <a:rPr lang="en-US" sz="2500" b="1" i="0" u="none" strike="noStrike" cap="none">
                <a:solidFill>
                  <a:srgbClr val="00CC66"/>
                </a:solidFill>
                <a:latin typeface="Arial"/>
                <a:ea typeface="Arial"/>
                <a:cs typeface="Arial"/>
                <a:sym typeface="Arial"/>
              </a:rPr>
              <a:t>Mrs. </a:t>
            </a:r>
            <a:r>
              <a:rPr lang="en-US" sz="2500" b="1">
                <a:solidFill>
                  <a:srgbClr val="00CC66"/>
                </a:solidFill>
                <a:latin typeface="Arial"/>
                <a:ea typeface="Arial"/>
                <a:cs typeface="Arial"/>
                <a:sym typeface="Arial"/>
              </a:rPr>
              <a:t>A. Smith	</a:t>
            </a:r>
            <a:r>
              <a:rPr lang="en-US" sz="2500" b="1" i="0" u="none" strike="noStrike" cap="none">
                <a:solidFill>
                  <a:srgbClr val="00CC66"/>
                </a:solidFill>
                <a:latin typeface="Arial"/>
                <a:ea typeface="Arial"/>
                <a:cs typeface="Arial"/>
                <a:sym typeface="Arial"/>
              </a:rPr>
              <a:t>	S-T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75"/>
              <a:buFont typeface="Noto Sans Symbols"/>
              <a:buChar char="■"/>
            </a:pPr>
            <a:r>
              <a:rPr lang="en-US" sz="25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Mrs. Reed  	 	U-Z and Tangelo Park</a:t>
            </a:r>
            <a:endParaRPr/>
          </a:p>
        </p:txBody>
      </p:sp>
      <p:pic>
        <p:nvPicPr>
          <p:cNvPr id="146" name="Google Shape;146;p2" descr="Teach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6600" y="1676400"/>
            <a:ext cx="1543050" cy="21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6df241749b_0_0"/>
          <p:cNvSpPr txBox="1">
            <a:spLocks noGrp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  <a:prstGeom prst="rect">
            <a:avLst/>
          </a:prstGeom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6df241749b_0_0"/>
          <p:cNvSpPr txBox="1"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5" name="Google Shape;285;g6df241749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91450"/>
            <a:ext cx="9143999" cy="5146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6d98271841_0_4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Foreign Languages	</a:t>
            </a:r>
            <a:endParaRPr/>
          </a:p>
        </p:txBody>
      </p:sp>
      <p:sp>
        <p:nvSpPr>
          <p:cNvPr id="292" name="Google Shape;292;g6d98271841_0_4"/>
          <p:cNvSpPr txBox="1">
            <a:spLocks noGrp="1"/>
          </p:cNvSpPr>
          <p:nvPr>
            <p:ph type="body" idx="1"/>
          </p:nvPr>
        </p:nvSpPr>
        <p:spPr>
          <a:xfrm>
            <a:off x="685800" y="1641475"/>
            <a:ext cx="7772400" cy="445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4325" algn="l" rtl="0">
              <a:spcBef>
                <a:spcPts val="36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Languages are not required for graduation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They ARE required for any University or 4 Year College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They ARE required for the Bright Futures Scholarship</a:t>
            </a:r>
            <a:endParaRPr/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DPHS Offers: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Japanese				-Spanish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German				-Latin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French</a:t>
            </a:r>
            <a:endParaRPr/>
          </a:p>
        </p:txBody>
      </p:sp>
      <p:pic>
        <p:nvPicPr>
          <p:cNvPr id="293" name="Google Shape;293;g6d98271841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8600"/>
            <a:ext cx="2103700" cy="154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6d98271841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3000" y="228600"/>
            <a:ext cx="2103700" cy="154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6d98271841_0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8225" y="5725525"/>
            <a:ext cx="6525974" cy="78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9"/>
          <p:cNvSpPr txBox="1"/>
          <p:nvPr/>
        </p:nvSpPr>
        <p:spPr>
          <a:xfrm>
            <a:off x="838200" y="227012"/>
            <a:ext cx="7086600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Aerospace Science 1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and Advanced Aerospace Science</a:t>
            </a:r>
            <a:endParaRPr/>
          </a:p>
        </p:txBody>
      </p:sp>
      <p:sp>
        <p:nvSpPr>
          <p:cNvPr id="301" name="Google Shape;301;p19"/>
          <p:cNvSpPr txBox="1"/>
          <p:nvPr/>
        </p:nvSpPr>
        <p:spPr>
          <a:xfrm>
            <a:off x="762000" y="6026150"/>
            <a:ext cx="7969250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5E0"/>
              </a:buClr>
              <a:buSzPts val="2400"/>
              <a:buFont typeface="Tahoma"/>
              <a:buNone/>
            </a:pPr>
            <a:r>
              <a:rPr lang="en-US" sz="2400" b="1" i="1" u="none">
                <a:solidFill>
                  <a:srgbClr val="FF85E0"/>
                </a:solidFill>
                <a:latin typeface="Tahoma"/>
                <a:ea typeface="Tahoma"/>
                <a:cs typeface="Tahoma"/>
                <a:sym typeface="Tahoma"/>
              </a:rPr>
              <a:t>I Will Not Lie, Cheat, or Steal,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5E0"/>
              </a:buClr>
              <a:buSzPts val="2400"/>
              <a:buFont typeface="Tahoma"/>
              <a:buNone/>
            </a:pPr>
            <a:r>
              <a:rPr lang="en-US" sz="2400" b="1" i="1" u="none">
                <a:solidFill>
                  <a:srgbClr val="FF85E0"/>
                </a:solidFill>
                <a:latin typeface="Tahoma"/>
                <a:ea typeface="Tahoma"/>
                <a:cs typeface="Tahoma"/>
                <a:sym typeface="Tahoma"/>
              </a:rPr>
              <a:t>Nor Tolerate Those Who Do</a:t>
            </a:r>
            <a:endParaRPr/>
          </a:p>
        </p:txBody>
      </p:sp>
      <p:pic>
        <p:nvPicPr>
          <p:cNvPr id="302" name="Google Shape;302;p19"/>
          <p:cNvPicPr preferRelativeResize="0"/>
          <p:nvPr/>
        </p:nvPicPr>
        <p:blipFill rotWithShape="1">
          <a:blip r:embed="rId3">
            <a:alphaModFix/>
          </a:blip>
          <a:srcRect l="13334" t="7748" r="18664" b="14250"/>
          <a:stretch/>
        </p:blipFill>
        <p:spPr>
          <a:xfrm>
            <a:off x="5334000" y="3984625"/>
            <a:ext cx="25908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5400" y="3962400"/>
            <a:ext cx="2243137" cy="2049462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9"/>
          <p:cNvSpPr txBox="1"/>
          <p:nvPr/>
        </p:nvSpPr>
        <p:spPr>
          <a:xfrm>
            <a:off x="1676400" y="1339850"/>
            <a:ext cx="6400800" cy="258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1" marR="0" lvl="0" indent="-214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2FF"/>
              </a:buClr>
              <a:buSzPts val="2700"/>
              <a:buFont typeface="Arial"/>
              <a:buChar char="•"/>
            </a:pPr>
            <a:r>
              <a:rPr lang="en-US" sz="2700" b="0" i="0" u="none">
                <a:solidFill>
                  <a:srgbClr val="99C2FF"/>
                </a:solidFill>
                <a:latin typeface="Calibri"/>
                <a:ea typeface="Calibri"/>
                <a:cs typeface="Calibri"/>
                <a:sym typeface="Calibri"/>
              </a:rPr>
              <a:t>No Military Requirement after HS</a:t>
            </a:r>
            <a:endParaRPr/>
          </a:p>
          <a:p>
            <a:pPr marL="214311" marR="0" lvl="0" indent="-214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700"/>
              <a:buFont typeface="Arial"/>
              <a:buChar char="•"/>
            </a:pPr>
            <a:r>
              <a:rPr lang="en-US" sz="2700" b="0" i="0" u="none">
                <a:solidFill>
                  <a:srgbClr val="FFFF66"/>
                </a:solidFill>
                <a:latin typeface="Calibri"/>
                <a:ea typeface="Calibri"/>
                <a:cs typeface="Calibri"/>
                <a:sym typeface="Calibri"/>
              </a:rPr>
              <a:t>Wear Uniform in Air Force Standards</a:t>
            </a:r>
            <a:endParaRPr/>
          </a:p>
          <a:p>
            <a:pPr marL="214311" marR="0" lvl="0" indent="-214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5E0"/>
              </a:buClr>
              <a:buSzPts val="2700"/>
              <a:buFont typeface="Arial"/>
              <a:buChar char="•"/>
            </a:pPr>
            <a:r>
              <a:rPr lang="en-US" sz="2700" b="0" i="0" u="none">
                <a:solidFill>
                  <a:srgbClr val="FF85E0"/>
                </a:solidFill>
                <a:latin typeface="Calibri"/>
                <a:ea typeface="Calibri"/>
                <a:cs typeface="Calibri"/>
                <a:sym typeface="Calibri"/>
              </a:rPr>
              <a:t>Community Service Opportunities</a:t>
            </a:r>
            <a:endParaRPr/>
          </a:p>
          <a:p>
            <a:pPr marL="214311" marR="0" lvl="0" indent="-214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700"/>
              <a:buFont typeface="Arial"/>
              <a:buChar char="•"/>
            </a:pPr>
            <a:r>
              <a:rPr lang="en-US" sz="2700" b="0" i="0" u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2 Years = HOPE and Fine Arts</a:t>
            </a:r>
            <a:endParaRPr/>
          </a:p>
          <a:p>
            <a:pPr marL="214311" marR="0" lvl="0" indent="-214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ts val="2700"/>
              <a:buFont typeface="Arial"/>
              <a:buChar char="•"/>
            </a:pPr>
            <a:r>
              <a:rPr lang="en-US" sz="2700" b="0" i="0" u="none">
                <a:solidFill>
                  <a:srgbClr val="00CC00"/>
                </a:solidFill>
                <a:latin typeface="Calibri"/>
                <a:ea typeface="Calibri"/>
                <a:cs typeface="Calibri"/>
                <a:sym typeface="Calibri"/>
              </a:rPr>
              <a:t>Clubs and Extracurricular Activities</a:t>
            </a:r>
            <a:endParaRPr/>
          </a:p>
          <a:p>
            <a:pPr marL="214311" marR="0" lvl="0" indent="-214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A3FF"/>
              </a:buClr>
              <a:buSzPts val="2700"/>
              <a:buFont typeface="Arial"/>
              <a:buChar char="•"/>
            </a:pPr>
            <a:r>
              <a:rPr lang="en-US" sz="2700" b="0" i="0" u="none">
                <a:solidFill>
                  <a:srgbClr val="66A3FF"/>
                </a:solidFill>
                <a:latin typeface="Calibri"/>
                <a:ea typeface="Calibri"/>
                <a:cs typeface="Calibri"/>
                <a:sym typeface="Calibri"/>
              </a:rPr>
              <a:t>Focus on Character, Leadership, Teamwork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0"/>
          <p:cNvSpPr txBox="1">
            <a:spLocks noGrp="1"/>
          </p:cNvSpPr>
          <p:nvPr>
            <p:ph type="title"/>
          </p:nvPr>
        </p:nvSpPr>
        <p:spPr>
          <a:xfrm>
            <a:off x="304800" y="393700"/>
            <a:ext cx="8521700" cy="80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imes New Roman"/>
              <a:buNone/>
            </a:pPr>
            <a:r>
              <a:rPr lang="en-US" sz="40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Does Student Council Do?</a:t>
            </a:r>
            <a:endParaRPr/>
          </a:p>
        </p:txBody>
      </p:sp>
      <p:sp>
        <p:nvSpPr>
          <p:cNvPr id="310" name="Google Shape;310;p20"/>
          <p:cNvSpPr txBox="1">
            <a:spLocks noGrp="1"/>
          </p:cNvSpPr>
          <p:nvPr>
            <p:ph type="body" idx="1"/>
          </p:nvPr>
        </p:nvSpPr>
        <p:spPr>
          <a:xfrm>
            <a:off x="268287" y="1157287"/>
            <a:ext cx="8521700" cy="33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Participate in </a:t>
            </a:r>
            <a:r>
              <a:rPr lang="en-US" sz="3200" b="1" i="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LEADERSHIP</a:t>
            </a:r>
            <a:r>
              <a:rPr lang="en-US" sz="3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courses</a:t>
            </a:r>
            <a:endParaRPr sz="32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Plan school events: Homecoming, Spirit Weeks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D3 meetings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32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Advisors: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Mrs.Eberhardt</a:t>
            </a:r>
            <a:endParaRPr sz="32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Mrs.Parm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Mrs. Schellhammer</a:t>
            </a:r>
            <a:endParaRPr/>
          </a:p>
        </p:txBody>
      </p:sp>
      <p:pic>
        <p:nvPicPr>
          <p:cNvPr id="311" name="Google Shape;311;p20" descr="https://lh6.googleusercontent.com/bQ4NR3HTYsh4Hnw5VFd4ZETn27Go1XUd-2AM5kYfJdwh7AZdm_vOghwvTNmQK_-d7eIMcKZYV4qIbzntrJtfABU-U7vhB7fn0j6sfXA4w84oWJWwC1h03KnQ-XuFz2clZl60H7TKCZJ1HXdgw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5026" y="3126600"/>
            <a:ext cx="4503200" cy="312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0"/>
          <p:cNvSpPr txBox="1"/>
          <p:nvPr/>
        </p:nvSpPr>
        <p:spPr>
          <a:xfrm>
            <a:off x="4451350" y="3244850"/>
            <a:ext cx="2413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  <p:sp>
        <p:nvSpPr>
          <p:cNvPr id="313" name="Google Shape;313;p20"/>
          <p:cNvSpPr txBox="1"/>
          <p:nvPr/>
        </p:nvSpPr>
        <p:spPr>
          <a:xfrm>
            <a:off x="4451350" y="3244850"/>
            <a:ext cx="2413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1"/>
          <p:cNvSpPr txBox="1">
            <a:spLocks noGrp="1"/>
          </p:cNvSpPr>
          <p:nvPr>
            <p:ph type="title"/>
          </p:nvPr>
        </p:nvSpPr>
        <p:spPr>
          <a:xfrm>
            <a:off x="311150" y="390525"/>
            <a:ext cx="8521700" cy="10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9" name="Google Shape;31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7237" y="-1587"/>
            <a:ext cx="4576762" cy="2586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4633912" cy="258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33912" y="2584450"/>
            <a:ext cx="4510087" cy="25273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1"/>
          <p:cNvSpPr txBox="1">
            <a:spLocks noGrp="1"/>
          </p:cNvSpPr>
          <p:nvPr>
            <p:ph type="body" idx="1"/>
          </p:nvPr>
        </p:nvSpPr>
        <p:spPr>
          <a:xfrm>
            <a:off x="311150" y="1638300"/>
            <a:ext cx="8521700" cy="445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323" name="Google Shape;323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2584450"/>
            <a:ext cx="4638675" cy="25273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1"/>
          <p:cNvSpPr txBox="1"/>
          <p:nvPr/>
        </p:nvSpPr>
        <p:spPr>
          <a:xfrm>
            <a:off x="-75" y="5111750"/>
            <a:ext cx="9144000" cy="164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latin typeface="Merriweather"/>
                <a:ea typeface="Merriweather"/>
                <a:cs typeface="Merriweather"/>
                <a:sym typeface="Merriweather"/>
              </a:rPr>
              <a:t>Apply on-line at: </a:t>
            </a:r>
            <a:endParaRPr sz="3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latin typeface="Merriweather"/>
                <a:ea typeface="Merriweather"/>
                <a:cs typeface="Merriweather"/>
                <a:sym typeface="Merriweather"/>
              </a:rPr>
              <a:t>tinyurl.com/2020DPSGA</a:t>
            </a:r>
            <a:endParaRPr sz="38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2"/>
          <p:cNvSpPr txBox="1">
            <a:spLocks noGrp="1"/>
          </p:cNvSpPr>
          <p:nvPr>
            <p:ph type="title"/>
          </p:nvPr>
        </p:nvSpPr>
        <p:spPr>
          <a:xfrm>
            <a:off x="304800" y="450850"/>
            <a:ext cx="65532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SOME OF OUR CLUBS!  </a:t>
            </a:r>
            <a:endParaRPr/>
          </a:p>
        </p:txBody>
      </p:sp>
      <p:graphicFrame>
        <p:nvGraphicFramePr>
          <p:cNvPr id="330" name="Google Shape;330;p22"/>
          <p:cNvGraphicFramePr/>
          <p:nvPr/>
        </p:nvGraphicFramePr>
        <p:xfrm>
          <a:off x="6400800" y="228600"/>
          <a:ext cx="1219200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4" imgW="1219200" imgH="1150937" progId="MS_ClipArt_Gallery.5">
                  <p:embed/>
                </p:oleObj>
              </mc:Choice>
              <mc:Fallback>
                <p:oleObj r:id="rId4" imgW="1219200" imgH="1150937" progId="MS_ClipArt_Gallery.5">
                  <p:embed/>
                  <p:pic>
                    <p:nvPicPr>
                      <p:cNvPr id="330" name="Google Shape;330;p22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6400800" y="228600"/>
                        <a:ext cx="1219200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" name="Google Shape;331;p22"/>
          <p:cNvGraphicFramePr/>
          <p:nvPr/>
        </p:nvGraphicFramePr>
        <p:xfrm>
          <a:off x="282575" y="1739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{45FE4443-0BF4-46D2-AC7B-64CBE963C904}</a:tableStyleId>
              </a:tblPr>
              <a:tblGrid>
                <a:gridCol w="1515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9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3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8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4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Animal Rescue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BETA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Club Africa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Chess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Eco-Action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5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JROTC Honor Guard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Anti-Bullying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b="1" i="0" u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Film Appreciation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Surf Rider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Harry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Potter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3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Coding Club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German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Divine Treasures Dance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DECA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Art Club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2" name="Google Shape;332;p22"/>
          <p:cNvSpPr txBox="1"/>
          <p:nvPr/>
        </p:nvSpPr>
        <p:spPr>
          <a:xfrm>
            <a:off x="838200" y="4975225"/>
            <a:ext cx="7620000" cy="178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5E0"/>
              </a:buClr>
              <a:buSzPts val="2200"/>
              <a:buFont typeface="Arial"/>
              <a:buNone/>
            </a:pPr>
            <a:r>
              <a:rPr lang="en-US" sz="2200" b="1" i="0" u="none">
                <a:solidFill>
                  <a:srgbClr val="FF85E0"/>
                </a:solidFill>
                <a:latin typeface="Arial"/>
                <a:ea typeface="Arial"/>
                <a:cs typeface="Arial"/>
                <a:sym typeface="Arial"/>
              </a:rPr>
              <a:t>For more information on our clubs, go to the Dr. Phillips website and click on “Clubs and Organizations” or directly to: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5E0"/>
              </a:buClr>
              <a:buSzPts val="2200"/>
              <a:buFont typeface="Arial"/>
              <a:buNone/>
            </a:pPr>
            <a:r>
              <a:rPr lang="en-US" sz="2200" b="1" i="0" u="none">
                <a:solidFill>
                  <a:srgbClr val="FF85E0"/>
                </a:solidFill>
                <a:latin typeface="Arial"/>
                <a:ea typeface="Arial"/>
                <a:cs typeface="Arial"/>
                <a:sym typeface="Arial"/>
              </a:rPr>
              <a:t>https://www.ocps.net/lc/southwest/hdp/clubs/Pages/default.aspx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3"/>
          <p:cNvSpPr txBox="1">
            <a:spLocks noGrp="1"/>
          </p:cNvSpPr>
          <p:nvPr>
            <p:ph type="title"/>
          </p:nvPr>
        </p:nvSpPr>
        <p:spPr>
          <a:xfrm>
            <a:off x="304800" y="450850"/>
            <a:ext cx="65532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A FEW OF OUR SPORTS!  </a:t>
            </a:r>
            <a:endParaRPr/>
          </a:p>
        </p:txBody>
      </p:sp>
      <p:graphicFrame>
        <p:nvGraphicFramePr>
          <p:cNvPr id="338" name="Google Shape;338;p23"/>
          <p:cNvGraphicFramePr/>
          <p:nvPr/>
        </p:nvGraphicFramePr>
        <p:xfrm>
          <a:off x="304800" y="1739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{45FE4443-0BF4-46D2-AC7B-64CBE963C904}</a:tableStyleId>
              </a:tblPr>
              <a:tblGrid>
                <a:gridCol w="17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Softball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Basketball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Bowling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Flag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Football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Golf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Football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Golf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b="1" i="0" u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Volleyball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Water Polo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i="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Swimming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39" name="Google Shape;339;p23" descr="baseball  animati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6600" y="188912"/>
            <a:ext cx="1300162" cy="1300162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3"/>
          <p:cNvSpPr txBox="1"/>
          <p:nvPr/>
        </p:nvSpPr>
        <p:spPr>
          <a:xfrm>
            <a:off x="304800" y="3733800"/>
            <a:ext cx="4419600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Remember to play sports, you need to maintain a cumulative GPA of 2.0!</a:t>
            </a:r>
            <a:endParaRPr/>
          </a:p>
        </p:txBody>
      </p:sp>
      <p:sp>
        <p:nvSpPr>
          <p:cNvPr id="341" name="Google Shape;341;p23"/>
          <p:cNvSpPr txBox="1"/>
          <p:nvPr/>
        </p:nvSpPr>
        <p:spPr>
          <a:xfrm>
            <a:off x="5181600" y="3733800"/>
            <a:ext cx="3657600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DEB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FFADEB"/>
                </a:solidFill>
                <a:latin typeface="Arial"/>
                <a:ea typeface="Arial"/>
                <a:cs typeface="Arial"/>
                <a:sym typeface="Arial"/>
              </a:rPr>
              <a:t>For more information on DPHS sports, go to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DEB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FFADEB"/>
                </a:solidFill>
                <a:latin typeface="Arial"/>
                <a:ea typeface="Arial"/>
                <a:cs typeface="Arial"/>
                <a:sym typeface="Arial"/>
              </a:rPr>
              <a:t>http://dpathletics.ocps.net/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4"/>
          <p:cNvSpPr txBox="1">
            <a:spLocks noGrp="1"/>
          </p:cNvSpPr>
          <p:nvPr>
            <p:ph type="body" idx="1"/>
          </p:nvPr>
        </p:nvSpPr>
        <p:spPr>
          <a:xfrm>
            <a:off x="685800" y="1641475"/>
            <a:ext cx="74676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</a:pPr>
            <a:r>
              <a:rPr lang="en-US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Offers practice exercises, instructional videos, and a personalized learning dashboard that empower learners to study at their own pace in and outside of the classroom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</a:pPr>
            <a:r>
              <a:rPr lang="en-US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Correlates with score gains on Standardized Achievement tests 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</a:pPr>
            <a:r>
              <a:rPr lang="en-US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ACT/SAT/PSAT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</a:pPr>
            <a:r>
              <a:rPr lang="en-US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 Hours of practice = an average 115-point increase on standardized assessments</a:t>
            </a:r>
            <a:endParaRPr/>
          </a:p>
        </p:txBody>
      </p:sp>
      <p:pic>
        <p:nvPicPr>
          <p:cNvPr id="347" name="Google Shape;34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0" y="4724400"/>
            <a:ext cx="2590800" cy="193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4919662"/>
            <a:ext cx="37877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9575" y="228600"/>
            <a:ext cx="8020050" cy="1328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5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WHAT IS THE NEXT STEP?</a:t>
            </a:r>
            <a:endParaRPr/>
          </a:p>
        </p:txBody>
      </p:sp>
      <p:sp>
        <p:nvSpPr>
          <p:cNvPr id="355" name="Google Shape;355;p25"/>
          <p:cNvSpPr txBox="1">
            <a:spLocks noGrp="1"/>
          </p:cNvSpPr>
          <p:nvPr>
            <p:ph type="body" idx="1"/>
          </p:nvPr>
        </p:nvSpPr>
        <p:spPr>
          <a:xfrm>
            <a:off x="685800" y="1455737"/>
            <a:ext cx="77724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■"/>
            </a:pPr>
            <a:r>
              <a:rPr lang="en-US" sz="2400" b="1" i="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REVIEW</a:t>
            </a: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the Curriculum Guide online at WWW.DPHS.OCPS.NET 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■"/>
            </a:pPr>
            <a:r>
              <a:rPr lang="en-US" sz="2400" b="1" i="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SELECT</a:t>
            </a: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courses for 9</a:t>
            </a:r>
            <a:r>
              <a:rPr lang="en-US" sz="2400" b="1" i="0" u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grade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■"/>
            </a:pPr>
            <a:r>
              <a:rPr lang="en-US" sz="2400" b="1" i="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DISCUSS</a:t>
            </a: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course selection with parents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■"/>
            </a:pPr>
            <a:r>
              <a:rPr lang="en-US" sz="2400" b="1" i="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RETURN</a:t>
            </a: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completed request form on ********.</a:t>
            </a:r>
            <a:endParaRPr/>
          </a:p>
        </p:txBody>
      </p:sp>
      <p:pic>
        <p:nvPicPr>
          <p:cNvPr id="356" name="Google Shape;356;p25" descr="階段を上がる - アイコン/クリップアート/フリー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6600" y="1976437"/>
            <a:ext cx="167640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6"/>
          <p:cNvSpPr txBox="1"/>
          <p:nvPr/>
        </p:nvSpPr>
        <p:spPr>
          <a:xfrm>
            <a:off x="685800" y="254000"/>
            <a:ext cx="830580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CHECK FOR UNDERSTANDING!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 sz="2800" b="1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 RAISE YOUR HAND IF YOU KNOW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 sz="2800" b="1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THE ANSWER:</a:t>
            </a:r>
            <a:endParaRPr sz="1800" b="1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many credits are needed for graduation?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      24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endParaRPr sz="2800" b="0" i="0" u="none">
              <a:solidFill>
                <a:srgbClr val="CC66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grade point is needed in order to graduate?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       2.0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endParaRPr sz="2800" b="0" i="0" u="none">
              <a:solidFill>
                <a:srgbClr val="CC66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 or F:  All students must take an Online class.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lang="en-US" sz="28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True</a:t>
            </a:r>
            <a:endParaRPr sz="1800" b="1" i="0" u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endParaRPr sz="1800" b="0" i="0" u="none">
              <a:solidFill>
                <a:srgbClr val="CC66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Name 2 electives offered at Dr. Phillips</a:t>
            </a:r>
            <a:r>
              <a:rPr lang="en-US" sz="2800" b="0" i="0" u="none">
                <a:solidFill>
                  <a:srgbClr val="CC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rgbClr val="CC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</a:t>
            </a:r>
            <a:r>
              <a:rPr lang="en-US" sz="28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Answers will vary!</a:t>
            </a:r>
            <a:endParaRPr/>
          </a:p>
        </p:txBody>
      </p:sp>
      <p:pic>
        <p:nvPicPr>
          <p:cNvPr id="362" name="Google Shape;36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9971" y="253996"/>
            <a:ext cx="1651625" cy="129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"/>
          <p:cNvSpPr txBox="1">
            <a:spLocks noGrp="1"/>
          </p:cNvSpPr>
          <p:nvPr>
            <p:ph type="title"/>
          </p:nvPr>
        </p:nvSpPr>
        <p:spPr>
          <a:xfrm>
            <a:off x="1173162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Font typeface="Arial"/>
              <a:buNone/>
            </a:pPr>
            <a:r>
              <a:rPr lang="en-US" sz="46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Essential  Question</a:t>
            </a:r>
            <a:endParaRPr/>
          </a:p>
        </p:txBody>
      </p:sp>
      <p:sp>
        <p:nvSpPr>
          <p:cNvPr id="152" name="Google Shape;152;p3"/>
          <p:cNvSpPr txBox="1">
            <a:spLocks noGrp="1"/>
          </p:cNvSpPr>
          <p:nvPr>
            <p:ph type="body" idx="1"/>
          </p:nvPr>
        </p:nvSpPr>
        <p:spPr>
          <a:xfrm>
            <a:off x="533400" y="1574800"/>
            <a:ext cx="57912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endParaRPr sz="3200" b="1" i="0" u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Char char="■"/>
            </a:pPr>
            <a:r>
              <a:rPr lang="en-US" sz="38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How will students register for their 9</a:t>
            </a:r>
            <a:r>
              <a:rPr lang="en-US" sz="3800" b="1" i="0" u="none" baseline="30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38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grade courses using knowledge of graduation requirements? </a:t>
            </a:r>
            <a:endParaRPr/>
          </a:p>
          <a:p>
            <a:pPr marL="342900" lvl="0" indent="-161925" algn="l" rtl="0">
              <a:spcBef>
                <a:spcPts val="760"/>
              </a:spcBef>
              <a:spcAft>
                <a:spcPts val="0"/>
              </a:spcAft>
              <a:buSzPts val="2850"/>
              <a:buNone/>
            </a:pPr>
            <a:endParaRPr sz="3800" b="1" i="0" u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3" descr="j02827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0200" y="2667000"/>
            <a:ext cx="3276600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7"/>
          <p:cNvSpPr txBox="1">
            <a:spLocks noGrp="1"/>
          </p:cNvSpPr>
          <p:nvPr>
            <p:ph type="title"/>
          </p:nvPr>
        </p:nvSpPr>
        <p:spPr>
          <a:xfrm>
            <a:off x="755650" y="55562"/>
            <a:ext cx="5973762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Check for Understanding!</a:t>
            </a:r>
            <a:br>
              <a:rPr lang="en-US" sz="32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Raise your hand if you know:</a:t>
            </a:r>
            <a:endParaRPr/>
          </a:p>
        </p:txBody>
      </p:sp>
      <p:sp>
        <p:nvSpPr>
          <p:cNvPr id="368" name="Google Shape;368;p27"/>
          <p:cNvSpPr txBox="1">
            <a:spLocks noGrp="1"/>
          </p:cNvSpPr>
          <p:nvPr>
            <p:ph type="body" idx="1"/>
          </p:nvPr>
        </p:nvSpPr>
        <p:spPr>
          <a:xfrm>
            <a:off x="304800" y="1257300"/>
            <a:ext cx="8624887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■"/>
            </a:pP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When are registration forms due?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1" i="0" u="none">
                <a:solidFill>
                  <a:srgbClr val="FF85E0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r>
              <a:rPr lang="en-US" sz="24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********* counselors will return to go over your course selection form with you!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1" i="0" u="none">
              <a:solidFill>
                <a:srgbClr val="FF85E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■"/>
            </a:pP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happens if a student does not turn in a form?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1" i="0" u="none">
                <a:solidFill>
                  <a:srgbClr val="FF85E0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r>
              <a:rPr lang="en-US" sz="24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Counselors will choose the classes. No changes!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1" i="0" u="none">
              <a:solidFill>
                <a:srgbClr val="FF85E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■"/>
            </a:pP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 a student change an elective after school starts if they decide they don’t like the class or the teacher?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1" i="0" u="none">
                <a:solidFill>
                  <a:srgbClr val="FF85E0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r>
              <a:rPr lang="en-US" sz="24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No, that is not a reason for changing a class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1" i="0" u="none">
              <a:solidFill>
                <a:srgbClr val="FF85E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■"/>
            </a:pP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many elective choices should you check?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r>
              <a:rPr lang="en-US" sz="2800" b="1" i="0" u="none">
                <a:solidFill>
                  <a:srgbClr val="FF85E0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r>
              <a:rPr lang="en-US" sz="28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  <a:p>
            <a: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None/>
            </a:pPr>
            <a:endParaRPr sz="2800" b="1" i="0" u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9" name="Google Shape;36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8573" y="55548"/>
            <a:ext cx="2021350" cy="158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8"/>
          <p:cNvSpPr txBox="1">
            <a:spLocks noGrp="1"/>
          </p:cNvSpPr>
          <p:nvPr>
            <p:ph type="ctrTitle"/>
          </p:nvPr>
        </p:nvSpPr>
        <p:spPr>
          <a:xfrm>
            <a:off x="0" y="7620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</a:pPr>
            <a:r>
              <a:rPr lang="en-US" sz="48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ANY QUESTIONS???</a:t>
            </a:r>
            <a:endParaRPr/>
          </a:p>
        </p:txBody>
      </p:sp>
      <p:pic>
        <p:nvPicPr>
          <p:cNvPr id="375" name="Google Shape;375;p28" descr="ostri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3000" y="1905000"/>
            <a:ext cx="4316412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8"/>
          <p:cNvSpPr txBox="1"/>
          <p:nvPr/>
        </p:nvSpPr>
        <p:spPr>
          <a:xfrm>
            <a:off x="1583675" y="6248400"/>
            <a:ext cx="61554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lang="en-US" sz="2400" b="0" i="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http://teacherpress.ocps.net/dpstudentservices/</a:t>
            </a:r>
            <a:r>
              <a:rPr lang="en-US" sz="1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2209800" y="609600"/>
            <a:ext cx="6324600" cy="115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Learning Goal</a:t>
            </a:r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2589212" y="2165350"/>
            <a:ext cx="5638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1" i="0" u="none">
                <a:solidFill>
                  <a:srgbClr val="FAD5F1"/>
                </a:solidFill>
                <a:latin typeface="Arial"/>
                <a:ea typeface="Arial"/>
                <a:cs typeface="Arial"/>
                <a:sym typeface="Arial"/>
              </a:rPr>
              <a:t>Students will develop an understanding of graduation requirements and the process of requesting courses for the 20</a:t>
            </a:r>
            <a:r>
              <a:rPr lang="en-US" b="1">
                <a:solidFill>
                  <a:srgbClr val="FAD5F1"/>
                </a:solidFill>
                <a:latin typeface="Arial"/>
                <a:ea typeface="Arial"/>
                <a:cs typeface="Arial"/>
                <a:sym typeface="Arial"/>
              </a:rPr>
              <a:t>20-21</a:t>
            </a:r>
            <a:r>
              <a:rPr lang="en-US" sz="3200" b="1" i="0" u="none">
                <a:solidFill>
                  <a:srgbClr val="FAD5F1"/>
                </a:solidFill>
                <a:latin typeface="Arial"/>
                <a:ea typeface="Arial"/>
                <a:cs typeface="Arial"/>
                <a:sym typeface="Arial"/>
              </a:rPr>
              <a:t> school year.</a:t>
            </a:r>
            <a:endParaRPr/>
          </a:p>
          <a:p>
            <a:pPr marL="342900" lvl="0" indent="-190500" algn="l" rtl="0">
              <a:spcBef>
                <a:spcPts val="640"/>
              </a:spcBef>
              <a:spcAft>
                <a:spcPts val="0"/>
              </a:spcAft>
              <a:buSzPts val="2400"/>
              <a:buNone/>
            </a:pPr>
            <a:endParaRPr sz="3200" b="1" i="0" u="none">
              <a:solidFill>
                <a:srgbClr val="FAD5F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4" descr="j0318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457200"/>
            <a:ext cx="2427287" cy="2135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EXPECTATIONS:</a:t>
            </a:r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1028700" y="1890712"/>
            <a:ext cx="7086600" cy="382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1" i="0" u="none" strike="noStrike" cap="none">
                <a:solidFill>
                  <a:srgbClr val="FF85E0"/>
                </a:solidFill>
                <a:latin typeface="Arial"/>
                <a:ea typeface="Arial"/>
                <a:cs typeface="Arial"/>
                <a:sym typeface="Arial"/>
              </a:rPr>
              <a:t>Please Pay Attention!</a:t>
            </a:r>
            <a:endParaRPr sz="32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1" i="0" u="none" strike="noStrike" cap="none">
                <a:solidFill>
                  <a:srgbClr val="47FFFF"/>
                </a:solidFill>
                <a:latin typeface="Arial"/>
                <a:ea typeface="Arial"/>
                <a:cs typeface="Arial"/>
                <a:sym typeface="Arial"/>
              </a:rPr>
              <a:t>Cell phones OFF!</a:t>
            </a:r>
            <a:endParaRPr sz="3200" b="1" i="0" u="none" strike="noStrike" cap="none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1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Please remain seated</a:t>
            </a: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1" i="0" u="none" strike="noStrike" cap="none">
                <a:solidFill>
                  <a:srgbClr val="FAD5F1"/>
                </a:solidFill>
                <a:latin typeface="Arial"/>
                <a:ea typeface="Arial"/>
                <a:cs typeface="Arial"/>
                <a:sym typeface="Arial"/>
              </a:rPr>
              <a:t>Participate!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</a:pPr>
            <a:r>
              <a:rPr lang="en-US" sz="3200" b="1" i="0" u="none" strike="noStrike" cap="none">
                <a:solidFill>
                  <a:srgbClr val="CCEEEE"/>
                </a:solidFill>
                <a:latin typeface="Arial"/>
                <a:ea typeface="Arial"/>
                <a:cs typeface="Arial"/>
                <a:sym typeface="Arial"/>
              </a:rPr>
              <a:t>Be Respectful.</a:t>
            </a:r>
            <a:endParaRPr/>
          </a:p>
          <a:p>
            <a: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endParaRPr sz="3200" b="1" i="0" u="none">
              <a:solidFill>
                <a:srgbClr val="CCEEE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8" name="Google Shape;168;p5" descr="C:\Users\18046\AppData\Local\Microsoft\Windows\Temporary Internet Files\Content.IE5\H7X24YA4\animated-cheerleader-image-0016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1112" y="1373187"/>
            <a:ext cx="4697412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 txBox="1"/>
          <p:nvPr/>
        </p:nvSpPr>
        <p:spPr>
          <a:xfrm>
            <a:off x="1676400" y="228600"/>
            <a:ext cx="64770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Learning Scale</a:t>
            </a:r>
            <a:endParaRPr/>
          </a:p>
        </p:txBody>
      </p:sp>
      <p:sp>
        <p:nvSpPr>
          <p:cNvPr id="174" name="Google Shape;174;p6"/>
          <p:cNvSpPr txBox="1"/>
          <p:nvPr/>
        </p:nvSpPr>
        <p:spPr>
          <a:xfrm>
            <a:off x="457200" y="876300"/>
            <a:ext cx="7467600" cy="547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endParaRPr sz="18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 sz="2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Scale of 1-4: How much do you know right now about high school graduation requirements and how to register for 9</a:t>
            </a:r>
            <a:r>
              <a:rPr lang="en-US" sz="2200" b="1" i="0" u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grade classes?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None/>
            </a:pPr>
            <a:endParaRPr sz="2200" b="1" i="0" u="none">
              <a:solidFill>
                <a:srgbClr val="47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FFFF"/>
              </a:buClr>
              <a:buSzPts val="2200"/>
              <a:buFont typeface="Arial"/>
              <a:buNone/>
            </a:pPr>
            <a:r>
              <a:rPr lang="en-US" sz="2200" b="1" i="0" u="none">
                <a:solidFill>
                  <a:srgbClr val="47FFFF"/>
                </a:solidFill>
                <a:latin typeface="Arial"/>
                <a:ea typeface="Arial"/>
                <a:cs typeface="Arial"/>
                <a:sym typeface="Arial"/>
              </a:rPr>
              <a:t>4= I totally understand graduation requirements and can complete the registration form independently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ABE3"/>
              </a:buClr>
              <a:buSzPts val="2200"/>
              <a:buFont typeface="Arial"/>
              <a:buNone/>
            </a:pPr>
            <a:r>
              <a:rPr lang="en-US" sz="2200" b="1" i="0" u="none">
                <a:solidFill>
                  <a:srgbClr val="F5ABE3"/>
                </a:solidFill>
                <a:latin typeface="Arial"/>
                <a:ea typeface="Arial"/>
                <a:cs typeface="Arial"/>
                <a:sym typeface="Arial"/>
              </a:rPr>
              <a:t>3= I have an understanding of graduation requirements and the process of requesting courses for the 20</a:t>
            </a:r>
            <a:r>
              <a:rPr lang="en-US" sz="2200" b="1">
                <a:solidFill>
                  <a:srgbClr val="F5ABE3"/>
                </a:solidFill>
              </a:rPr>
              <a:t>20-21</a:t>
            </a:r>
            <a:r>
              <a:rPr lang="en-US" sz="2200" b="1" i="0" u="none">
                <a:solidFill>
                  <a:srgbClr val="F5ABE3"/>
                </a:solidFill>
                <a:latin typeface="Arial"/>
                <a:ea typeface="Arial"/>
                <a:cs typeface="Arial"/>
                <a:sym typeface="Arial"/>
              </a:rPr>
              <a:t> school year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200"/>
              <a:buFont typeface="Arial"/>
              <a:buNone/>
            </a:pPr>
            <a:r>
              <a:rPr lang="en-US" sz="2200" b="1" i="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2=I am aware of graduation requirements and how to request  classes but I am unsure of completing the process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F3F3"/>
              </a:buClr>
              <a:buSzPts val="2200"/>
              <a:buFont typeface="Arial"/>
              <a:buNone/>
            </a:pPr>
            <a:r>
              <a:rPr lang="en-US" sz="2200" b="1" i="0" u="none">
                <a:solidFill>
                  <a:srgbClr val="DDF3F3"/>
                </a:solidFill>
                <a:latin typeface="Arial"/>
                <a:ea typeface="Arial"/>
                <a:cs typeface="Arial"/>
                <a:sym typeface="Arial"/>
              </a:rPr>
              <a:t>1= I am unfamiliar with graduation requirements and I do not know how to register for 9</a:t>
            </a:r>
            <a:r>
              <a:rPr lang="en-US" sz="2200" b="1" i="0" u="none" baseline="30000">
                <a:solidFill>
                  <a:srgbClr val="DDF3F3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200" b="1" i="0" u="none">
                <a:solidFill>
                  <a:srgbClr val="DDF3F3"/>
                </a:solidFill>
                <a:latin typeface="Arial"/>
                <a:ea typeface="Arial"/>
                <a:cs typeface="Arial"/>
                <a:sym typeface="Arial"/>
              </a:rPr>
              <a:t> grade classes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i="0" u="none">
              <a:solidFill>
                <a:srgbClr val="DD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2800" y="1386325"/>
            <a:ext cx="1431200" cy="143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"/>
          <p:cNvSpPr txBox="1"/>
          <p:nvPr/>
        </p:nvSpPr>
        <p:spPr>
          <a:xfrm>
            <a:off x="7215187" y="6442075"/>
            <a:ext cx="1905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7"/>
          <p:cNvSpPr txBox="1">
            <a:spLocks noGrp="1"/>
          </p:cNvSpPr>
          <p:nvPr>
            <p:ph type="title" idx="4294967295"/>
          </p:nvPr>
        </p:nvSpPr>
        <p:spPr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42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Graduation Requirements</a:t>
            </a:r>
            <a:br>
              <a:rPr lang="en-US" sz="42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2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    Traditional 4-Year Plan</a:t>
            </a:r>
            <a:endParaRPr/>
          </a:p>
        </p:txBody>
      </p:sp>
      <p:sp>
        <p:nvSpPr>
          <p:cNvPr id="182" name="Google Shape;182;p7"/>
          <p:cNvSpPr txBox="1">
            <a:spLocks noGrp="1"/>
          </p:cNvSpPr>
          <p:nvPr>
            <p:ph type="body" idx="4294967295"/>
          </p:nvPr>
        </p:nvSpPr>
        <p:spPr>
          <a:xfrm>
            <a:off x="304800" y="1905000"/>
            <a:ext cx="4191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550" tIns="46025" rIns="182550" bIns="46025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ans Symbols"/>
              <a:buChar char="■"/>
            </a:pPr>
            <a:r>
              <a:rPr lang="en-US" sz="2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Minimum 24  credits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ans Symbols"/>
              <a:buChar char="■"/>
            </a:pPr>
            <a:r>
              <a:rPr lang="en-US" sz="2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Minimum 2.0 cumulative GPA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ans Symbols"/>
              <a:buChar char="■"/>
            </a:pPr>
            <a:r>
              <a:rPr lang="en-US" sz="2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English-4 credits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ans Symbols"/>
              <a:buChar char="■"/>
            </a:pPr>
            <a:r>
              <a:rPr lang="en-US" sz="2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Science-3 credits/2 labs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ans Symbols"/>
              <a:buChar char="■"/>
            </a:pPr>
            <a:r>
              <a:rPr lang="en-US" sz="2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Math-4 credits including Algebra I and Geometry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ans Symbols"/>
              <a:buChar char="■"/>
            </a:pPr>
            <a:r>
              <a:rPr lang="en-US" sz="2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World History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ans Symbols"/>
              <a:buChar char="■"/>
            </a:pPr>
            <a:r>
              <a:rPr lang="en-US" sz="2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American History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ans Symbols"/>
              <a:buChar char="■"/>
            </a:pPr>
            <a:r>
              <a:rPr lang="en-US" sz="2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.50 Economics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ans Symbols"/>
              <a:buChar char="■"/>
            </a:pPr>
            <a:r>
              <a:rPr lang="en-US" sz="2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.50 Amer. Government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ans Symbols"/>
              <a:buChar char="■"/>
            </a:pPr>
            <a:r>
              <a:rPr lang="en-US" sz="2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1.0 HOPE (PE/Health)</a:t>
            </a:r>
            <a:endParaRPr/>
          </a:p>
          <a:p>
            <a:pPr marL="342900" marR="0" lvl="0" indent="-238125" algn="l" rtl="0"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ans Symbols"/>
              <a:buNone/>
            </a:pPr>
            <a:endParaRPr sz="22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7"/>
          <p:cNvSpPr txBox="1">
            <a:spLocks noGrp="1"/>
          </p:cNvSpPr>
          <p:nvPr>
            <p:ph type="body" idx="4294967295"/>
          </p:nvPr>
        </p:nvSpPr>
        <p:spPr>
          <a:xfrm>
            <a:off x="4495800" y="1371600"/>
            <a:ext cx="4191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550" tIns="46025" rIns="182550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/>
          </a:p>
          <a:p>
            <a:pPr marL="0" marR="0" lvl="0" indent="-104775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ans Symbols"/>
              <a:buChar char="■"/>
            </a:pPr>
            <a:r>
              <a:rPr lang="en-US" sz="2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Art</a:t>
            </a:r>
            <a:endParaRPr/>
          </a:p>
          <a:p>
            <a:pPr marL="0" marR="0" lvl="0" indent="-104775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ans Symbols"/>
              <a:buChar char="■"/>
            </a:pPr>
            <a:r>
              <a:rPr lang="en-US" sz="2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 electives</a:t>
            </a:r>
            <a:endParaRPr/>
          </a:p>
          <a:p>
            <a:pPr marL="0" marR="0" lvl="0" indent="-104775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ans Symbols"/>
              <a:buChar char="■"/>
            </a:pPr>
            <a:r>
              <a:rPr lang="en-US" sz="2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Meet State Assessment Requirements </a:t>
            </a:r>
            <a:endParaRPr/>
          </a:p>
          <a:p>
            <a:pPr marL="0" marR="0" lvl="0" indent="-104775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ans Symbols"/>
              <a:buChar char="■"/>
            </a:pPr>
            <a:r>
              <a:rPr lang="en-US" sz="2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Note:  World language is </a:t>
            </a:r>
            <a:r>
              <a:rPr lang="en-US" sz="2200" b="1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-US" sz="2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required for graduation but required for admission into state universities</a:t>
            </a:r>
            <a:endParaRPr/>
          </a:p>
          <a:p>
            <a:pPr marL="0" marR="0" lvl="0" indent="-104775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ans Symbols"/>
              <a:buChar char="■"/>
            </a:pPr>
            <a:r>
              <a:rPr lang="en-US" sz="2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Students must complete one on-line course (virtual school).</a:t>
            </a:r>
            <a:endParaRPr/>
          </a:p>
          <a:p>
            <a:pPr marL="342900" marR="0" lvl="0" indent="-238125" algn="l" rtl="0"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ans Symbols"/>
              <a:buNone/>
            </a:pPr>
            <a:endParaRPr sz="22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7" descr="j03369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228600"/>
            <a:ext cx="12446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227576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db28d2b7b_0_12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HOPE Requirement	</a:t>
            </a:r>
            <a:endParaRPr/>
          </a:p>
        </p:txBody>
      </p:sp>
      <p:sp>
        <p:nvSpPr>
          <p:cNvPr id="191" name="Google Shape;191;g6db28d2b7b_0_12"/>
          <p:cNvSpPr txBox="1">
            <a:spLocks noGrp="1"/>
          </p:cNvSpPr>
          <p:nvPr>
            <p:ph type="body" idx="1"/>
          </p:nvPr>
        </p:nvSpPr>
        <p:spPr>
          <a:xfrm>
            <a:off x="685800" y="1641475"/>
            <a:ext cx="7772400" cy="445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4325" algn="l" rtl="0">
              <a:spcBef>
                <a:spcPts val="36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You may do the following to complete this graduation requirement: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Take on campus 9th grade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Take ROTC for 2 school years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Take through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www.FLVS.net</a:t>
            </a:r>
            <a:r>
              <a:rPr lang="en-US"/>
              <a:t> </a:t>
            </a:r>
            <a:endParaRPr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»"/>
            </a:pPr>
            <a:r>
              <a:rPr lang="en-US"/>
              <a:t>IF you choose this, you MUST be 80% completed with the course BEFORE the 2020-2021 school year begins!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/>
          <p:cNvSpPr txBox="1">
            <a:spLocks noGrp="1"/>
          </p:cNvSpPr>
          <p:nvPr>
            <p:ph type="title"/>
          </p:nvPr>
        </p:nvSpPr>
        <p:spPr>
          <a:xfrm>
            <a:off x="304800" y="422275"/>
            <a:ext cx="8153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lang="en-US" sz="40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NOW - LET’S LOOK AT </a:t>
            </a:r>
            <a:br>
              <a:rPr lang="en-US" sz="40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THE REGISTRATION FORM!</a:t>
            </a:r>
            <a:r>
              <a:rPr lang="en-US" sz="4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</p:txBody>
      </p:sp>
      <p:sp>
        <p:nvSpPr>
          <p:cNvPr id="197" name="Google Shape;197;p8"/>
          <p:cNvSpPr txBox="1">
            <a:spLocks noGrp="1"/>
          </p:cNvSpPr>
          <p:nvPr>
            <p:ph type="body" idx="1"/>
          </p:nvPr>
        </p:nvSpPr>
        <p:spPr>
          <a:xfrm>
            <a:off x="685800" y="1641475"/>
            <a:ext cx="7772400" cy="494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■"/>
            </a:pPr>
            <a:r>
              <a:rPr lang="en-US" sz="28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will fill out the top portion, which includes your name and other demographic information. Please do that now.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dp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ue dp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blue dp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1044</Words>
  <Application>Microsoft Office PowerPoint</Application>
  <PresentationFormat>On-screen Show (4:3)</PresentationFormat>
  <Paragraphs>212</Paragraphs>
  <Slides>31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Arial</vt:lpstr>
      <vt:lpstr>Noto Sans Symbols</vt:lpstr>
      <vt:lpstr>Calibri</vt:lpstr>
      <vt:lpstr>EB Garamond</vt:lpstr>
      <vt:lpstr>Merriweather</vt:lpstr>
      <vt:lpstr>Times New Roman</vt:lpstr>
      <vt:lpstr>Tahoma</vt:lpstr>
      <vt:lpstr>Arial Black</vt:lpstr>
      <vt:lpstr>Garamond</vt:lpstr>
      <vt:lpstr>blue dp</vt:lpstr>
      <vt:lpstr>1_blue dp</vt:lpstr>
      <vt:lpstr>2_blue dp</vt:lpstr>
      <vt:lpstr>MS_ClipArt_Gallery.5</vt:lpstr>
      <vt:lpstr>PowerPoint Presentation</vt:lpstr>
      <vt:lpstr>MEET YOUR  GUIDANCE COUNSELORS </vt:lpstr>
      <vt:lpstr>Essential  Question</vt:lpstr>
      <vt:lpstr>Learning Goal</vt:lpstr>
      <vt:lpstr>EXPECTATIONS:</vt:lpstr>
      <vt:lpstr>PowerPoint Presentation</vt:lpstr>
      <vt:lpstr> Graduation Requirements        Traditional 4-Year Plan</vt:lpstr>
      <vt:lpstr>HOPE Requirement </vt:lpstr>
      <vt:lpstr>NOW - LET’S LOOK AT  THE REGISTRATION FORM!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Earning Industry Certifications  Project Lead the Way &amp; Career Technical Programs  </vt:lpstr>
      <vt:lpstr>Project Lead the Way: Biomedical Science</vt:lpstr>
      <vt:lpstr>Medical Academy By  Application Only</vt:lpstr>
      <vt:lpstr>Project Lead The Way: Engineering</vt:lpstr>
      <vt:lpstr>Business Academy  https://dphsbusinessacademy.weebly.com/apply-today.html </vt:lpstr>
      <vt:lpstr>PowerPoint Presentation</vt:lpstr>
      <vt:lpstr>Foreign Languages </vt:lpstr>
      <vt:lpstr>PowerPoint Presentation</vt:lpstr>
      <vt:lpstr>What Does Student Council Do?</vt:lpstr>
      <vt:lpstr>PowerPoint Presentation</vt:lpstr>
      <vt:lpstr>SOME OF OUR CLUBS!  </vt:lpstr>
      <vt:lpstr> A FEW OF OUR SPORTS!  </vt:lpstr>
      <vt:lpstr>PowerPoint Presentation</vt:lpstr>
      <vt:lpstr>WHAT IS THE NEXT STEP?</vt:lpstr>
      <vt:lpstr>PowerPoint Presentation</vt:lpstr>
      <vt:lpstr>Check for Understanding! Raise your hand if you know:</vt:lpstr>
      <vt:lpstr>ANY QUESTIONS???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rodrigh5</dc:creator>
  <cp:lastModifiedBy>Smith, Lauren M.</cp:lastModifiedBy>
  <cp:revision>1</cp:revision>
  <dcterms:created xsi:type="dcterms:W3CDTF">2005-02-14T13:35:44Z</dcterms:created>
  <dcterms:modified xsi:type="dcterms:W3CDTF">2020-01-22T18:16:32Z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TC010690111033</vt:lpwstr>
  </property>
</Properties>
</file>