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71" r:id="rId3"/>
    <p:sldId id="370" r:id="rId4"/>
    <p:sldId id="373" r:id="rId5"/>
    <p:sldId id="378" r:id="rId6"/>
    <p:sldId id="379" r:id="rId7"/>
    <p:sldId id="325" r:id="rId8"/>
    <p:sldId id="386" r:id="rId9"/>
    <p:sldId id="372" r:id="rId10"/>
    <p:sldId id="369" r:id="rId11"/>
    <p:sldId id="389" r:id="rId12"/>
    <p:sldId id="387" r:id="rId13"/>
    <p:sldId id="391" r:id="rId14"/>
    <p:sldId id="376" r:id="rId15"/>
    <p:sldId id="377" r:id="rId16"/>
    <p:sldId id="390" r:id="rId17"/>
    <p:sldId id="385" r:id="rId18"/>
    <p:sldId id="337" r:id="rId19"/>
    <p:sldId id="322" r:id="rId20"/>
    <p:sldId id="30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E41C9D"/>
    <a:srgbClr val="FF6600"/>
    <a:srgbClr val="EB6C15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6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D93F-987D-4C66-A444-2607DD8EE5D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4553-A261-4593-BDC1-73521BA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21" y="105617"/>
            <a:ext cx="876644" cy="775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5008" y="-42238"/>
            <a:ext cx="420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Goal for the Week</a:t>
            </a:r>
            <a:endParaRPr lang="en-US" sz="24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3549" y="792154"/>
            <a:ext cx="603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</a:t>
            </a:r>
            <a:endParaRPr lang="en-US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Bonus Band </a:t>
            </a:r>
            <a:r>
              <a:rPr lang="en-US" sz="20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r>
              <a:rPr lang="en-US" sz="2000" b="1" dirty="0" err="1" smtClean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Paperball</a:t>
            </a:r>
            <a:r>
              <a:rPr lang="en-US" sz="2000" b="1" dirty="0" smtClean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Thursday*</a:t>
            </a:r>
            <a:endParaRPr lang="en-US" sz="2000" b="1" dirty="0" smtClean="0">
              <a:solidFill>
                <a:srgbClr val="FF66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4" y="2456707"/>
            <a:ext cx="118438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Right Away </a:t>
            </a:r>
            <a:r>
              <a:rPr lang="en-US" sz="28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(ALL)</a:t>
            </a:r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endParaRPr lang="en-US" sz="44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1-Jobs and then “class” set-up</a:t>
            </a:r>
            <a:endParaRPr lang="en-US" sz="2800" b="1" dirty="0">
              <a:solidFill>
                <a:srgbClr val="E41C9D"/>
              </a:solidFill>
              <a:latin typeface="Arial Rounded MT Bold" panose="020F0704030504030204" pitchFamily="34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2-LG Leaders do your spiral check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3-7 set-up steps</a:t>
            </a:r>
            <a:endParaRPr lang="en-US" sz="2800" b="1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en-US" sz="28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Superior class 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They had the most helpful class (3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you hit your game day- game day on TUESDAY next week)!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980" y="374916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ALL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Ghosts, ALL </a:t>
            </a:r>
            <a:r>
              <a:rPr lang="en-US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Rockin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and ALL Thriller PICKY.</a:t>
            </a: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7504" name="ShockwaveFlash1" r:id="rId2" imgW="3371760" imgH="963720"/>
        </mc:Choice>
        <mc:Fallback>
          <p:control name="ShockwaveFlash1" r:id="rId2" imgW="3371760" imgH="963720">
            <p:pic>
              <p:nvPicPr>
                <p:cNvPr id="1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940347" y="5699821"/>
                  <a:ext cx="3372814" cy="963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007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73" y="47897"/>
            <a:ext cx="721373" cy="637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79602" y="0"/>
            <a:ext cx="41341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u="heavy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8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Goal</a:t>
            </a:r>
            <a:endParaRPr lang="en-US" sz="28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04431"/>
              </p:ext>
            </p:extLst>
          </p:nvPr>
        </p:nvGraphicFramePr>
        <p:xfrm>
          <a:off x="10629900" y="3600450"/>
          <a:ext cx="1211580" cy="3257550"/>
        </p:xfrm>
        <a:graphic>
          <a:graphicData uri="http://schemas.openxmlformats.org/drawingml/2006/table">
            <a:tbl>
              <a:tblPr/>
              <a:tblGrid>
                <a:gridCol w="556135"/>
                <a:gridCol w="655445"/>
              </a:tblGrid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175" y="2988409"/>
            <a:ext cx="21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Class’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LG Progress</a:t>
            </a:r>
            <a:endParaRPr lang="en-US" dirty="0">
              <a:solidFill>
                <a:srgbClr val="FF0000"/>
              </a:solidFill>
              <a:latin typeface="Janda Manatee Solid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0108" y="1281106"/>
            <a:ext cx="106299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With Miss Jaques: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1-LG/Superior </a:t>
            </a:r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Class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2-Warm-up with President (G) and then B, A, &amp; G quarter notes</a:t>
            </a:r>
          </a:p>
          <a:p>
            <a:r>
              <a:rPr lang="en-US" sz="2800" b="1" dirty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-Playing </a:t>
            </a:r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our </a:t>
            </a:r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songs</a:t>
            </a:r>
            <a:r>
              <a:rPr lang="en-US" sz="2800" b="1" dirty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ALL of page 4 and Hot Cross Buns</a:t>
            </a:r>
            <a:endParaRPr lang="en-US" sz="2800" b="1" dirty="0" smtClean="0">
              <a:solidFill>
                <a:srgbClr val="9966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4-How </a:t>
            </a:r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get your 1</a:t>
            </a:r>
            <a:r>
              <a:rPr lang="en-US" sz="2800" b="1" baseline="30000" dirty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st</a:t>
            </a:r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belt!!!!! (Hot Cross Buns)</a:t>
            </a:r>
          </a:p>
          <a:p>
            <a:endParaRPr lang="en-US" sz="300" b="1" dirty="0" smtClean="0">
              <a:solidFill>
                <a:srgbClr val="FFC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US" sz="1200" b="1" dirty="0" smtClean="0">
              <a:solidFill>
                <a:srgbClr val="FFC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36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Reminders:</a:t>
            </a:r>
          </a:p>
          <a:p>
            <a:r>
              <a:rPr lang="en-US" sz="2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NEW PRACTICE PROOF- </a:t>
            </a:r>
            <a:r>
              <a:rPr lang="en-US" sz="4400" dirty="0" smtClean="0">
                <a:latin typeface="Comic Sans MS" panose="030F0702030302020204" pitchFamily="66" charset="0"/>
              </a:rPr>
              <a:t>Due: October 7</a:t>
            </a:r>
            <a:r>
              <a:rPr lang="en-US" sz="4400" baseline="30000" dirty="0" smtClean="0">
                <a:latin typeface="Comic Sans MS" panose="030F0702030302020204" pitchFamily="66" charset="0"/>
              </a:rPr>
              <a:t>th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I will understand page 5 and earn my WHITE BELT!!!!</a:t>
            </a:r>
            <a:endParaRPr lang="en-US" sz="2200" dirty="0" smtClean="0">
              <a:latin typeface="Comic Sans MS" panose="030F0702030302020204" pitchFamily="66" charset="0"/>
            </a:endParaRPr>
          </a:p>
          <a:p>
            <a:endParaRPr lang="en-US" sz="22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3608" y="532831"/>
            <a:ext cx="4705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      </a:t>
            </a:r>
            <a:endParaRPr lang="en-US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The </a:t>
            </a:r>
            <a:r>
              <a:rPr lang="en-US" sz="2000" b="1" dirty="0" smtClean="0">
                <a:latin typeface="Comic Sans MS" panose="030F0702030302020204" pitchFamily="66" charset="0"/>
              </a:rPr>
              <a:t>Beats</a:t>
            </a:r>
            <a:endParaRPr lang="en-US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5008" y="499683"/>
            <a:ext cx="377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pages 1-5 in book.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Superior Class from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Monday/Tuesday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Monday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They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got to play more because they were superior listeners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!!!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483" y="1209822"/>
            <a:ext cx="1026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DUE DATE: 9/30</a:t>
            </a:r>
          </a:p>
          <a:p>
            <a:endParaRPr lang="en-US" sz="7200" dirty="0"/>
          </a:p>
          <a:p>
            <a:r>
              <a:rPr lang="en-US" sz="7200" dirty="0" smtClean="0"/>
              <a:t>I will understand book pages 1-5.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428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onten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7" y="412969"/>
            <a:ext cx="3586431" cy="59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Image result for recorder ka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30" y="1070334"/>
            <a:ext cx="6132826" cy="45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8" y="1336431"/>
            <a:ext cx="107336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For ALL Music</a:t>
            </a:r>
          </a:p>
          <a:p>
            <a:r>
              <a:rPr lang="en-US" sz="4400" dirty="0" smtClean="0"/>
              <a:t>1-Name right hand corner (books on the cover and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page)</a:t>
            </a:r>
          </a:p>
          <a:p>
            <a:r>
              <a:rPr lang="en-US" sz="4400" dirty="0" smtClean="0"/>
              <a:t>2-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21" y="242909"/>
            <a:ext cx="721373" cy="637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156" y="43126"/>
            <a:ext cx="408305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heavy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8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Goal</a:t>
            </a:r>
            <a:endParaRPr lang="en-US" sz="28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0170" y="789285"/>
            <a:ext cx="866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27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       </a:t>
            </a:r>
            <a:endParaRPr lang="en-US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The Tones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5242" y="2300702"/>
            <a:ext cx="118438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Right Away </a:t>
            </a:r>
            <a:r>
              <a:rPr lang="en-US" sz="28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(ALL)</a:t>
            </a:r>
            <a:r>
              <a:rPr lang="en-US" sz="40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endParaRPr lang="en-US" sz="40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1-Set-up doing steps 1-6 (this means hook on your tuner and play your *F with it)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2-Open to 3</a:t>
            </a:r>
            <a:r>
              <a:rPr lang="en-US" sz="2800" b="1" baseline="30000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 divider fingering chart and see if you can learn ALL of your notes 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 (you can play them)</a:t>
            </a:r>
            <a:endParaRPr lang="en-US" sz="2800" b="1" dirty="0" smtClean="0">
              <a:solidFill>
                <a:srgbClr val="9966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7271" y="504020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fingering chart and Accent pages 1-6.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Superior Class from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Thursday/Friday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Friday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 They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got a lot further in their lesson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and even know how to tune!!!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4549" name="ShockwaveFlash1" r:id="rId2" imgW="3373560" imgH="963720"/>
        </mc:Choice>
        <mc:Fallback>
          <p:control name="ShockwaveFlash1" r:id="rId2" imgW="3373560" imgH="963720">
            <p:pic>
              <p:nvPicPr>
                <p:cNvPr id="1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728427" y="5877680"/>
                  <a:ext cx="3372814" cy="963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73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74" y="180757"/>
            <a:ext cx="721373" cy="637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15898" y="28135"/>
            <a:ext cx="41341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u="heavy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8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Goal</a:t>
            </a:r>
            <a:endParaRPr lang="en-US" sz="28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93110"/>
              </p:ext>
            </p:extLst>
          </p:nvPr>
        </p:nvGraphicFramePr>
        <p:xfrm>
          <a:off x="10629900" y="3600450"/>
          <a:ext cx="1211580" cy="3257550"/>
        </p:xfrm>
        <a:graphic>
          <a:graphicData uri="http://schemas.openxmlformats.org/drawingml/2006/table">
            <a:tbl>
              <a:tblPr/>
              <a:tblGrid>
                <a:gridCol w="556135"/>
                <a:gridCol w="655445"/>
              </a:tblGrid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175" y="2988409"/>
            <a:ext cx="21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Class’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LG Progress</a:t>
            </a:r>
            <a:endParaRPr lang="en-US" dirty="0">
              <a:solidFill>
                <a:srgbClr val="FF0000"/>
              </a:solidFill>
              <a:latin typeface="Janda Manatee Solid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5008" y="2096714"/>
            <a:ext cx="10629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With Miss Jaques: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1-LG/Superior Class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2-With President- *F and *F whole note/whole rest/whole note/whole rest</a:t>
            </a:r>
          </a:p>
          <a:p>
            <a:r>
              <a:rPr lang="en-US" sz="2800" b="1" dirty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-Accent pages 1-6</a:t>
            </a:r>
            <a:endParaRPr lang="en-US" sz="2800" b="1" dirty="0" smtClean="0">
              <a:solidFill>
                <a:srgbClr val="9966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US" sz="2000" b="1" dirty="0" smtClean="0">
              <a:solidFill>
                <a:srgbClr val="9966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36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Reminders: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-Band Instruments &amp; Supplies are LATE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NOW</a:t>
            </a:r>
            <a:endParaRPr lang="en-US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-Band Practice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proof is due by FRIDAY </a:t>
            </a:r>
            <a:endParaRPr lang="en-US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7361" y="773275"/>
            <a:ext cx="4705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27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       </a:t>
            </a:r>
            <a:endParaRPr lang="en-US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The Tones</a:t>
            </a:r>
          </a:p>
          <a:p>
            <a:pPr algn="ctr"/>
            <a:endParaRPr lang="en-US" sz="2000" b="1" dirty="0" smtClean="0">
              <a:latin typeface="Janda Manatee Solid" panose="0200050600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Superior Class from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Thursday/Friday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Friday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 They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got a lot further in their lesson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and even know how to tune!!!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77271" y="504020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fingering chart and Accent pages 1-6.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483" y="1209822"/>
            <a:ext cx="1026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DUE DATE: 9/30</a:t>
            </a:r>
          </a:p>
          <a:p>
            <a:endParaRPr lang="en-US" sz="7200" dirty="0"/>
          </a:p>
          <a:p>
            <a:r>
              <a:rPr lang="en-US" sz="7200" dirty="0" smtClean="0"/>
              <a:t>I will understand fingering chart &amp; Accent pages 1-6.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870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9933"/>
            <a:ext cx="871671" cy="8708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0170" y="789285"/>
            <a:ext cx="8666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mic Sans MS" panose="030F0702030302020204" pitchFamily="66" charset="0"/>
              </a:rPr>
              <a:t>Welcome to Band!!! </a:t>
            </a:r>
            <a:r>
              <a:rPr lang="en-US" sz="5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3200" b="1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0473"/>
            <a:ext cx="118438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9954CC"/>
                </a:solidFill>
                <a:latin typeface="Comic Sans MS" panose="030F0702030302020204" pitchFamily="66" charset="0"/>
              </a:rPr>
              <a:t>Have a question???</a:t>
            </a:r>
          </a:p>
          <a:p>
            <a:r>
              <a:rPr lang="en-US" sz="4400" b="1" dirty="0" smtClean="0">
                <a:solidFill>
                  <a:srgbClr val="9954CC"/>
                </a:solidFill>
                <a:latin typeface="Comic Sans MS" panose="030F0702030302020204" pitchFamily="66" charset="0"/>
              </a:rPr>
              <a:t>See Miss Jaques by the polka dot tables in the back of the room</a:t>
            </a:r>
          </a:p>
          <a:p>
            <a:endParaRPr lang="en-US" sz="40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Want to order your supplies and/or</a:t>
            </a:r>
          </a:p>
          <a:p>
            <a:pPr algn="ctr"/>
            <a:r>
              <a:rPr lang="en-US" sz="4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get your child their instrument???</a:t>
            </a:r>
          </a:p>
          <a:p>
            <a:r>
              <a:rPr lang="en-US" sz="4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See Band Room by the WORD WALL</a:t>
            </a:r>
            <a:endParaRPr lang="en-US" sz="3200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4516" name="Picture 4" descr="Image result for ballo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6" y="0"/>
            <a:ext cx="1213463" cy="19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allo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73" y="-5504"/>
            <a:ext cx="1213463" cy="19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29992"/>
            <a:ext cx="4754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9954CC"/>
                </a:solidFill>
                <a:latin typeface="Arial Rounded MT Bold" panose="020F0704030504030204" pitchFamily="34" charset="0"/>
              </a:rPr>
              <a:t>1</a:t>
            </a:r>
            <a:endParaRPr lang="en-US" sz="4000" u="sng" dirty="0" smtClean="0">
              <a:solidFill>
                <a:srgbClr val="9954CC"/>
              </a:solidFill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1-Play</a:t>
            </a:r>
          </a:p>
          <a:p>
            <a:r>
              <a:rPr lang="en-US" sz="40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2-Clap &amp; Count</a:t>
            </a:r>
          </a:p>
          <a:p>
            <a:r>
              <a:rPr lang="en-US" sz="40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3-Pretend &amp; Sizzle</a:t>
            </a:r>
            <a:endParaRPr lang="en-US" sz="4000" dirty="0">
              <a:solidFill>
                <a:srgbClr val="9954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0650" y="779544"/>
            <a:ext cx="4754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2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1-Clap &amp; Count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2-Pretend &amp; Sizzle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3-Play</a:t>
            </a:r>
            <a:endParaRPr lang="en-US" sz="40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599" y="4076935"/>
            <a:ext cx="5792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u="sng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1-Pretend &amp; Sizzle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2-Play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3-Clap &amp; Count</a:t>
            </a:r>
            <a:endParaRPr lang="en-US" sz="4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054" cy="79831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3365" y="71806"/>
            <a:ext cx="564526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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PARTY TIME!!!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17" y="1380223"/>
            <a:ext cx="1042416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*Put bag up and sit on floor or any chair</a:t>
            </a:r>
          </a:p>
          <a:p>
            <a:pPr algn="ctr"/>
            <a:endParaRPr lang="en-US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*Wait for instructions </a:t>
            </a:r>
            <a:r>
              <a:rPr lang="en-US" sz="3600" dirty="0" smtClean="0">
                <a:solidFill>
                  <a:srgbClr val="9954CC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sz="3600" dirty="0">
              <a:solidFill>
                <a:srgbClr val="0070C0"/>
              </a:solidFill>
              <a:latin typeface="Arial Rounded MT Bold" panose="020F0704030504030204" pitchFamily="34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*You Get:</a:t>
            </a: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-2 slices of the pizza you ordered</a:t>
            </a:r>
          </a:p>
          <a:p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	-1 water or </a:t>
            </a:r>
            <a:r>
              <a:rPr lang="en-US" sz="2400" dirty="0" err="1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capri</a:t>
            </a:r>
            <a:endParaRPr lang="en-US" sz="2400" dirty="0" smtClean="0">
              <a:solidFill>
                <a:srgbClr val="EB6C15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-1 bag of chips</a:t>
            </a: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-1 cookie</a:t>
            </a: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-1 cupcake</a:t>
            </a: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-1 pastry</a:t>
            </a: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-1 lollipop (tootsie or gum)</a:t>
            </a:r>
          </a:p>
          <a:p>
            <a:r>
              <a:rPr lang="en-US" sz="2400" dirty="0">
                <a:solidFill>
                  <a:srgbClr val="EB6C15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EB6C15"/>
                </a:solidFill>
                <a:latin typeface="Arial Rounded MT Bold" panose="020F0704030504030204" pitchFamily="34" charset="0"/>
              </a:rPr>
              <a:t>-2 small chocolate candies</a:t>
            </a:r>
          </a:p>
          <a:p>
            <a:endParaRPr lang="en-US" sz="36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7" y="215775"/>
            <a:ext cx="721373" cy="63785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59712"/>
              </p:ext>
            </p:extLst>
          </p:nvPr>
        </p:nvGraphicFramePr>
        <p:xfrm>
          <a:off x="10629900" y="3600450"/>
          <a:ext cx="1211580" cy="3257550"/>
        </p:xfrm>
        <a:graphic>
          <a:graphicData uri="http://schemas.openxmlformats.org/drawingml/2006/table">
            <a:tbl>
              <a:tblPr/>
              <a:tblGrid>
                <a:gridCol w="556135"/>
                <a:gridCol w="655445"/>
              </a:tblGrid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175" y="2988409"/>
            <a:ext cx="21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Class’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LG Progress</a:t>
            </a:r>
            <a:endParaRPr lang="en-US" dirty="0">
              <a:solidFill>
                <a:srgbClr val="FF0000"/>
              </a:solidFill>
              <a:latin typeface="Janda Manatee Solid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5008" y="2049690"/>
            <a:ext cx="10629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heavy" dirty="0">
                <a:solidFill>
                  <a:srgbClr val="92D050"/>
                </a:solidFill>
                <a:latin typeface="Comic Sans MS" panose="030F0702030302020204" pitchFamily="66" charset="0"/>
              </a:rPr>
              <a:t>Do with </a:t>
            </a:r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Miss Jaques:</a:t>
            </a:r>
            <a:endParaRPr lang="en-US" sz="4400" b="1" u="heavy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1-LG/Superior </a:t>
            </a:r>
            <a:r>
              <a:rPr lang="en-US" sz="3200" b="1" dirty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Class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2-Thriller!!!</a:t>
            </a:r>
            <a:endParaRPr lang="en-US" sz="3200" b="1" dirty="0">
              <a:solidFill>
                <a:srgbClr val="FFC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US" sz="1600" b="1" dirty="0">
              <a:solidFill>
                <a:srgbClr val="FFC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28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BONUS Band Reminders:</a:t>
            </a:r>
            <a:endParaRPr lang="en-US" sz="2800" b="1" u="heavy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-$10 and extra white shirts due TOMORROW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Ghosts,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Thriller,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&amp; </a:t>
            </a:r>
            <a:r>
              <a:rPr lang="en-US" sz="2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Rockin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will be for a Concert on October 13</a:t>
            </a:r>
            <a:r>
              <a:rPr lang="en-US" sz="24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IS 2 WEEKS FROM TODAY!!!!!!</a:t>
            </a:r>
            <a:endParaRPr lang="en-US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7539" y="853626"/>
            <a:ext cx="6022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Bonus Band </a:t>
            </a:r>
            <a:r>
              <a:rPr lang="en-US" sz="20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r>
              <a:rPr lang="en-US" sz="2000" b="1" dirty="0" err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Paperball</a:t>
            </a:r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Thursday*</a:t>
            </a:r>
          </a:p>
          <a:p>
            <a:pPr algn="ctr"/>
            <a:endParaRPr lang="en-US" sz="2000" b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US" sz="2000" b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5008" y="-42238"/>
            <a:ext cx="420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Goal for the Week</a:t>
            </a:r>
            <a:endParaRPr lang="en-US" sz="24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980" y="374916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ALL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Ghosts, ALL </a:t>
            </a:r>
            <a:r>
              <a:rPr lang="en-US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Rockin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and ALL Thriller PICKY.</a:t>
            </a: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Superior class 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They had the most helpful class (3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you hit your game day- game day on TUESDAY next week)!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1186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471">
            <a:off x="10671735" y="5175185"/>
            <a:ext cx="1349652" cy="1641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182">
            <a:off x="-1484" y="5093131"/>
            <a:ext cx="1424132" cy="12796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Every day the best section (worked together / helped one another / listened / tried / had supplies / played the best) will earn a sticker for their section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For every morning or afternoon practice you attend you will earn your section a sticker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After MPA the section with the most stickers wins a FREE 2 day in-class party (you get to tell me exactly what food you want for both days, get to have the bonus room—can even watch a movie in there)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9815" y="144210"/>
            <a:ext cx="6866944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101! StaR StuDDeD" panose="02000503000000020004" pitchFamily="2" charset="0"/>
              </a:rPr>
              <a:t>Best Section???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6350" stA="50000" endA="300" endPos="50000" dist="60007" dir="5400000" sy="-100000" algn="bl" rotWithShape="0"/>
              </a:effectLst>
              <a:latin typeface="101! StaR StuDDeD" panose="02000503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874">
            <a:off x="119655" y="187750"/>
            <a:ext cx="1752551" cy="160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463">
            <a:off x="10011022" y="494397"/>
            <a:ext cx="2012180" cy="1421941"/>
          </a:xfrm>
          <a:prstGeom prst="rect">
            <a:avLst/>
          </a:prstGeom>
        </p:spPr>
      </p:pic>
      <p:sp>
        <p:nvSpPr>
          <p:cNvPr id="8" name="AutoShape 2" descr="data:image/jpeg;base64,/9j/4AAQSkZJRgABAQAAAQABAAD/2wBDAAMCAgMCAgMDAwMEAwMEBQgFBQQEBQoHBwYIDAoMDAsKCwsNDhIQDQ4RDgsLEBYQERMUFRUVDA8XGBYUGBIUFRT/2wBDAQMEBAUEBQkFBQkUDQsNFBQUFBQUFBQUFBQUFBQUFBQUFBQUFBQUFBQUFBQUFBQUFBQUFBQUFBQUFBQUFBQUFBT/wAARCACkAH8DASIAAhEBAxEB/8QAHQAAAQMFAQAAAAAAAAAAAAAABwUGCAABAgMECf/EAEcQAAEDAwMCBAMFBAYGCwEAAAECAwQFBhEABxITIQgiMUEUUWEVIzJxgQkWQpEXJFJiwfAYM4KDobJyc5KToqOxwtHS4fH/xAAcAQADAAMBAQEAAAAAAAAAAAAFBgcAAwQBAgj/xAA+EQABAwIFAQUGBAQDCQAAAAABAgMRBCEABRIxQVEGEyJhcRQyQoGRoWKxwfAH0eHxFZKyFiNDUmNkcqLC/9oADAMBAAIRAxEAPwD08qFbg0oJMyWzGyMhK1eY/p66Z9T3WioKkU+MuQojs48eKc/kO50DbjvNm2ozEuqymoLMh1bKqhKBUhlQHIdh3UVAHAJA7dzpTtytt1+ms1BoFDDqlFlSlDLiAohK+3pyGDj2zr8z5x/EjNXab2jL2ktNk6QokKXPUDYD1SfI4dEZCGkd47Kh9B+/n8sHSwbxbvOhplgoLoJCuCVJGMnBwe4/Xv205v5aj/YVSdsis1CUtSVU2S7z6TSfOkFI5E57E8gMfTPz0UY259JkJyCpIAyS4oJAHzz6apfZ7thl1XSJRU1Ke8BIuYKhYpOwkwQFfiBtgNXZe426SyklB+3l8sO/3Hpq3z9NITF6U2Yw28w+lxpwBSFIIIUPYjWX74QOJy4cgpTgYOSrlgdvc8Vdv7p05f4xQTHfDAw07o+E4XPc+mqH6aa9R3JotJacdkvLbShJWvyjCE+6iSew+urULcSmXIHXIAefabKR1MICVckBYKTy7jioHI7a5B2jygud0KlBV0BnH37JUBHeFBjrGHSf01XufTScKulaSUMPE/2fL/8AbWKqypknnEfB9cZQSf0Ctd5zOkA1FVvQ/wAsae6XMR+WFIkj8tCvd2syGdxtpqU3JWzGn1Z915tJwHQ01lKT8xlWf006ro3FpdpUlyozkzFtpUlAYisdV5aicBKUJOVH1Pb0AJ9tR8p++FteILfXbR20XZ7sOlfFPvOyoimUqCkqTlOf+rI9vbWv2+mrGj7M4FXAsfMSD9cdzFHUaTUFs6BN+Ji18P7xBXVWKBW7EjUisSqf8bUJCHww4QlaUt9kr+Yz3/PTK2m3Uue4t241Ol1ya5BVNdjuQneKkeVtZxnGR3SD66Q/FzdT1vbu7VNYV9mOrnGQvvxSvICVE4wCMHHfJHL5DXHsY+JO+NP6aS2UVB8ud8hxJirKV/XPY51Jqp6sR2nbAWoNqKLSY94A2mLxhkp22jlqiUgkJVwJ5IxMsk8u/YHV/b21STyxk9xrPGrhOEjEIPEZUa3R7psu06HMRR6xOrBQ5VnmQ8YrGellDagUrWrnkZHbt7nTM2sj3nuLWrfuu7dxXdu7UvUhqzbZooakzai8sFQffCW1pLYThays5JJCi0OKSbfGjt/PnxaHeFGJaqFJkIeLh/CngtCws9vRCm2ln+6hegKHbs2m25m1TbS/plCtSpPluFZLlMYkLg1KVJDK4sSSohcZKn3iSAFBPdST5gdTXIqfK8kq1ZM+lP8AvFkI1J1AFZKgPdUBKCkSRB0LEi8uGZJfqspYq2TIRq1gGDIgibidiQJtO04OW31UrNWtVldxRGI1bjvPQprbGC0t1pxSC4jBOErACgPbJHtpvXdUJlOqDIUj4mAsKJistkl5KB/WGSjJ6qukrrowOQ6DqfMFaZljwLg2aokq1Yt62nfM+ykNOXRbFHgPMToDDpBW82+paviXApZWvmMqyruk4GipXkE1Glco7UyHIcJPNsK6TqElbbqc/kfqMjUe7Vdn19nM6XVFlBpXy4UJTwIkpEiUKSCCmJGwSTBwU7PZghyEOSVJF55tvO248jvtOLXFcS6VTTUuRUYiFPNtBWG3VcDxCgPUemouI3QryqtU7gr1dqlVaZpVOqJaRNWllPUmLaw200ASAlakhPJJHbBOcaJu826cWiVP901wn3Jk6It9uSFgNAcFnBHrnKcajZQIly3DtfddWjRJa/jIECFAcipUS66xPK3A0gDkspTxKuHopaR3J7Of8M8vLKHnapuQtAiSD4bn5A9LeeGZ+jUy22pY0hWmLgWUr+hxL7aXeexbubbTMRJZn4OQirTS3jjkqIU4Rjue3rn27aJ1OYsGgoZj0uoVWntkpbSzErb2AEpCRgKJBASlIGMgADXntY1HvC1axFl3Jm1hCUhuKzU+mQkHk8hAYTlxtPBSO6+XcnKvbRqt25LqvGmdJFp1S4j0lpjPx4iw024pXIr5qSEBPoME4/mRqmLo8tQnv007eg3koTH1iPQ42ryRp9vUmoISdxrtzG8Ax0m35yG/pdpMqS7Etl69biqLLZdMSnvfEK4ggZ49M9skZPoM9zpv7obmbhW5YKa9T5sqmTkdQuU6ssMuBayT0mhxQFAkAlSycD5exh7d951zaDcd+pIittSqcS4/SKq8XmWUp5BTTwaWFKGBywCM4GMjBJ7uC/390PjZ1VtyPWqJEb6kapwuowpaFOpS2oIJUCClZVxH9j176oFD2cpa9ht5inbUgi/hRHoJgGeOoIxKM5W3kVSlDypSTYxMiJ48t8EDbm8Lh3Z2NQ9dDzCa3MdfbdSWA22ptD54Iwk+XKUgFae4OVDvpheHGrCBv4mRPZnSJ9TuExmAqMGlJzEdU4pwABJKOHnWklLhIUO5IHfat80mh2bIoq4sxl2MuSsmPHcUniX+IwFKJHLln1+eNK2zTzdp3tFXUJAYbemvoRMkqCG8pT3KXCeIwnAIzkHOpB/srnOT5jWq9m007jveJgbBK9QAi0RAjgC0XkixnlFUMFlpwSQRG24jm/GG/wCOW8Kgd57ItenQX5j02M9KSw2lT7khXWWhpDbKO5x5jn5kfI6R/CFddfjeI6mWrcEBcKcyqYT1OIXwTF5IB4LWhYAV2UD6EdyNOrcuvCrbvsSHEGFL+zENQpKJCYynWXXFq6KXhk4VwHp6KGDnODjsJTY83xW0GsRWI4imFM6RjslstpLGUhSQCByCiQrmsnzA8CnpoJro23atuoWm4UmPrwfz/rjxL3d062xsQfrGJ3oGD6d/y1s7/LWpI7jtn662/pp3wr4b18UYVu2pbIQFvNp6zQPfzJ74/UZH66hdee2MOQqZbSaiqh0+rBuTBksuJDsGU04l+M+gKOCWnWk4ST5kEIyAM6nee+O/89Qd3asS+LV3avxNBtu36pRaowucxValHYMhhTjXdtJIUtXBaTxGAMcRntqd9qMtT37Wa+1BjQNJUQCJkFswSBKVao3mYiCcF6PNH6JpdO2yXQ5YpBPQ32O1ukbyMI91jd+VCqbcSxrEYuS4ZDDdduO3p70ORVY7Sgri4HUZY6gHEhCnFDkrBHZWijS3azM6MC6U0GnV994qjQaNUFyOoAkqPBLiEOEgZyAkgAeuh/ZDsvc/aqDT6rU6tKqFPkoiVB5Dr1IclqSASVcPMpPFwHiCkK49yMaDE6Pt/wD0qxaxZ9STBqFt1ZZNUgTemZDEiPmV0HEgqUlC3usl0lX+uWB5UjK0aPMe3VGG82daQGlqQChCyskAEmSvSAoafhMCNsGmaVrL31FvVqIkgxA6cTvP3viRl/eH+3Lwq1EqN3U6puFT3wTHF5cQPcgXOnlOFYwhZByD699EKi0ek2vb7cC3qFDt2Bb6OLUGG2enlbhUrOe55E5JPck99RXpVAum55NRgC83qFfcqJLk0OJVKlU5dUdkNhl6I2h19IjLSQ2pYcbOVh/jjBOHi5ubfNoUaHPrk74CmSGDUXZlUKZcCpdNhKyeuAgtKWpLh6agFFS+CSnCUjYz2LqFUvstLVFSLjSsj3tJKYIT4YXoITvZUgiMMObOusqbafcKwBI3AAkzpEkEEarpkee+GZ4urQjN7n0mvRquuloq1IZp7iXVKMcuocw6CUpUccFtkD5pzntp5s3dU7voEGPVolIl1+6G4yUUy4ZdSlRJrKSQytuMhstwi6oBXmcHzIAVgSL2V3Cf3BsGpTqelMRz7YkRAxF8rrf3KHEtq6gSULBWAQodvkNde/26tX2ootvu055kTKxVW4pdmjkzHbCCVkjI9/XB9MnTlQ5QprKadisOlbUkEAgpvIAE7CE/5QYSdgFZ2qZpGAHWZDXxar+QsOu8k+o3x5jeIizLvv6ktV1636zJuKtzJCAqFSH1IWlboYIPEnglrpqSBxyQodyMEmXxOsSduvDrJtmOuVFnF+kJLDaFsFqMk8SM9ld+mFK9RlYHz16YRJIlMIcbkIfSUg9VpQ4qz7jGvN/9qDdkpvdC07Ggvsok3IxAcWlIWt3g2+/gKAR+FTiWlAJKlEsnIAxmjUdYKChephZJCojgxCQB5CBaNpAG2AuYPnPc0o33EBKW1JBHGnVJ42At0jAQpm0cVqyI11R98pkOgSJRgma7EqyW0PpSlwtq4FWPxDBPYkHGSNL9Opd67bUem3vbm7i7pgT6milsU1x2ohNZUshUhvpyEYWhDYUtbgyEcR35HBIleumk2ka5XZe6l1uv2m6zR6uwanFSI774ccaaW05G6auoppf4shJT3V5dCm8dwKReEK39zKZeNxyas9LqFFTGumXFf6TCact8hppkBKculkIAwOae2cHQHLah5+pbbW4sDUAQSsc9CYP0Pz2LdXrpFUT62Gm1EJPwIPBgSGkqB5CtQvaBuCBeVErt1Wk7c9Ns3r1RLIqMRynpQVSJa0KSh0oQoJw2nj5QM8kgke+n7+z+qL79+NUuq9eFPbVNqSIciN03OotpCHskpBACjnGcZdOAO+XbtZypu3dGiSCgBgN05oNKK1OFvDKO2T51kZIye5+mnmzKl0apIeQqRTp6U+RTgLTvE/2c4JSfpkHUu7R/xGq0ZspD1LLDCimUyLm9yZBMRa23TA3L+zTbdIQ24SpYBvB2HG0CSeu+JVJWAQAe/wCesio4yNR9hbt3JTk4MxEtKRnjKaC8/qMH/jo9U9552BGckJDb62kKcCfQKIBIH0zpu7P9p6HtIF+yBQKIkKEbzFwSODgDX5Y/lxHekEGYjy/vjoIJx20Ld+4yKfacyvlh6SmDFdD7McgOON8SQEk9sgg+vzOil+muGuUoVmkTYR4gvsqbTy9ArHlJ/I4Oi+c5c3m2XvULgssfcXSfkQDjipXvZ3kO9D9uR9MQIgXGzedbubbeXdUOfUrmt15uJDprZ6Mf7o8VB893VFJBOO33Zx2J0H6Zs5Dsza3byI4GJ0qs1dtMisQZLDkh19iM4W0Dir7tpK2208f4gkjupWjk54c6ZBvy1rmt+notqo0ypNVB2WX8MIbCFIkR0cyQGVJWs4T2zg5A7azV4SKRF3MqE9NyPxnKhUJFWo1Jo4+HcYY6wWtXUGeSUrkEK+aVp7YGdTjIsxDD9Y4y2Uam0iFAlSVgKQowCSSU6LzuMO2ZFCwPYiYuRIAm07CwAPWeSTgX0G56pSUVm56dUZdFuOFSnUyBAoglTkKjlLDUdL7oX8MjuULLaMJ6bZUfvUgP65dyJ1yW5cTiqpBTGX/W51u0mWxUIbTiBzlpWUjHUkI5vtuAoKHG1IKUkEuE+lbY2eLcqdx0+1H7nqSal9kzo01PWe5ok/ByFFtAPIIQtajn8SAOSsAYd/Rk2/VL3temR6fT1U62GahSBS4iGUlTiJKF4BCgQHWEYx6ZAOdPCal1cLQ2YWJINhJnre8dPltjeH+/p0tPtDvGvDJiwBQNJsSQkqETfTsbKBDPhnqT+2PhG3xuCjALqtu1St1qNJ4YTJX8A0+3IIXnkooKFd/4hjAHYXpnirpm/fhluKddFmsVC6LUnwItShR5ilR0uPJBbmIeQApIIKwUjuFAjJBzrPw1vTtxNs99bVq8ltUetumEioEfdympFMQz1wOw5AJHMJOOSSBgEaGO1GwidktjN5tvZ0GvXNPgXNTZX2hRmOkqpQVsJLDraShw4SQ7zQc8SMZHrozVVKFKUgLGrSTHJtvH9MTbNGCmhqvD4gDHI+kX/dsSi2VtmpmazAk0evWiYrYlJRJdU7HWAoHgFEA5IPpyV2zoDeLxaIX7SLw5VNS+DSqa4gqSCVDguSQcDv8Ax6L3hbvhcq426J+8FdmRRAcU1SKzGKXGyjj5grmcYBxxwNCLxjNFrxx+GOol91hDkOY31Y586eHIkj6+f56+6QpUgFP7+mBWTrSul1p9OP0t+WIxeKKjVNi3PFfVHYL7VNmbgUHoPqb7LShFQ5K+YHnb7kYyoDJOdCe8J81MfZqmM2xHtmmLp8eSqWuI0zKqxS2guvrKRkN4GGz6+qskk4nFUqZLe/p2lfFz1uG7IPXgRnQ10OnHeACWzgqaKHEOPHJBTz7J6aiYKWDZ1LqW5FlIpkl6StVvMuyVF9L/AAfV92UJISnAAPpg4zjJxnXNW1YSXFrtokz8jt6RimUOXlDKXEKnvLR0AKCZgxcK2Iteb49D7Ol9O2bHpa2A7Id+GqjiWo5k5B66gkMDzO56WeGcrzxz5tRq2JuutDeRy1o25dLtOnsSWM2fHhTPs6sNjzOMR2ZWfhX1gcOmpLfEk8SMDMnroVxuCLRozZnONUt1LNOahPSVucIE/AShopcdCipA6bZSokEJUFegs2lr0W4b1plOmv8A265TlLWyy9VGKuKW6007kpZqLbVUg8VBPoXgkpx75E97IOh+hqawizji1esgHm36YO5iC0WWvw/Q6iJ+374k/bMBVUrNKh/jL77SFY905BUf5ZOpR5T3GMDOgHs/TfjL2adwCiGy46D9fwJ/5j/LR74gqOR21xfwvpO6yp2qULuL+yQAPuVYXu0z2uqS0Nkj7k/yjGYP56upRT3Hrqhn6/y1SyePvqxc4TsR7nUpm3N9ZNBnNqkUC56O8zFiuq5oada5F1CEk4T1GJCh9ej3zoGbl7uXDtyiwbPoUiFIuilsKo8StuxWlvLCVpiuqT1QpKEuLZKcY/CyFKPmwkreJO4F27ubTamg8XqJEjV9BSfMtpl5bUpI+f8AV33Tj6fTTP3S2trDm9aKpQGYt3Omjyp1OoC5bcB2MZLpDrwccbKHmitbhxnkgujtjBKVnCqvu1Ky4SoKkgWJsbeusJPB0+VjVsgXTAtPVqQpAQqyrJKkJIEnYAoWkHUQkwqZMAsfeS711GDOps+/3TFSl4dCkNdKPLcQkla5XRSGlOKfwFlJxnglKTkqUp+Gq9Ljg2PGW0lsRVvuxHVS0ENmK07FBdTgdlffvM8gMKwgKJKM6yTtHc9325RKA0u0Lfi3MnpQ3IJU9EajNhDpRESjkXl+UqKlLQhIBCeZJWl121tlTbGte0otInynlzLjn0aquTX20rlutsyW20IQk4CA61ySgZwHCoknJ0nZPlmZuw5UrUkybqMKIIKZtBF1AmZsJHBwaceo2srdopBWVagIBHhCyTYAAqKSjdUqT0iF+xK9VKfW7mittx5rlNaJhUOAymMy5hQ4lBKfJy7ZJyDk49O7Svm5KltNRtzYkOsSrcko+EqrFcZT8StCS802EqBIKsodSn8ge3YjXfa0+ZSr/gS21OqjPMLjS5spALTToPEElR7qIS12BycD8tI3iBqE2zKrAuGBUKdNmMUSZDZada+ICngVleEkEEIUvJKycKwMe2tNA6mgrDxrSBAGyhIVttzzNxsLgFmbPtNM80j/AIrRNpnUkSIiLym2x8Uk7Y0eG/dCVcG7y7nufcahVVlilutPL6Tkd4sp4lJWlTKEpCT3KgonuB39knxv1CkWb4oPCtWrhq0KmUSO5WPiahLc6LDTYSyQVKPp2WB9T+ek3aOI3Hvqg0m8ZdrbhUu8oMlky6AlpM6MQ1zW2vghDiQoJxxV7jtxII0Ov2yEtqtWDslUGGuDTb9YjIAeDvlT8MkZV8/u8kHuDkHuNVjLVqU34jJ+/Hr5c4hOQl0sLSsz4rzMzveSeIO53w5q1cVMuVvxC1qFOiVq36jV6ROpfTYU6ZSXGHVJRyJSlsPkhDa1jACl8h3TiIHhdjqa3opz0yPOdRT6XEddL6+oWgzFD3DIxxCiEpSk+mQD3B0Ztg9x6NauztfjTahFt+a5RbefW89IS2l5HBxsh0r8ivu2yQ0eRwU8RyJAHH7PKG3cm5dZm1V6Q5DaZaMpQAWt3z8yT7hPBtQOM45a4szYLjNS3ESI6bz8vP8APFhpKltpqnXqmNZIsfhSNhfyE2kQNjM5bvVbkNxEi6oc+lSprZhyltOuO/GR0s8H0tJZcBZJEh0JUFBQ4FZHtrptHYu2NvkyapS6bHZXIf8AiUrDfxhbUUuJ6yXpBdeaecbcCFqQ4ErCE9kknOqmQVXHuZS48tEdqHQYqVyUhAQwknkothRyM81oTnI7JV66ec1iSqlU9aK4auiRLklSwylpst+U8UJSBgI8uCrkpWQc4OdRdVS7QZb3FO53YUlSjGyQQYAO4OkQLjgC5wz1LaQthBuowTyIkkRa1vEQVcyBY4LexED+r1eeQR1FtspPz4gqP/MNFb+emhtRA+BsinnGFSCuQr68lHH/AAA08v8APpqu9lKP2DI6VgiDpCj6q8R+5xL81e7+udX5x9Lfpiw/LVE4HoNYkj5a46xORTKROmLcZYRGjuPKdkEhtASgq5Kx34jHfHfGmw4FgSYGIf8AjMuVqzt47HqMxoOU5yOIsxBI88R1Smn8gnuAhZP6adG378tdK24rq5jaqna0qfadTK1hK5DfEIQQVdsksRnQT2ws9jnGoEeLPxTs7/wKNKkTKbCnMNJZS3R25KF4ySth0PgZyQFJKCQQeJIIOpM+Fa/Ht0NtqvTQ80xWZ9OamqK2fiw3KhIbadW2kKSVuLb+CUUKwFeYHOTlYbSQ66RspUj6J873CR9cVBmgcZoUhyxAIVzAOpJEC/uLUo/+Ii4wXIlUotjR6HSpNRiA2rVnptLbgOF5brDyHFjl/Cnihb4KQogpACO/EaUGfjqvt3QqtCYAh02oxeimfFSt+b05KEvv8u/HDfWxxCSVEk4GCUql2zVoVObjQm025S2Oo3MmT44R14ofW6y7y/AAOo+4lKRG6S3QED7kgqtCsuLOqrYq12zJ85ijltbaJAWHYykFKXlIKVJVhL/ZwKzhWCCB23oBsCLRHToPsPLGPlhI7wuSpJkm6pgkmwEDUST7yo1eYgfX8xFXcd2x43WZdpMxonnxW0GZDba0nscd/u+4PbzDODnXdvRLg17b2jSmY7TbbaE1JQDZynksBQyO2FFK+Y9+2hv4uNxxsnvB+9NTjS5duXHaseJV0s4S628JDiY0ngBgFCUHI9fUDHpoxbfx4V37WR6PTasmt0yrR+LFehpT0JDTiyokAq5JUPNkep9sHtqZdoSKKpC1gmXSU9CVRKZ2nVBibz0nHbSVLTDFMpwyW9Jj8CkiT6Az5n64E3hxpsrbzfm1qfWttKbTJ9dadcjVKPIeW21HUhSlLZQp1aAMYSfcBWPTtpoftSLPXcPh6smoxg+HaFW6mC0tsEuoV3cUniBxSngT3A7A/nqerG3VsCVQKjNpDL0ygNobpUgpPVipA4gIVn3Ce/z99Qb/AGgldlQrdt6nM12Kh+LV5rztAZKVyG0Pha2ZCyk4CVIC0htY7jJHuBUkIXQ05g3BkbeVtub4mfZTJGVVxoCqW1qJBi4BSYJCQJIVHlsCcQ9n7Obp3NtQ23Qdu7wqtNq9s0N9t6nUN6QzJUytwpIUlB/gcyMev6g6N37PfbhNnbSXDedVc+EqdVqrlPZiS2CQ0zEbKnVqTyBCi4S3gjtj5nT8tvxN1q0aPYjZbTSKRTaXT6EqNDeMiMOi5lbwbGClaWwEAZPdB741qsuDXtyrM+w7Fjzo1GZlvyavMeqiYqZWJMh1PwiFA9Hn1S6tbgAJSAcAZIHP84Q5SlDSgkLISonhJEGL7nYRN8P9N2Sq6CqQa2EoF9UiJ1CAZ5jxAbkfODTtvbUefEmVORRnJCaxILjrkNgxghbY5K5oU6eAWtRCSjscknt68dIvSHO3DvO3W6O5Qn6HK6bUNUCW09IjBlvMrzIKXUmQJKEqa8yxwJSrIOmrAv2BbO3Upuztwqk1TIBdZjzagoSpzMh0cCnivCFhtR5p4ngAcjko5ATY3BVa0ZdmWVLqc2hSZ709RqlRV1IiXG2wWVOlwp6y1tLeWsFIUt5QSlA7FE9kazRqqQ4qygEpTcRcXuNwAJjjw2MgNKcurquvC0AhuTJM+GBFwYAITG2x3x6V2puza1tWtZse5brotLqdejJepsV+Yy31kKI4JaKSAtICkgK7FXv3yNFMKBHsdQdoljJr/hYbplyW9CduS72WqfaML7/7UElIcW0/IWsjphlRcfPFKUoaSQrmTgzJtOkTaFbVNptQqz1dnRGEMvVOShKHJSkjHUUlPYE9s499WinWVJCYgAD+x/P+WJNm1GzSkqQuValDiCBF0xNgSUm5uLE3hWUT21HnxwbzUbbHYq6KO9KSu4rjpztKp9ObV96sPgtLc/upSlSjyPuMeupDK74A9T21A/xj32b7sSs1B1ECaaHc66TSrdVKEl5K47q2FTDDCMvuvOc2UpcyhtBSoDK1a21Cylswb4+ckpk1Fa33glIIn9OtrX8p5jEB6FFrV60WXTLdpj65mFTVoapsZpvA5JdPVUcggtgJAA5Hl79tFLwXbhSLG8RzFJdRMfalrYcQtEQkuO8Fxnx0/ZSm1pdUO5Hw+e+O8q4nhgZ2g2YoEGPHdp193DSX/tqct5KimUW0KDAIOEIbJ4eXtjkrJUc65fDbtFQZtRsm+JlJm2/XqOqWj7tfBuTI6fDruAZJTkuBPpkEZyMDS3UrNDDihaLzxcRJ9YPAHW2KK9m7VXSPalShCgkRAnwrG02ChKQRJiSRsMGm7YFQseg0irXJKgVeEzcHQUt5zi23RnVOIU6pB4p6yG1pK198JSopxk6pyh1uhN2qam8xXGunVqNKXCSgOOtynMw0ZVwGUoRhQHbOcZ7ZLCmGarT5DVY4KaShJSsqASsq7lIQPYnGc+uda1mS+zh9tPQYWpDjaAlIKwcBQ+Rwc49dA6vOVUy0aWzpiYuTYj3gPdEiba9SZja6QiuWUaYAMm8f8yVC3+Yni8TsIiHelftZqvWRatzUZ++CuiN2RXacxD68iA8p1hUZ+SwohSAocldicJWFZI0NVXvUtorNrUXamh1On23EqvwDM0xev9lOq7cGVpK0qLi84yFd3PqNTM3E22s3cuuRp1wWvAemwfh3IVYT9xLAYWXAhElHFxCQo54hWPN9dKe01jN7b2cuioX1pD0xydUpziUNvynnllxT7gTkAeZKQBnAQBoNWP09a+J1KAEhIBgrSLHqNpCrkpMpBEkM1NnFLTo9peZC3bCFbEFSlE26SE6bCY3EjEQvD54xr9j1iRbNbte5txZ9TnJLSnHEMSoKuiVOoWlSOKUkoOEEo48VZ98Cjxtbqzb/ALhg2jdVkHbasQZTc+Sgymq3IlQ3WyAlIaaHBKyUHHLAUPYjOvQOubb0y5601dFDkSLdqEYLR9qU1tovqR2CmXw4laVtq5BWCkkFAwQTrtvfZi29xJ9ArV1WzGqtct95LlOqBHdAUQO4TxDiTjKm1goBwQMgHRFnOn1tuJSNSAJBAnULnUDBABtBVFwel9b2ZZcK9uvbYCSfeSFKSQqAkgBJSkp5gQSSdUix8v5UKTc+3aHGYNuRGbfjCGuFJprq7gRFajKdS8VhRSGkjpI5qTk8vxHsdGe29odxpHhJozltUSJNeuBLnx0UOpDyormFJcJH421gHCD50FQIIBIHoq0kRVSizBbceSotlwoCXEt+gCjj0x6D5DSLHpfwtNQ1Bhx6ZTYKQiMxFShLKeJwlCUJAwB7Y9tcta6alTaHJUpJ1XBAhM/FtANyTOwG5gbldpwlBRSsBCSsLgnUJiIAhMDYgAWvxjy4tzayq3XfTVGtdyc4+vESRSqo50pNPWlZJdWMD7pISAT3OSBlROdLd8W2vbK1azS5VAocuOt0QxcFKU+RKUl7i7TlqV5f9YkZyMgNr4qWCdT4r21FGum2ZlHfhrhNSldCpTmQlEtSCcdLqEAhJJOPkNDnxF2DbW3uycaDDoTcCh0uZHqMCIt/gwXkoeQzHcOeopS3HgrinuVE5VjIPDT1LjzqAgQiQCSDsUkzPJChpJtBJ3gw1NdrjUqbZKSSSPCTN+uokTfZMQR7xJIwkeDndyX4hNx49QuGhzJVXtGgrit1QJbbgxJD0hYcShltIShxbAaRyJOQwvAHfMuYF6USpXTVbbiVJqTXaWyzInQW8lyOh4KLRV2wOQSTjOcYJ9RmO3hs8ElubV7cw01dVXjXhOgoaqkumVmRDU0eXMsoVHcTlIOASSeRTk6kfT7epNFqMuowabFi1CYlCJU1tlIfkhAwjqOY5LwPTkTqtUqHUtgL356/32xK8+qMvqKxaqSdIEJAskGQTFz4SSqAAOD1xtuCnOVmhVGntTpFMdmRXY6J0NXF6MVoKQ42fZac5B+YGotbg+Gqwdo7bsCBQoqmajNv+kyDOlOFyRMdSta1B13ssJDaVrwgoGW0+uSFS0UQBofb923+9ezt1wkvORpCIKpTT7DXUeacZIdCmx68xw8pBBBPYg99dLjaT4iJIwJoax5lQZSshCiJA54E9Y6fTDC8TdWdpdYtF1KQ4lXXStJ7ZHUaBP6BWuuw5KjO5MuJStppxTKUpKjnlgpwfYn5emhh4lN0KDNo+2DP2ixIqVTpcqYgwZXxzKWkBoLcXJAAI5+ULIHJQV6Htp67dbhU+VuFQaPCD7sqrfa6UOFISlgwXek8FA+pK+w+nfQ7MWy814CZIi29yL7jbff7gR9JZcQi6dp+0/yOC5gPTG3p7L5RjiMoSErwCVf9HBPb541w1UR24kN2Iw8lYIWp1LZKSM4HMepHtn6fTQ28QXietnw9Vxmg1WnVeZIqEFFRZXDQ242AlSkcDzWMElvOR68vp3IKavGboCK7VVN06jLQ1IW7LcS0mMHOOFLV6BGVAfIZJyNSrM6NaVPUaAVKNysp1EKsZCrn4QbCbgAyFKwVFFVNMs1TiCEOe7+KLGB8/wB2wqyIbSeTL4DzwaAbSkYQkK+Rx29Ox+Q9tZFh1dGHxKVOCKvgGx51EAgBSv0/nnQ/2g3Ohbw3Be6KLCEan27PRTWHFvhxMtJQSp1JTkAcknjgkEYPY9tA279wq3cPjcolLEp2FCp9WjUhTEV5SESGEJW596kHCsqcV2IwO356ImkdqNSlo0pUA2kzIIJMEyJMFKSAeBcJkg9tLk1Q++5Tr8Cmkd4qeLAgWO5B+XriWSqfHjPvNLkstxJBDykCP5Vdz8u2T8x8hroL8gcXW3OMZDiChBygFJJHYk//AM1eqNQaV8a7OKY9NYaElx7mEJZSkHJWTjCcA/oNalCnU23nqmh1FPpbAVKcW4oBtDQHIq5K7BIGTrDRvIdWEAJ0apCSrVAKuvhKZOoCwJJFynC9JUAbmYG1vtzxzjKY2HpMUsIcQFKUC44rJdJ7gE98jWudDUmosIShpt19rBhBwcuw9j7enqPl9dDnYjdl3fasXe6mImDSaTMjx4qCsOl3kHCtwnA/F5MD2CfqdCzbzcO4bw8Zr9Dqc/4qkUOXWfgGA2lIZCU9IdwAT5R7k+p+et6cv9s0qeR4HVCD4QRAgwmCOttiCQoKN8H28mqg4+24QlTCCtQN906gLc3Hp8ow6dx9/bhtXxH25tpGhU1VJrSqY27JW2r4hgLW4XOJ5YJISkAkeX17k9kndqsVW3fFxZoVa0y+40S1X5SqVD6TjyVGSr+sNJeUlKnEqbZ7ZBAJIPbBam9Mdb/jyshTfHCXqao8lY/ClxQ7/P8A9dHCS5Sx4i7AC4yG7rcodRVLUSvkmKC2EDuOJSXOZ+ec/PRNCGGqxDIBKgogHoAR5RJKjAtbVhgcZYomqZ1DV106lKibkpV4iZBFhuPLBLsG+oe4VDRUosWbTXkrUzLplTZ6MuE8k+Zp5GTxV6EYJCkkKSSCDpy8AdDXaqiV60btvul1cOzqfNqq61S6qGWm21MyO6oyuI5F1laVDKycoU3ggApSTc9tPaCVJk74mdUhDbpDRlNiPQiY+W2MMA+51bgAPTP56uP89tUv8PrrbzjkxDzevw1bf7aLZqVv0pcF+vuyY8xb0px9KWShbnSaStRDaOalK4pwMn6DGraCM1G3zsBKE8Qly8UBIHbvMQs/qc5/XRE8X7hVbNAjpH3jrskA/QtBJ/5x/LTD2lUHN7rHc5cgZl0FJx/bTGc/92vdCUpED9zg62868kqcUVGFb3+BWBR+0ygqf3Mtp8HATby/X6PuH/HUpt7Wkr8I1aT65tyOn/wtajp+0dh/EX3QFnuPsJ1IT/vV/wDzqSO8Kep4T6uT/Fb0bt/st6WEqh6sjhP/AMnFLqQTlWQH8Z/1pwKf2dcYR7cvvj2T8fGx/wBwdbLDs6iXT4kN4qm5S3KrdtCnJmURpyW7HjKX0wjCintyC+GT3wHB2766v2f5DNt32o/hFRYOf9xpiVDea6LJ3irG4/7m1d+0oi5cVhDcdcSG6y6rzOl1SCnLjqGllw5JwEgnsNFsiol5klptsA6QpRn1ISB+Ik22sFXmAVnthmgyvOa9sEgu6ESDECEFU9UwII2uJtg7TqDTtyqnQY1YQ1UFU2nyTWKZSX1yKSqWtTbYQHFAc1I4OZQO6f4gM9yZXYaK1Cp9BktNSINVcWiXHyR/VwlSnE5B7hSuCSO3ZR/LUc9ndxb5cq1M+2bFm2jajzAg0eHR6SpCFOrKlILi1lJCUoQUg4bClOZI05d47zvu3W7muKzX7Yk063aSpirU2bL6tRglQK1vBDSsIWUpQoJcUchHYeudwyjMU50oOBKUKFoXKdyBMAeI21AnSJEFRGJ//iAcpkwowiYERHJIHn13PpGHNtPb9J23qogwbZp1izaxVnm26RT6p8f9oQ2W1FMtScfdEAAHHZJUEkkqGgN4dEfGeMm5pJ7nlWnCfzkJH+Otnh+8OF37P71W1Ne+wWEuwnJD8aLUkCXIjlISpAaUlKl8VlsqP4AcebJ1bwjNql+Je6ZDgUl1EGorUhY8ySqW1kHHuO4Os7QU7dLX0zLCgpEgyNpvbm4id+fo+9k6p2qy3NqionX3ceIyTNp/THXuukOeOy00nJKZdO/QhpR/x0X7qAHjRsleO/7pzR/5v/5oO7irEnx70BGccKhAGPyicsf8dGC7nB/pl2GnPdVrTgPqeZP+B0AYPidP/WH5jDTXJ0t0Y/7JZ/8ARWDyEBK899bM/nrAHJzrPP8AnGmg4i+MR+mrqxj21bI1ZRyPTXpxmAR4sqM/Jtqg1JCQYkKcG5Cv7HWU2hJPyGRjP1GmFtTHbTuRtHIRxDj0eqLfx/EtcGPlX5ngNSqqdNi1inSIM1lL8aQgocbV6Ef59PrjUYbLtGdY2/Nm0KY49JbgSp6IspxASH2DTGwlXbt6oVn+8FDXpuj5jBSiWTqT0Sv/AEKwyvH1R51av2249Pp8upSFUV77mHHW8rAcJzhIOjtu+kp8KFUSscFi34wUlXqDxb7HSxuVu7Tdta+oVdao0FikuVRTrbiOo9wc4dFDasFajnPY/p30lb/1Ft7wzXTPKkpYk09t5GRjCVuIKc/9odtJyXk+11rYBkJvawhIi/nO1jbnD01W1NSzlFItnShtwaVTOolYJ4tFrScB/wAGT7VK20vmTJ4/DKrUJp5RHZLag0lZP04rOfpnTp3Vom4Z3Ydr9ZrAd2mo9ShVCVRXwhpooawlsN+RSpCw4Q90+Q5LSlISVBsFK8B5p9X25vONLSxMiS6v8K8wvDiHEGM2lSFD0IIVgg6HGytXqtw+KxmlSp9arFqUGoVNUCHUZT8mLCS0lxDBQFkpykYCVElQ9jo5lGYNUFKxrmVyBYHf192N5F/lIOdpskqM4zrMnW1BIZAWqSRskWEAyTEQYGCTV/EDRNuarelZh3rMvyVcdThPQKTEhyXWaNFRxS8VnBS2AjmSkBKlFKfKVFR0j7lbt0u46PfKVbcVs7bSpMKci5qWyqhO1F4Lb5ofEkIXI5KB4kIKVjyniPPrX4zrKvjcO/6IxatCrdShppPBx6Ig/DpcU+vIUoqSnPHB+gxozeJewLi3G2oRb1tQW5c9UyMVCTISwhLaMkqKjnPfHYDOiZzhyXe5Y8bYEEkkKIAiAkI2gcnck4WW+z9KPYF1NWNFQTrAgFtMgElRKveBJEpAEc4aFjbmK3PrVWvm3bIrcOdWGjRqdX56Iq2acwzy5l7i8pSAlZdcCQCFlSRnJ7CnwCsKf3IuuVyUst0hCebhypRcfBJJ9yeHc6kZsftdW9vNjUWrUfhW62tMxS3GXS602t5bhR3wCoAKTnsPfSD4ZfDXP2Gfrkuo16JW5NTZYZAjRFMhoNlZ9VLPLPMew9NCHvaKt2lcUiNMlXkSBG5JtsBeMMNPUZZldFm9Ky7JWUpbm5UlKzJkCLi52njAbrC/tj9oFCKByDNWQFf7unnP8saMt2cf9M2w8eqLXmHP+2rS3R/DXRKXvHK3HXWapJrDkp6UiKstCO2XGy2QAE8jhJOMq0+5O3tCmX7DvJ6Kt24IcJVPYkl5YShlSiVJ6YPEkknuQTrUxRvJC9dpc1fKR98fWY5/ROrYDJJSilLJt8ZSocxYSL/TDjRjt6a2a1pACs6y5DRzE0xnxGrcRqtVr6x6cXKQBpBrlpU6p16g1t5tf2jR3HVRXUqxgOtltaVD3BBzj2IB1Wq1hxsbJCref5Yb242wll7uz4M266c9U3YbKmWUCY6ygJUckENqTn8zpyzrMolVt40KfTmKhRuklgwZiA8yptGOKVJVkKA4p9flqtVrSlpsKUoJEne2/r1x2OVlSppppTqilF0iTCTM+EcfLG6hWnRLWhphUakQKVDBKgxCioZRk+p4pAGew76U+IA7dhn0Gq1WtqQAYGOFS1OLKlmSeuLLQOecayLSQfTVarXuPDjEoAIwNUlI76rVawY+cZFI76riMarVazGYtxGr8RjVarWYzH//2Q=="/>
          <p:cNvSpPr>
            <a:spLocks noChangeAspect="1" noChangeArrowheads="1"/>
          </p:cNvSpPr>
          <p:nvPr/>
        </p:nvSpPr>
        <p:spPr bwMode="auto">
          <a:xfrm>
            <a:off x="63500" y="-746125"/>
            <a:ext cx="1209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12" y="5298196"/>
            <a:ext cx="1567107" cy="14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litter Text Generat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77" y="-96823"/>
            <a:ext cx="10231283" cy="15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60350" y="1052854"/>
            <a:ext cx="11671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*If you have a snack eat it by the </a:t>
            </a:r>
            <a:r>
              <a:rPr lang="en-US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MONKEY POSTER</a:t>
            </a:r>
            <a:endParaRPr lang="en-US" alt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*Everyone has until </a:t>
            </a:r>
            <a:r>
              <a:rPr lang="en-US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3:15 </a:t>
            </a:r>
            <a:r>
              <a:rPr lang="en-US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pm to be set-up (use bathroom/water now)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72129"/>
            <a:ext cx="12192000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Set-up in any chair and </a:t>
            </a: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make your Friday assessment SUPERIOR </a:t>
            </a: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24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9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Ready to take your assessment now??? Have a question???  Then sign-up to see Miss Jaques (by the little black filing cabinet by the practice rooms</a:t>
            </a:r>
            <a:r>
              <a:rPr lang="en-US" sz="24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).  To be fair Miss Jaques will see/help you for 3 minutes (she will set a timer).</a:t>
            </a:r>
            <a:endParaRPr lang="en-US" sz="2400" dirty="0" smtClean="0">
              <a:solidFill>
                <a:srgbClr val="92D05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9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*Best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Practicer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WINS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 full size candy bar at the end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practice (or +100 points)!!!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9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*Break around 4:15</a:t>
            </a:r>
            <a:endParaRPr lang="en-US" sz="24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119" name="ShockwaveFlash1" r:id="rId2" imgW="3373560" imgH="963720"/>
        </mc:Choice>
        <mc:Fallback>
          <p:control name="ShockwaveFlash1" r:id="rId2" imgW="3373560" imgH="963720">
            <p:pic>
              <p:nvPicPr>
                <p:cNvPr id="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19186" y="5894363"/>
                  <a:ext cx="3372814" cy="963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885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45" y="250460"/>
            <a:ext cx="721373" cy="637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5008" y="2652006"/>
            <a:ext cx="118438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Right Away </a:t>
            </a:r>
            <a:r>
              <a:rPr lang="en-US" sz="32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32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ALL)</a:t>
            </a:r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endParaRPr lang="en-US" sz="44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1-Normal set-up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2-LG </a:t>
            </a:r>
            <a:r>
              <a:rPr lang="en-US" sz="2800" b="1" dirty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Leaders </a:t>
            </a:r>
            <a:r>
              <a:rPr lang="en-US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Spiral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-Complete 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your 7 set-up 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steps</a:t>
            </a:r>
          </a:p>
          <a:p>
            <a:endParaRPr lang="en-US" sz="28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5008" y="369331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Accent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41-50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HB,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&amp;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Stomp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7539" y="877162"/>
            <a:ext cx="5994595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2</a:t>
            </a:r>
            <a:r>
              <a:rPr lang="en-US" sz="2000" b="1" baseline="30000" dirty="0" smtClean="0">
                <a:latin typeface="Comic Sans MS" panose="030F0702030302020204" pitchFamily="66" charset="0"/>
              </a:rPr>
              <a:t>nd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r>
              <a:rPr lang="en-US" sz="2000" b="1" dirty="0" err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Paperball</a:t>
            </a:r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Thursday*</a:t>
            </a:r>
          </a:p>
          <a:p>
            <a:pPr algn="ctr"/>
            <a:endParaRPr lang="en-US" sz="2000" b="1" baseline="300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008" y="-42238"/>
            <a:ext cx="420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Goal for the Week</a:t>
            </a:r>
            <a:endParaRPr lang="en-US" sz="24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Superior class 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They had the most helpful class (3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you hit your game day- game day on TUESDAY next week)!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8504" name="ShockwaveFlash1" r:id="rId2" imgW="3373560" imgH="963720"/>
        </mc:Choice>
        <mc:Fallback>
          <p:control name="ShockwaveFlash1" r:id="rId2" imgW="3373560" imgH="963720">
            <p:pic>
              <p:nvPicPr>
                <p:cNvPr id="1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19186" y="5607804"/>
                  <a:ext cx="3372814" cy="963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988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55" y="236995"/>
            <a:ext cx="950243" cy="8402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34173"/>
              </p:ext>
            </p:extLst>
          </p:nvPr>
        </p:nvGraphicFramePr>
        <p:xfrm>
          <a:off x="10629900" y="3600450"/>
          <a:ext cx="1211580" cy="3257550"/>
        </p:xfrm>
        <a:graphic>
          <a:graphicData uri="http://schemas.openxmlformats.org/drawingml/2006/table">
            <a:tbl>
              <a:tblPr/>
              <a:tblGrid>
                <a:gridCol w="556135"/>
                <a:gridCol w="655445"/>
              </a:tblGrid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175" y="2988409"/>
            <a:ext cx="21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Class’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LG Progress</a:t>
            </a:r>
            <a:endParaRPr lang="en-US" dirty="0">
              <a:solidFill>
                <a:srgbClr val="FF0000"/>
              </a:solidFill>
              <a:latin typeface="Janda Manatee Solid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5008" y="2232661"/>
            <a:ext cx="106299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heavy" dirty="0">
                <a:solidFill>
                  <a:srgbClr val="92D050"/>
                </a:solidFill>
                <a:latin typeface="Comic Sans MS" panose="030F0702030302020204" pitchFamily="66" charset="0"/>
              </a:rPr>
              <a:t>Do with </a:t>
            </a:r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Miss Jaques:</a:t>
            </a:r>
            <a:endParaRPr lang="en-US" sz="4400" b="1" u="heavy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1-LG/Superior </a:t>
            </a:r>
            <a:r>
              <a:rPr lang="en-US" sz="3200" b="1" dirty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Class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2-Treble Clef/Bass Clef Videos</a:t>
            </a:r>
          </a:p>
          <a:p>
            <a:r>
              <a:rPr lang="en-US" sz="32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3-Christmas Stomp</a:t>
            </a:r>
            <a:endParaRPr lang="en-US" sz="3200" b="1" dirty="0">
              <a:solidFill>
                <a:srgbClr val="9966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US" sz="1000" b="1" dirty="0" smtClean="0">
              <a:solidFill>
                <a:srgbClr val="9966FF"/>
              </a:solidFill>
              <a:latin typeface="Comic Sans MS" panose="030F0702030302020204" pitchFamily="66" charset="0"/>
            </a:endParaRPr>
          </a:p>
          <a:p>
            <a:r>
              <a:rPr lang="en-US" sz="32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Reminders:</a:t>
            </a:r>
          </a:p>
          <a:p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-Practice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proof due TOMORROW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5008" y="-42238"/>
            <a:ext cx="420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Goal for the Week</a:t>
            </a:r>
            <a:endParaRPr lang="en-US" sz="24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5119" y="890627"/>
            <a:ext cx="613351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2</a:t>
            </a:r>
            <a:r>
              <a:rPr lang="en-US" sz="2000" b="1" baseline="30000" dirty="0" smtClean="0">
                <a:latin typeface="Comic Sans MS" panose="030F0702030302020204" pitchFamily="66" charset="0"/>
              </a:rPr>
              <a:t>nd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r>
              <a:rPr lang="en-US" sz="2000" b="1" dirty="0" err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Paperball</a:t>
            </a:r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Thursday*</a:t>
            </a:r>
          </a:p>
          <a:p>
            <a:pPr algn="ctr"/>
            <a:endParaRPr lang="en-US" sz="2000" b="1" baseline="30000" dirty="0" smtClean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5008" y="369331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Accent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41-50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HB,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&amp;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Stomp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Superior class 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They had the most helpful class (3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you hit your game day- game day on TUESDAY next week)!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8211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50" y="136435"/>
            <a:ext cx="721373" cy="6378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64939" y="774286"/>
            <a:ext cx="6007196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2000" b="1" baseline="30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rd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r>
              <a:rPr lang="en-US" sz="2000" b="1" dirty="0" err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Paperball</a:t>
            </a:r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Thursday*</a:t>
            </a:r>
          </a:p>
          <a:p>
            <a:pPr algn="ctr"/>
            <a:endParaRPr lang="en-US" sz="1600" b="1" baseline="300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008" y="-42238"/>
            <a:ext cx="420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Goal for the Week</a:t>
            </a:r>
            <a:endParaRPr lang="en-US" sz="24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45794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Accent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41-50, HB,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Yuletide.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5008" y="2609846"/>
            <a:ext cx="118438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Right Away </a:t>
            </a:r>
            <a:r>
              <a:rPr lang="en-US" sz="32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32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ALL)</a:t>
            </a:r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endParaRPr lang="en-US" sz="44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1-Normal set-up</a:t>
            </a:r>
            <a:endParaRPr lang="en-US" sz="2800" b="1" dirty="0">
              <a:solidFill>
                <a:srgbClr val="9966FF"/>
              </a:solidFill>
              <a:latin typeface="Arial Rounded MT Bold" panose="020F0704030504030204" pitchFamily="34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2-LG Leaders </a:t>
            </a:r>
            <a:r>
              <a:rPr lang="en-US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spiral check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-Complete 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your 7 set-up 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steps</a:t>
            </a:r>
          </a:p>
          <a:p>
            <a:endParaRPr lang="en-US" sz="28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en-US" sz="28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  <a:p>
            <a:endParaRPr lang="en-US" sz="2800" b="1" dirty="0" smtClean="0">
              <a:solidFill>
                <a:srgbClr val="9966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Superior class 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They had the most helpful class (3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you hit your game day- game day on TUESDAY next week)!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575" name="ShockwaveFlash1" r:id="rId2" imgW="3373560" imgH="963720"/>
        </mc:Choice>
        <mc:Fallback>
          <p:control name="ShockwaveFlash1" r:id="rId2" imgW="3373560" imgH="963720">
            <p:pic>
              <p:nvPicPr>
                <p:cNvPr id="1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625557" y="5697030"/>
                  <a:ext cx="3372814" cy="963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18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97" y="81458"/>
            <a:ext cx="873277" cy="77216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75338"/>
              </p:ext>
            </p:extLst>
          </p:nvPr>
        </p:nvGraphicFramePr>
        <p:xfrm>
          <a:off x="10629900" y="3600450"/>
          <a:ext cx="1211580" cy="3257550"/>
        </p:xfrm>
        <a:graphic>
          <a:graphicData uri="http://schemas.openxmlformats.org/drawingml/2006/table">
            <a:tbl>
              <a:tblPr/>
              <a:tblGrid>
                <a:gridCol w="556135"/>
                <a:gridCol w="655445"/>
              </a:tblGrid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175" y="2988409"/>
            <a:ext cx="21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Class’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Janda Manatee Solid" panose="02000506000000020004" pitchFamily="2" charset="0"/>
              </a:rPr>
              <a:t>LG Progress</a:t>
            </a:r>
            <a:endParaRPr lang="en-US" dirty="0">
              <a:solidFill>
                <a:srgbClr val="FF0000"/>
              </a:solidFill>
              <a:latin typeface="Janda Manatee Solid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7540" y="853626"/>
            <a:ext cx="5952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3</a:t>
            </a:r>
            <a:r>
              <a:rPr lang="en-US" sz="2000" b="1" baseline="30000" dirty="0" smtClean="0">
                <a:latin typeface="Comic Sans MS" panose="030F0702030302020204" pitchFamily="66" charset="0"/>
              </a:rPr>
              <a:t>rd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r>
              <a:rPr lang="en-US" sz="2000" b="1" dirty="0" err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Paperball</a:t>
            </a:r>
            <a:r>
              <a:rPr lang="en-US" sz="2000" b="1" dirty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Thursday</a:t>
            </a:r>
            <a:r>
              <a:rPr lang="en-US" sz="2000" b="1" dirty="0" smtClean="0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*</a:t>
            </a:r>
            <a:endParaRPr lang="en-US" sz="2000" b="1" dirty="0">
              <a:solidFill>
                <a:srgbClr val="FF66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5008" y="-42238"/>
            <a:ext cx="4205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Goal for the Week</a:t>
            </a:r>
            <a:endParaRPr lang="en-US" sz="24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35008" y="2232661"/>
            <a:ext cx="106299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</a:t>
            </a:r>
            <a:r>
              <a:rPr lang="en-US" sz="40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with Miss Jaques:</a:t>
            </a:r>
            <a:endParaRPr lang="en-US" sz="40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1-LG/Superior Class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2-Treble/Bass Clef Videos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3-Yuletide</a:t>
            </a:r>
          </a:p>
          <a:p>
            <a:endParaRPr lang="en-US" sz="10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32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Reminders</a:t>
            </a:r>
            <a:r>
              <a:rPr lang="en-US" sz="32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en-US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Practice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proof due TOMORROW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45794"/>
            <a:ext cx="377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Accent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41-50, HB,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Yuletide.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Superior class 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They had the most helpful class (3</a:t>
            </a:r>
            <a:r>
              <a:rPr lang="en-US" sz="2000" baseline="3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rd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you hit your game day- game day on TUESDAY next week)!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978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79996"/>
            <a:ext cx="4754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Half Note</a:t>
            </a:r>
          </a:p>
          <a:p>
            <a:r>
              <a:rPr lang="en-US" sz="40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1-Play</a:t>
            </a:r>
          </a:p>
          <a:p>
            <a:r>
              <a:rPr lang="en-US" sz="40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2-Clap &amp; Count</a:t>
            </a:r>
          </a:p>
          <a:p>
            <a:r>
              <a:rPr lang="en-US" sz="4000" dirty="0" smtClean="0">
                <a:solidFill>
                  <a:srgbClr val="9954CC"/>
                </a:solidFill>
                <a:latin typeface="Arial Rounded MT Bold" panose="020F0704030504030204" pitchFamily="34" charset="0"/>
              </a:rPr>
              <a:t>3-Pretend &amp; Sizzle</a:t>
            </a:r>
            <a:endParaRPr lang="en-US" sz="4000" dirty="0">
              <a:solidFill>
                <a:srgbClr val="9954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0651" y="1125743"/>
            <a:ext cx="4754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Quarter Note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1-Clap &amp; Count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2-Pretend &amp; Sizzle</a:t>
            </a:r>
          </a:p>
          <a:p>
            <a:r>
              <a:rPr lang="en-US" sz="4000" dirty="0" smtClean="0">
                <a:solidFill>
                  <a:srgbClr val="FF6600"/>
                </a:solidFill>
                <a:latin typeface="Arial Rounded MT Bold" panose="020F0704030504030204" pitchFamily="34" charset="0"/>
              </a:rPr>
              <a:t>3-Play</a:t>
            </a:r>
            <a:endParaRPr lang="en-US" sz="40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599" y="4076935"/>
            <a:ext cx="4754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Eighth Note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1-Pretend &amp; Sizzle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2-Play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3-Clap &amp; Count</a:t>
            </a:r>
            <a:endParaRPr lang="en-US" sz="4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04" y="0"/>
            <a:ext cx="57150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4019" y="0"/>
            <a:ext cx="571500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643" y="151803"/>
            <a:ext cx="695132" cy="1125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81595" y="151804"/>
            <a:ext cx="695132" cy="1125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1" y="3019791"/>
            <a:ext cx="558743" cy="1052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485" y="3019791"/>
            <a:ext cx="615305" cy="10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02" y="3555999"/>
            <a:ext cx="406400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000" y="508000"/>
            <a:ext cx="406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406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4000" y="507999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0000" y="3048000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4000" y="507998"/>
            <a:ext cx="4064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" y="3810000"/>
            <a:ext cx="406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98" y="3809996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21" y="242909"/>
            <a:ext cx="721373" cy="637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584" y="80660"/>
            <a:ext cx="408305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heavy" dirty="0">
                <a:solidFill>
                  <a:srgbClr val="FF0000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800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Goal</a:t>
            </a:r>
            <a:endParaRPr lang="en-US" sz="2800" u="heavy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8526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September </a:t>
            </a:r>
            <a:r>
              <a:rPr lang="en-US" sz="4000" b="1" dirty="0" smtClean="0">
                <a:latin typeface="Comic Sans MS" panose="030F0702030302020204" pitchFamily="66" charset="0"/>
              </a:rPr>
              <a:t>29</a:t>
            </a:r>
            <a:r>
              <a:rPr lang="en-US" sz="40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atin typeface="Comic Sans MS" panose="030F0702030302020204" pitchFamily="66" charset="0"/>
              </a:rPr>
              <a:t>             </a:t>
            </a:r>
            <a:endParaRPr lang="en-US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The Beats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5242" y="1886516"/>
            <a:ext cx="11843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Do Right </a:t>
            </a:r>
            <a:r>
              <a:rPr lang="en-US" sz="44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Away </a:t>
            </a:r>
            <a:r>
              <a:rPr lang="en-US" sz="2800" b="1" u="heavy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(bag, recorder, and book,)</a:t>
            </a:r>
            <a:r>
              <a:rPr lang="en-US" sz="4800" b="1" u="heavy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endParaRPr lang="en-US" sz="4800" b="1" u="heavy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1-Sit in your assigned chair &amp; </a:t>
            </a:r>
            <a:r>
              <a:rPr lang="en-US" sz="2800" b="1" dirty="0" smtClean="0">
                <a:solidFill>
                  <a:srgbClr val="E41C9D"/>
                </a:solidFill>
                <a:latin typeface="Arial Rounded MT Bold" panose="020F0704030504030204" pitchFamily="34" charset="0"/>
              </a:rPr>
              <a:t>HANG UP YOUR PRACTICE PROOF</a:t>
            </a: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2-Put ALL pencils in cubby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3-Take out recorder and practice songs 1-4 (ONLY 1-4)</a:t>
            </a:r>
            <a:endParaRPr lang="en-US" sz="2800" b="1" dirty="0" smtClean="0">
              <a:solidFill>
                <a:srgbClr val="9966FF"/>
              </a:solidFill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</a:rPr>
              <a:t>4-If you are disciplined you will have your BLACK BAND </a:t>
            </a:r>
            <a:r>
              <a:rPr lang="en-US" sz="2800" b="1" dirty="0" smtClean="0">
                <a:solidFill>
                  <a:srgbClr val="9966FF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2800" b="1" dirty="0" smtClean="0">
              <a:solidFill>
                <a:srgbClr val="9966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3176" y="0"/>
            <a:ext cx="39375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heavy" dirty="0">
                <a:solidFill>
                  <a:srgbClr val="00B0F0"/>
                </a:solidFill>
                <a:latin typeface="Comic Sans MS" panose="030F0702030302020204" pitchFamily="66" charset="0"/>
              </a:rPr>
              <a:t>Superior Class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Superior Class from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Monday/Tuesday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was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Monday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They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got to play more because they were superior listeners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!!! 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5008" y="499683"/>
            <a:ext cx="377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will understand           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pages 1-5 in book.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9516" name="ShockwaveFlash1" r:id="rId2" imgW="3373560" imgH="963720"/>
        </mc:Choice>
        <mc:Fallback>
          <p:control name="ShockwaveFlash1" r:id="rId2" imgW="3373560" imgH="963720">
            <p:pic>
              <p:nvPicPr>
                <p:cNvPr id="1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728427" y="5877680"/>
                  <a:ext cx="3372814" cy="96363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11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268892</TotalTime>
  <Words>1222</Words>
  <Application>Microsoft Office PowerPoint</Application>
  <PresentationFormat>Widescreen</PresentationFormat>
  <Paragraphs>230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101! StaR StuDDeD</vt:lpstr>
      <vt:lpstr>Arial</vt:lpstr>
      <vt:lpstr>Arial Rounded MT Bold</vt:lpstr>
      <vt:lpstr>Calibri</vt:lpstr>
      <vt:lpstr>Calibri Light</vt:lpstr>
      <vt:lpstr>Comic Sans MS</vt:lpstr>
      <vt:lpstr>Janda Manatee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Jaques, Lindi N.</dc:creator>
  <cp:lastModifiedBy>Jaques, Lindi N.</cp:lastModifiedBy>
  <cp:revision>630</cp:revision>
  <dcterms:created xsi:type="dcterms:W3CDTF">2015-08-26T17:01:34Z</dcterms:created>
  <dcterms:modified xsi:type="dcterms:W3CDTF">2016-09-29T16:06:44Z</dcterms:modified>
</cp:coreProperties>
</file>