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58" r:id="rId4"/>
    <p:sldId id="261" r:id="rId5"/>
    <p:sldId id="263" r:id="rId6"/>
    <p:sldId id="257" r:id="rId7"/>
    <p:sldId id="262"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4A826-85EF-459A-A0F9-C43A47FDD098}" type="datetimeFigureOut">
              <a:rPr lang="fr-FR" smtClean="0"/>
              <a:t>13/09/2013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FE017-6B39-457C-BADE-9DE6E920CB53}" type="slidenum">
              <a:rPr lang="fr-FR" smtClean="0"/>
              <a:t>‹#›</a:t>
            </a:fld>
            <a:endParaRPr lang="fr-FR"/>
          </a:p>
        </p:txBody>
      </p:sp>
    </p:spTree>
    <p:extLst>
      <p:ext uri="{BB962C8B-B14F-4D97-AF65-F5344CB8AC3E}">
        <p14:creationId xmlns:p14="http://schemas.microsoft.com/office/powerpoint/2010/main" val="404276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FD20A24F-99DB-4271-A9A0-C5395C8EFED9}" type="slidenum">
              <a:rPr lang="en-US" smtClean="0">
                <a:latin typeface="Copperplate Gothic Bold" pitchFamily="34" charset="0"/>
                <a:ea typeface="MS PGothic" pitchFamily="34" charset="-128"/>
              </a:rPr>
              <a:pPr eaLnBrk="1" hangingPunct="1"/>
              <a:t>2</a:t>
            </a:fld>
            <a:endParaRPr lang="en-US" smtClean="0">
              <a:latin typeface="Copperplate Gothic Bold" pitchFamily="34" charset="0"/>
              <a:ea typeface="MS PGothic" pitchFamily="34"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By about 7000 BC Jericho, based on a natural spring, had developed into a large settlement which may have contained as many as two thousand individuals, and was defended by a substantial wall. The dead were often buried beneath the floors of houses. In some instances the bodies were complete, but in others the skull was removed and treated separately, with the facial features reconstructed in plaster.</a:t>
            </a:r>
          </a:p>
          <a:p>
            <a:r>
              <a:rPr lang="en-US" smtClean="0">
                <a:latin typeface="Times New Roman" pitchFamily="18" charset="0"/>
              </a:rPr>
              <a:t>The removal of the skull from the body and its separate burial was widely practised in the Levant during the seventh millennium BC. As in this example, the lower jaw was often removed and then, carefully and sensitively, the skull was remodelled with plaster to build up the facial features. Shells, either cowries or, as here, bivalves, were set into the empty sockets to represent the eyes. The skull was decorated with red and black paint to depict individual characteristics such as hair and even moustaches.</a:t>
            </a:r>
          </a:p>
          <a:p>
            <a:r>
              <a:rPr lang="en-US" smtClean="0">
                <a:latin typeface="Times New Roman" pitchFamily="18" charset="0"/>
              </a:rPr>
              <a:t>It is possible that this practice was part of an ancestor cult. Similarly plastered skulls have been found at sites in Palestine, Syria and Jordan.</a:t>
            </a:r>
          </a:p>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774C1CF5-E30E-4D5E-AC7F-9A20621E556B}" type="slidenum">
              <a:rPr lang="en-US" smtClean="0">
                <a:latin typeface="Copperplate Gothic Bold" pitchFamily="34" charset="0"/>
                <a:ea typeface="MS PGothic" pitchFamily="34" charset="-128"/>
              </a:rPr>
              <a:pPr eaLnBrk="1" hangingPunct="1"/>
              <a:t>3</a:t>
            </a:fld>
            <a:endParaRPr lang="en-US" smtClean="0">
              <a:latin typeface="Copperplate Gothic Bold" pitchFamily="34" charset="0"/>
              <a:ea typeface="MS PGothic" pitchFamily="3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initially researchers believed cave art was connected to hunting. Hunting was primitive man</a:t>
            </a:r>
            <a:r>
              <a:rPr lang="en-US" altLang="en-US" smtClean="0">
                <a:latin typeface="Times New Roman" pitchFamily="18" charset="0"/>
              </a:rPr>
              <a:t>’</a:t>
            </a:r>
            <a:r>
              <a:rPr lang="en-US" smtClean="0">
                <a:latin typeface="Times New Roman" pitchFamily="18" charset="0"/>
              </a:rPr>
              <a:t>s main job, and the paintings are mostly of animals — with the exception of a few human stick figures, handprints, and geometric patterns in some caves. Did primitive man believe that capturing an animal</a:t>
            </a:r>
            <a:r>
              <a:rPr lang="en-US" altLang="en-US" smtClean="0">
                <a:latin typeface="Times New Roman" pitchFamily="18" charset="0"/>
              </a:rPr>
              <a:t>’</a:t>
            </a:r>
            <a:r>
              <a:rPr lang="en-US" smtClean="0">
                <a:latin typeface="Times New Roman" pitchFamily="18" charset="0"/>
              </a:rPr>
              <a:t>s likeness on a wall with paint made it easier to kill the animal in the wild? If so, then primitive painting was probably a type of </a:t>
            </a:r>
            <a:r>
              <a:rPr lang="en-US" i="1" smtClean="0">
                <a:latin typeface="Times New Roman" pitchFamily="18" charset="0"/>
              </a:rPr>
              <a:t>sympathetic magic, </a:t>
            </a:r>
            <a:r>
              <a:rPr lang="en-US" smtClean="0">
                <a:latin typeface="Times New Roman" pitchFamily="18" charset="0"/>
              </a:rPr>
              <a:t>kind of like voodoo. The idea is, if you paint a picture of a creature, then you have power over it. In some cave paintings, spears and arrows seem to pierce the animals (like needles sticking in a voodoo doll).</a:t>
            </a:r>
          </a:p>
          <a:p>
            <a:r>
              <a:rPr lang="en-US" smtClean="0">
                <a:latin typeface="Times New Roman" pitchFamily="18" charset="0"/>
              </a:rPr>
              <a:t>If you wanted to kill lots of bulls, you painted lots of bulls on the walls of your cave! In the Lascaux cave, the roughly 65-foot-long cave gallery known today as the Great Hall of the Bulls could be an example of a large-scale, prehistoric magic ritual. But today researchers suspect that cave art was more than just hunting magic.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5D8E2A2B-1149-495A-853A-B992D5702E55}" type="slidenum">
              <a:rPr lang="en-US" smtClean="0">
                <a:latin typeface="Copperplate Gothic Bold" pitchFamily="34" charset="0"/>
                <a:ea typeface="MS PGothic" pitchFamily="34" charset="-128"/>
              </a:rPr>
              <a:pPr eaLnBrk="1" hangingPunct="1"/>
              <a:t>4</a:t>
            </a:fld>
            <a:endParaRPr lang="en-US" smtClean="0">
              <a:latin typeface="Copperplate Gothic Bold" pitchFamily="34" charset="0"/>
              <a:ea typeface="MS PGothic" pitchFamily="34" charset="-128"/>
            </a:endParaRPr>
          </a:p>
        </p:txBody>
      </p:sp>
      <p:sp>
        <p:nvSpPr>
          <p:cNvPr id="46083" name="Rectangle 2"/>
          <p:cNvSpPr>
            <a:spLocks noGrp="1" noRot="1" noChangeAspect="1" noChangeArrowheads="1" noTextEdit="1"/>
          </p:cNvSpPr>
          <p:nvPr>
            <p:ph type="sldImg"/>
          </p:nvPr>
        </p:nvSpPr>
        <p:spPr>
          <a:xfrm>
            <a:off x="1766888" y="573088"/>
            <a:ext cx="3349625" cy="2513012"/>
          </a:xfrm>
          <a:ln/>
        </p:spPr>
      </p:sp>
      <p:sp>
        <p:nvSpPr>
          <p:cNvPr id="46084" name="Rectangle 3"/>
          <p:cNvSpPr>
            <a:spLocks noGrp="1" noChangeArrowheads="1"/>
          </p:cNvSpPr>
          <p:nvPr>
            <p:ph type="body" idx="1"/>
          </p:nvPr>
        </p:nvSpPr>
        <p:spPr>
          <a:xfrm>
            <a:off x="159958" y="3360295"/>
            <a:ext cx="6479071" cy="50982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latin typeface="Times New Roman" pitchFamily="18" charset="0"/>
              </a:rPr>
              <a:t>Sculpture grew up alongside painting as a sister art. Most prehistoric sculptures were either small statues called statuettes or reliefs.</a:t>
            </a:r>
          </a:p>
          <a:p>
            <a:r>
              <a:rPr lang="en-US" sz="1000">
                <a:latin typeface="Times New Roman" pitchFamily="18" charset="0"/>
              </a:rPr>
              <a:t>In a relief, the sculptor outlines an image in stone or wood, and then carves out the background so that the image projects above it. The most famous early</a:t>
            </a:r>
          </a:p>
          <a:p>
            <a:r>
              <a:rPr lang="en-US" sz="1000">
                <a:latin typeface="Times New Roman" pitchFamily="18" charset="0"/>
              </a:rPr>
              <a:t>statuette is the Woman of Willendorf,</a:t>
            </a:r>
          </a:p>
          <a:p>
            <a:r>
              <a:rPr lang="en-US" sz="1000">
                <a:latin typeface="Times New Roman" pitchFamily="18" charset="0"/>
              </a:rPr>
              <a:t>also known as Venus of Willendorf.</a:t>
            </a:r>
          </a:p>
          <a:p>
            <a:r>
              <a:rPr lang="en-US" sz="1000">
                <a:latin typeface="Times New Roman" pitchFamily="18" charset="0"/>
              </a:rPr>
              <a:t> All nude female figures found by German archaeologists in the 19th century (including Woman of Willendorf ) were named Venus.</a:t>
            </a:r>
          </a:p>
          <a:p>
            <a:r>
              <a:rPr lang="en-US" sz="1000">
                <a:latin typeface="Times New Roman" pitchFamily="18" charset="0"/>
              </a:rPr>
              <a:t>Woman of Willendorf  is a pudgy 41/2-inch-high figure carved out of limestone. she may have been a fertility symbol 25,000 years ago.</a:t>
            </a:r>
          </a:p>
          <a:p>
            <a:r>
              <a:rPr lang="en-US" sz="1000">
                <a:latin typeface="Times New Roman" pitchFamily="18" charset="0"/>
              </a:rPr>
              <a:t>Does this mean that cavemen thought that Woman of Willendorf </a:t>
            </a:r>
          </a:p>
          <a:p>
            <a:r>
              <a:rPr lang="en-US" sz="1000">
                <a:latin typeface="Times New Roman" pitchFamily="18" charset="0"/>
              </a:rPr>
              <a:t>was hot stuff, the Marilyn Monroe of her day? Because concentric braids of hair wrapped around her head like a stocking cap conceal Woman of Willendorf </a:t>
            </a:r>
            <a:r>
              <a:rPr lang="en-US" altLang="en-US" sz="1000">
                <a:latin typeface="Times New Roman" pitchFamily="18" charset="0"/>
              </a:rPr>
              <a:t>’</a:t>
            </a:r>
            <a:r>
              <a:rPr lang="en-US" altLang="ja-JP" sz="1000">
                <a:latin typeface="Times New Roman" pitchFamily="18" charset="0"/>
              </a:rPr>
              <a:t>s face, we can surmise that her looks didn</a:t>
            </a:r>
            <a:r>
              <a:rPr lang="en-US" altLang="en-US" sz="1000">
                <a:latin typeface="Times New Roman" pitchFamily="18" charset="0"/>
              </a:rPr>
              <a:t>’</a:t>
            </a:r>
            <a:r>
              <a:rPr lang="en-US" altLang="ja-JP" sz="1000">
                <a:latin typeface="Times New Roman" pitchFamily="18" charset="0"/>
              </a:rPr>
              <a:t>t matter. She wasn</a:t>
            </a:r>
            <a:r>
              <a:rPr lang="en-US" altLang="en-US" sz="1000">
                <a:latin typeface="Times New Roman" pitchFamily="18" charset="0"/>
              </a:rPr>
              <a:t>’</a:t>
            </a:r>
            <a:r>
              <a:rPr lang="en-US" altLang="ja-JP" sz="1000">
                <a:latin typeface="Times New Roman" pitchFamily="18" charset="0"/>
              </a:rPr>
              <a:t>t an</a:t>
            </a:r>
          </a:p>
          <a:p>
            <a:r>
              <a:rPr lang="en-US" sz="1000">
                <a:latin typeface="Times New Roman" pitchFamily="18" charset="0"/>
              </a:rPr>
              <a:t>individual, but a type. She appears as if she were permanently pregnant</a:t>
            </a:r>
          </a:p>
          <a:p>
            <a:r>
              <a:rPr lang="en-US" sz="1000">
                <a:latin typeface="Times New Roman" pitchFamily="18" charset="0"/>
              </a:rPr>
              <a:t>. The same female type is found in many prehistoric cultures around the world.</a:t>
            </a:r>
          </a:p>
          <a:p>
            <a:r>
              <a:rPr lang="en-US" sz="1000">
                <a:latin typeface="Times New Roman" pitchFamily="18" charset="0"/>
              </a:rPr>
              <a:t>So what was the purpose of this type of figure and what was her appeal? Was</a:t>
            </a:r>
          </a:p>
          <a:p>
            <a:r>
              <a:rPr lang="en-US" sz="1000">
                <a:latin typeface="Times New Roman" pitchFamily="18" charset="0"/>
              </a:rPr>
              <a:t>Woman of Willendorf </a:t>
            </a:r>
          </a:p>
          <a:p>
            <a:r>
              <a:rPr lang="en-US" sz="1000">
                <a:latin typeface="Times New Roman" pitchFamily="18" charset="0"/>
              </a:rPr>
              <a:t>meant to turn people on? Probably not. More</a:t>
            </a:r>
          </a:p>
          <a:p>
            <a:r>
              <a:rPr lang="en-US" sz="1000">
                <a:latin typeface="Times New Roman" pitchFamily="18" charset="0"/>
              </a:rPr>
              <a:t>likely, her purpose was to promote fertility and abundance. A woman might have held the statuette in her hand before having sex so that the</a:t>
            </a:r>
          </a:p>
          <a:p>
            <a:r>
              <a:rPr lang="en-US" sz="1000">
                <a:latin typeface="Times New Roman" pitchFamily="18" charset="0"/>
              </a:rPr>
              <a:t>statuette</a:t>
            </a:r>
            <a:r>
              <a:rPr lang="en-US" altLang="en-US" sz="1000">
                <a:latin typeface="Times New Roman" pitchFamily="18" charset="0"/>
              </a:rPr>
              <a:t>’</a:t>
            </a:r>
            <a:r>
              <a:rPr lang="en-US" sz="1000">
                <a:latin typeface="Times New Roman" pitchFamily="18" charset="0"/>
              </a:rPr>
              <a:t>s fertility could be magically transferred to her.</a:t>
            </a:r>
          </a:p>
          <a:p>
            <a:r>
              <a:rPr lang="en-US" sz="1000">
                <a:latin typeface="Times New Roman" pitchFamily="18" charset="0"/>
              </a:rPr>
              <a:t>But why is</a:t>
            </a:r>
          </a:p>
          <a:p>
            <a:r>
              <a:rPr lang="en-US" sz="1000">
                <a:latin typeface="Times New Roman" pitchFamily="18" charset="0"/>
              </a:rPr>
              <a:t>Woman of Willendorf </a:t>
            </a:r>
          </a:p>
          <a:p>
            <a:r>
              <a:rPr lang="en-US" sz="1000">
                <a:latin typeface="Times New Roman" pitchFamily="18" charset="0"/>
              </a:rPr>
              <a:t>so fat? Her ample proportions may have been a sign of wealth. Living off nuts, berries, and wild game didn</a:t>
            </a:r>
            <a:r>
              <a:rPr lang="en-US" altLang="en-US" sz="1000">
                <a:latin typeface="Times New Roman" pitchFamily="18" charset="0"/>
              </a:rPr>
              <a:t>’</a:t>
            </a:r>
            <a:r>
              <a:rPr lang="en-US" sz="1000">
                <a:latin typeface="Times New Roman" pitchFamily="18" charset="0"/>
              </a:rPr>
              <a:t>t make</a:t>
            </a:r>
          </a:p>
          <a:p>
            <a:r>
              <a:rPr lang="en-US" sz="1000">
                <a:latin typeface="Times New Roman" pitchFamily="18" charset="0"/>
              </a:rPr>
              <a:t>primitive people chubby. Many primitive people probably died of malnutrition — only a few reached the age of 30. And only a very privileged</a:t>
            </a:r>
          </a:p>
          <a:p>
            <a:r>
              <a:rPr lang="en-US" sz="1000">
                <a:latin typeface="Times New Roman" pitchFamily="18" charset="0"/>
              </a:rPr>
              <a:t>woman could afford to be this big.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30F29232-8DF9-46EA-93CC-C2E3C0E251AF}" type="slidenum">
              <a:rPr lang="en-US" smtClean="0">
                <a:latin typeface="Copperplate Gothic Bold" pitchFamily="34" charset="0"/>
                <a:ea typeface="MS PGothic" pitchFamily="34" charset="-128"/>
              </a:rPr>
              <a:pPr eaLnBrk="1" hangingPunct="1"/>
              <a:t>5</a:t>
            </a:fld>
            <a:endParaRPr lang="en-US" smtClean="0">
              <a:latin typeface="Copperplate Gothic Bold" pitchFamily="34" charset="0"/>
              <a:ea typeface="MS PGothic"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225184" y="4344025"/>
            <a:ext cx="6365702"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most interesting examples of New Stone Age architecture are the mysterious megaliths (huge stones) of Brittany and England. A megalithic</a:t>
            </a:r>
          </a:p>
          <a:p>
            <a:r>
              <a:rPr lang="en-US" smtClean="0">
                <a:latin typeface="Times New Roman" pitchFamily="18" charset="0"/>
              </a:rPr>
              <a:t>structure is a simple or complex arrangement of stones. Some appear to be stark, open-air temples built by mammoth-sized men. Others look likegraveyards with hundreds of headstones sprouting out of the earth. In fact, some megalith structures did serve as tombs, either for one person or </a:t>
            </a:r>
          </a:p>
          <a:p>
            <a:r>
              <a:rPr lang="en-US" smtClean="0">
                <a:latin typeface="Times New Roman" pitchFamily="18" charset="0"/>
              </a:rPr>
              <a:t>several people. Many megalithic tombs look like giant stone tables with two uprights supporting a massive horizontal slab laid across them. This</a:t>
            </a:r>
          </a:p>
          <a:p>
            <a:r>
              <a:rPr lang="en-US" smtClean="0">
                <a:latin typeface="Times New Roman" pitchFamily="18" charset="0"/>
              </a:rPr>
              <a:t>arrangement is called a</a:t>
            </a:r>
          </a:p>
          <a:p>
            <a:r>
              <a:rPr lang="en-US" smtClean="0">
                <a:latin typeface="Times New Roman" pitchFamily="18" charset="0"/>
              </a:rPr>
              <a:t> post-and-lintel system</a:t>
            </a:r>
          </a:p>
          <a:p>
            <a:r>
              <a:rPr lang="en-US" smtClean="0">
                <a:latin typeface="Times New Roman" pitchFamily="18" charset="0"/>
              </a:rPr>
              <a:t>(the post part is made up of the uprights, and the lintel is the horizontal slab). The post-and-lintel</a:t>
            </a:r>
          </a:p>
          <a:p>
            <a:r>
              <a:rPr lang="en-US" smtClean="0">
                <a:latin typeface="Times New Roman" pitchFamily="18" charset="0"/>
              </a:rPr>
              <a:t>system is one of man</a:t>
            </a:r>
            <a:r>
              <a:rPr lang="en-US" altLang="en-US" smtClean="0">
                <a:latin typeface="Times New Roman" pitchFamily="18" charset="0"/>
              </a:rPr>
              <a:t>’</a:t>
            </a:r>
            <a:r>
              <a:rPr lang="en-US" smtClean="0">
                <a:latin typeface="Times New Roman" pitchFamily="18" charset="0"/>
              </a:rPr>
              <a:t>s first architectural advances. Sometimes the tombs are covered with small rocks and dirt, forming a grave mound over the</a:t>
            </a:r>
          </a:p>
          <a:p>
            <a:r>
              <a:rPr lang="en-US" smtClean="0">
                <a:latin typeface="Times New Roman" pitchFamily="18" charset="0"/>
              </a:rPr>
              <a:t>horizontal.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FF8C2A02-867F-4FEC-ADD0-F320CF1B7E10}" type="slidenum">
              <a:rPr lang="en-US" smtClean="0">
                <a:latin typeface="Copperplate Gothic Bold" pitchFamily="34" charset="0"/>
                <a:ea typeface="MS PGothic" pitchFamily="34" charset="-128"/>
              </a:rPr>
              <a:pPr eaLnBrk="1" hangingPunct="1"/>
              <a:t>6</a:t>
            </a:fld>
            <a:endParaRPr lang="en-US" smtClean="0">
              <a:latin typeface="Copperplate Gothic Bold" pitchFamily="34" charset="0"/>
              <a:ea typeface="MS PGothic"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New Roman" pitchFamily="18" charset="0"/>
              </a:rPr>
              <a:t>Cool Cave Art or Paleolithic Painting: Why Keep It a Secret?</a:t>
            </a:r>
          </a:p>
          <a:p>
            <a:r>
              <a:rPr lang="en-US" smtClean="0">
                <a:latin typeface="Times New Roman" pitchFamily="18" charset="0"/>
              </a:rPr>
              <a:t>Prehistoric artists hid their paintings deep within the bowels of caves as if they were meant to be kept secret. The paintings are so well hidden, in fact, that the first discovery of a cave painting didn</a:t>
            </a:r>
            <a:r>
              <a:rPr lang="en-US" altLang="en-US" smtClean="0">
                <a:latin typeface="Times New Roman" pitchFamily="18" charset="0"/>
              </a:rPr>
              <a:t>’</a:t>
            </a:r>
            <a:r>
              <a:rPr lang="en-US" smtClean="0">
                <a:latin typeface="Times New Roman" pitchFamily="18" charset="0"/>
              </a:rPr>
              <a:t>t occur until 1879 in Altamira, Spain (see Figure 4-1). The second discovery took place in 1940 in Lascaux in Dordogne, France — two little boys followed their lost dog into a hole that opened into the ancient cave.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0BAD0D75-0B00-4136-BCBB-427FF1AE61F6}" type="slidenum">
              <a:rPr lang="en-US" smtClean="0">
                <a:latin typeface="Copperplate Gothic Bold" pitchFamily="34" charset="0"/>
                <a:ea typeface="MS PGothic" pitchFamily="34" charset="-128"/>
              </a:rPr>
              <a:pPr eaLnBrk="1" hangingPunct="1"/>
              <a:t>7</a:t>
            </a:fld>
            <a:endParaRPr lang="en-US" smtClean="0">
              <a:latin typeface="Copperplate Gothic Bold" pitchFamily="34" charset="0"/>
              <a:ea typeface="MS PGothic"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Relief sculpture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AE283DA7-9CEF-4B08-9370-879E7BA65F46}" type="slidenum">
              <a:rPr lang="en-US" smtClean="0">
                <a:latin typeface="Copperplate Gothic Bold" pitchFamily="34" charset="0"/>
                <a:ea typeface="MS PGothic" pitchFamily="34" charset="-128"/>
              </a:rPr>
              <a:pPr eaLnBrk="1" hangingPunct="1"/>
              <a:t>8</a:t>
            </a:fld>
            <a:endParaRPr lang="en-US" smtClean="0">
              <a:latin typeface="Copperplate Gothic Bold" pitchFamily="34" charset="0"/>
              <a:ea typeface="MS PGothic"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Later researchers discovered that the animals that appeared on Old Stone Age dinner menus showed up least in cave art. Many paintings depict predators like panthers, lions, and hyenas — not typical dinner fare and not easy to hunt.</a:t>
            </a:r>
          </a:p>
          <a:p>
            <a:r>
              <a:rPr lang="en-US" smtClean="0">
                <a:latin typeface="Times New Roman" pitchFamily="18" charset="0"/>
              </a:rPr>
              <a:t>These researchers offered a new theory based on the fact that hunter-gatherer societies from Africa to Siberia and North America practiced shaman magic. Prehistoric hunter-gatherers probably did the same thing.</a:t>
            </a:r>
          </a:p>
          <a:p>
            <a:r>
              <a:rPr lang="en-US" smtClean="0">
                <a:latin typeface="Times New Roman" pitchFamily="18" charset="0"/>
              </a:rPr>
              <a:t>Some shamans appear to have used natural hallucinogens to give them a boost into the sixth dimension. Primitive peoples throughout the world often depict shaman journeys with hallucinogenic images of humans and animals entwining and even merging. Cave art might depict these journeys, too.</a:t>
            </a:r>
          </a:p>
          <a:p>
            <a:r>
              <a:rPr lang="en-US" smtClean="0">
                <a:latin typeface="Times New Roman" pitchFamily="18" charset="0"/>
              </a:rPr>
              <a:t>At first glance, </a:t>
            </a:r>
            <a:r>
              <a:rPr lang="en-US" i="1" smtClean="0">
                <a:latin typeface="Times New Roman" pitchFamily="18" charset="0"/>
              </a:rPr>
              <a:t>Bird-Headed Man with Bison </a:t>
            </a:r>
            <a:r>
              <a:rPr lang="en-US" smtClean="0">
                <a:latin typeface="Times New Roman" pitchFamily="18" charset="0"/>
              </a:rPr>
              <a:t>looks like a typical hunting scene. A hunter spears a bison in the belly. The beast</a:t>
            </a:r>
            <a:r>
              <a:rPr lang="en-US" altLang="en-US" smtClean="0">
                <a:latin typeface="Times New Roman" pitchFamily="18" charset="0"/>
              </a:rPr>
              <a:t>’</a:t>
            </a:r>
            <a:r>
              <a:rPr lang="en-US" smtClean="0">
                <a:latin typeface="Times New Roman" pitchFamily="18" charset="0"/>
              </a:rPr>
              <a:t>s entrails spill out of him. But why does the prone man beside the animal have a bird</a:t>
            </a:r>
            <a:r>
              <a:rPr lang="en-US" altLang="en-US" smtClean="0">
                <a:latin typeface="Times New Roman" pitchFamily="18" charset="0"/>
              </a:rPr>
              <a:t>’</a:t>
            </a:r>
            <a:r>
              <a:rPr lang="en-US" smtClean="0">
                <a:latin typeface="Times New Roman" pitchFamily="18" charset="0"/>
              </a:rPr>
              <a:t>s head? And why is a bird perched on a nearby pole like a totem? In 19th-century Siberia, shamans used a so-called </a:t>
            </a:r>
            <a:r>
              <a:rPr lang="en-US" altLang="en-US" smtClean="0">
                <a:latin typeface="Times New Roman" pitchFamily="18" charset="0"/>
              </a:rPr>
              <a:t>“</a:t>
            </a:r>
            <a:r>
              <a:rPr lang="en-US" smtClean="0">
                <a:latin typeface="Times New Roman" pitchFamily="18" charset="0"/>
              </a:rPr>
              <a:t>world pole</a:t>
            </a:r>
            <a:r>
              <a:rPr lang="en-US" altLang="en-US" smtClean="0">
                <a:latin typeface="Times New Roman" pitchFamily="18" charset="0"/>
              </a:rPr>
              <a:t>”</a:t>
            </a:r>
            <a:r>
              <a:rPr lang="en-US" smtClean="0">
                <a:latin typeface="Times New Roman" pitchFamily="18" charset="0"/>
              </a:rPr>
              <a:t> topped by a bird to launch their voyages into the underworld. The Lascaux bird-headed man and bird-topped pole may have been meant to give a prehistoric shaman a successful send-off into the spirit world.</a:t>
            </a:r>
          </a:p>
          <a:p>
            <a:endParaRPr lang="en-US" smtClean="0">
              <a:latin typeface="Times New Roman" pitchFamily="18" charset="0"/>
            </a:endParaRPr>
          </a:p>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B2D2000-EE9C-4F6F-B190-11C32D834438}" type="datetimeFigureOut">
              <a:rPr lang="fr-FR" smtClean="0"/>
              <a:t>13/09/2013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66448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B2D2000-EE9C-4F6F-B190-11C32D834438}" type="datetimeFigureOut">
              <a:rPr lang="fr-FR" smtClean="0"/>
              <a:t>13/09/2013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235644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B2D2000-EE9C-4F6F-B190-11C32D834438}" type="datetimeFigureOut">
              <a:rPr lang="fr-FR" smtClean="0"/>
              <a:t>13/09/2013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5282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B2D2000-EE9C-4F6F-B190-11C32D834438}" type="datetimeFigureOut">
              <a:rPr lang="fr-FR" smtClean="0"/>
              <a:t>13/09/2013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314418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D2000-EE9C-4F6F-B190-11C32D834438}" type="datetimeFigureOut">
              <a:rPr lang="fr-FR" smtClean="0"/>
              <a:t>13/09/2013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31838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B2D2000-EE9C-4F6F-B190-11C32D834438}" type="datetimeFigureOut">
              <a:rPr lang="fr-FR" smtClean="0"/>
              <a:t>13/09/2013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268233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B2D2000-EE9C-4F6F-B190-11C32D834438}" type="datetimeFigureOut">
              <a:rPr lang="fr-FR" smtClean="0"/>
              <a:t>13/09/2013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156094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B2D2000-EE9C-4F6F-B190-11C32D834438}" type="datetimeFigureOut">
              <a:rPr lang="fr-FR" smtClean="0"/>
              <a:t>13/09/2013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228166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D2000-EE9C-4F6F-B190-11C32D834438}" type="datetimeFigureOut">
              <a:rPr lang="fr-FR" smtClean="0"/>
              <a:t>13/09/2013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424457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D2000-EE9C-4F6F-B190-11C32D834438}" type="datetimeFigureOut">
              <a:rPr lang="fr-FR" smtClean="0"/>
              <a:t>13/09/2013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275482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D2000-EE9C-4F6F-B190-11C32D834438}" type="datetimeFigureOut">
              <a:rPr lang="fr-FR" smtClean="0"/>
              <a:t>13/09/2013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1BAF03-1D41-4B2F-9A55-D03E9EFA2923}" type="slidenum">
              <a:rPr lang="fr-FR" smtClean="0"/>
              <a:t>‹#›</a:t>
            </a:fld>
            <a:endParaRPr lang="fr-FR"/>
          </a:p>
        </p:txBody>
      </p:sp>
    </p:spTree>
    <p:extLst>
      <p:ext uri="{BB962C8B-B14F-4D97-AF65-F5344CB8AC3E}">
        <p14:creationId xmlns:p14="http://schemas.microsoft.com/office/powerpoint/2010/main" val="302352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D2000-EE9C-4F6F-B190-11C32D834438}" type="datetimeFigureOut">
              <a:rPr lang="fr-FR" smtClean="0"/>
              <a:t>13/09/2013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BAF03-1D41-4B2F-9A55-D03E9EFA2923}" type="slidenum">
              <a:rPr lang="fr-FR" smtClean="0"/>
              <a:t>‹#›</a:t>
            </a:fld>
            <a:endParaRPr lang="fr-FR"/>
          </a:p>
        </p:txBody>
      </p:sp>
    </p:spTree>
    <p:extLst>
      <p:ext uri="{BB962C8B-B14F-4D97-AF65-F5344CB8AC3E}">
        <p14:creationId xmlns:p14="http://schemas.microsoft.com/office/powerpoint/2010/main" val="207752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Test 	</a:t>
            </a:r>
            <a:endParaRPr lang="fr-FR" dirty="0"/>
          </a:p>
        </p:txBody>
      </p:sp>
      <p:sp>
        <p:nvSpPr>
          <p:cNvPr id="3" name="Subtitle 2"/>
          <p:cNvSpPr>
            <a:spLocks noGrp="1"/>
          </p:cNvSpPr>
          <p:nvPr>
            <p:ph type="subTitle" idx="1"/>
          </p:nvPr>
        </p:nvSpPr>
        <p:spPr/>
        <p:txBody>
          <a:bodyPr/>
          <a:lstStyle/>
          <a:p>
            <a:r>
              <a:rPr lang="en-US" dirty="0" smtClean="0"/>
              <a:t>Prehistoric Art</a:t>
            </a:r>
            <a:endParaRPr lang="fr-FR" dirty="0"/>
          </a:p>
        </p:txBody>
      </p:sp>
    </p:spTree>
    <p:extLst>
      <p:ext uri="{BB962C8B-B14F-4D97-AF65-F5344CB8AC3E}">
        <p14:creationId xmlns:p14="http://schemas.microsoft.com/office/powerpoint/2010/main" val="141942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Skull from Jericho"/>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81000" y="533400"/>
            <a:ext cx="45926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29400" y="990600"/>
            <a:ext cx="1981200" cy="2646878"/>
          </a:xfrm>
          <a:prstGeom prst="rect">
            <a:avLst/>
          </a:prstGeom>
          <a:noFill/>
        </p:spPr>
        <p:txBody>
          <a:bodyPr wrap="square" lIns="91440" tIns="45720" rIns="91440" bIns="45720">
            <a:spAutoFit/>
          </a:bodyPr>
          <a:lstStyle/>
          <a:p>
            <a:pPr algn="ctr"/>
            <a:r>
              <a:rPr lang="en-US" sz="16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16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669362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all of Bulls Lasca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305800" cy="47323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738255"/>
            <a:ext cx="1981200" cy="2646878"/>
          </a:xfrm>
          <a:prstGeom prst="rect">
            <a:avLst/>
          </a:prstGeom>
          <a:noFill/>
        </p:spPr>
        <p:txBody>
          <a:bodyPr wrap="square" lIns="91440" tIns="45720" rIns="91440" bIns="45720">
            <a:spAutoFit/>
          </a:bodyPr>
          <a:lstStyle/>
          <a:p>
            <a:pPr algn="ctr"/>
            <a:r>
              <a:rPr lang="en-US" sz="16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US" sz="16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85223465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enus of Willendo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3724275" cy="6248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629400" y="990600"/>
            <a:ext cx="1981200" cy="2646878"/>
          </a:xfrm>
          <a:prstGeom prst="rect">
            <a:avLst/>
          </a:prstGeom>
          <a:noFill/>
        </p:spPr>
        <p:txBody>
          <a:bodyPr wrap="square" lIns="91440" tIns="45720" rIns="91440" bIns="45720">
            <a:spAutoFit/>
          </a:bodyPr>
          <a:lstStyle/>
          <a:p>
            <a:pPr algn="ctr"/>
            <a:r>
              <a:rPr lang="en-US" sz="16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sz="16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67541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Stonehenge 1"/>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57200" y="381000"/>
            <a:ext cx="41148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Stonehenge 2"/>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838200" y="3352800"/>
            <a:ext cx="4114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Stonehenge 3Picture in Prehistoric"/>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5257800" y="2286000"/>
            <a:ext cx="3303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86400" y="387927"/>
            <a:ext cx="1981200" cy="2646878"/>
          </a:xfrm>
          <a:prstGeom prst="rect">
            <a:avLst/>
          </a:prstGeom>
          <a:noFill/>
        </p:spPr>
        <p:txBody>
          <a:bodyPr wrap="square" lIns="91440" tIns="45720" rIns="91440" bIns="45720">
            <a:spAutoFit/>
          </a:bodyPr>
          <a:lstStyle/>
          <a:p>
            <a:pPr algn="ctr"/>
            <a:r>
              <a:rPr lang="en-US" sz="16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sz="16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743580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msotw9_temp0"/>
          <p:cNvPicPr>
            <a:picLocks noChangeAspect="1" noChangeArrowheads="1"/>
          </p:cNvPicPr>
          <p:nvPr/>
        </p:nvPicPr>
        <p:blipFill>
          <a:blip r:embed="rId3" cstate="print">
            <a:lum contrast="30000"/>
            <a:extLst>
              <a:ext uri="{28A0092B-C50C-407E-A947-70E740481C1C}">
                <a14:useLocalDpi xmlns:a14="http://schemas.microsoft.com/office/drawing/2010/main" val="0"/>
              </a:ext>
            </a:extLst>
          </a:blip>
          <a:srcRect/>
          <a:stretch>
            <a:fillRect/>
          </a:stretch>
        </p:blipFill>
        <p:spPr bwMode="auto">
          <a:xfrm>
            <a:off x="4038600" y="228600"/>
            <a:ext cx="4687888" cy="6172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descr="msotw9_temp0"/>
          <p:cNvPicPr>
            <a:picLocks noChangeAspect="1" noChangeArrowheads="1"/>
          </p:cNvPicPr>
          <p:nvPr/>
        </p:nvPicPr>
        <p:blipFill>
          <a:blip r:embed="rId3">
            <a:lum contrast="30000"/>
            <a:extLst>
              <a:ext uri="{28A0092B-C50C-407E-A947-70E740481C1C}">
                <a14:useLocalDpi xmlns:a14="http://schemas.microsoft.com/office/drawing/2010/main" val="0"/>
              </a:ext>
            </a:extLst>
          </a:blip>
          <a:srcRect l="43211" t="35803" r="10599" b="19753"/>
          <a:stretch>
            <a:fillRect/>
          </a:stretch>
        </p:blipFill>
        <p:spPr bwMode="auto">
          <a:xfrm>
            <a:off x="304800" y="1905000"/>
            <a:ext cx="3489325" cy="4419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457200"/>
            <a:ext cx="1981200" cy="2646878"/>
          </a:xfrm>
          <a:prstGeom prst="rect">
            <a:avLst/>
          </a:prstGeom>
          <a:noFill/>
        </p:spPr>
        <p:txBody>
          <a:bodyPr wrap="square" lIns="91440" tIns="45720" rIns="91440" bIns="45720">
            <a:spAutoFit/>
          </a:bodyPr>
          <a:lstStyle/>
          <a:p>
            <a:pPr algn="ctr"/>
            <a:r>
              <a:rPr lang="en-US" sz="16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5</a:t>
            </a:r>
            <a:endParaRPr lang="en-US" sz="16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7528920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Bison with turned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74676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29400" y="3733800"/>
            <a:ext cx="1981200" cy="2646878"/>
          </a:xfrm>
          <a:prstGeom prst="rect">
            <a:avLst/>
          </a:prstGeom>
          <a:noFill/>
        </p:spPr>
        <p:txBody>
          <a:bodyPr wrap="square" lIns="91440" tIns="45720" rIns="91440" bIns="45720">
            <a:spAutoFit/>
          </a:bodyPr>
          <a:lstStyle/>
          <a:p>
            <a:pPr algn="ctr"/>
            <a:r>
              <a:rPr lang="en-US" sz="16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a:t>
            </a:r>
            <a:endParaRPr lang="en-US" sz="16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164220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msotw9_temp0"/>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r="2499"/>
          <a:stretch>
            <a:fillRect/>
          </a:stretch>
        </p:blipFill>
        <p:spPr bwMode="auto">
          <a:xfrm>
            <a:off x="304800" y="457200"/>
            <a:ext cx="5943600" cy="58213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629400" y="990600"/>
            <a:ext cx="1981200" cy="2646878"/>
          </a:xfrm>
          <a:prstGeom prst="rect">
            <a:avLst/>
          </a:prstGeom>
          <a:noFill/>
        </p:spPr>
        <p:txBody>
          <a:bodyPr wrap="square" lIns="91440" tIns="45720" rIns="91440" bIns="45720">
            <a:spAutoFit/>
          </a:bodyPr>
          <a:lstStyle/>
          <a:p>
            <a:pPr algn="ctr"/>
            <a:r>
              <a:rPr lang="en-US" sz="16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7</a:t>
            </a:r>
            <a:endParaRPr lang="en-US" sz="16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354050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837</Words>
  <Application>Microsoft Office PowerPoint</Application>
  <PresentationFormat>On-screen Show (4:3)</PresentationFormat>
  <Paragraphs>56</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Buckley, Rachel</dc:creator>
  <cp:lastModifiedBy>Buckley, Rachel</cp:lastModifiedBy>
  <cp:revision>6</cp:revision>
  <dcterms:created xsi:type="dcterms:W3CDTF">2013-09-11T18:16:12Z</dcterms:created>
  <dcterms:modified xsi:type="dcterms:W3CDTF">2013-09-13T17:24:41Z</dcterms:modified>
</cp:coreProperties>
</file>