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3" d="100"/>
          <a:sy n="43" d="100"/>
        </p:scale>
        <p:origin x="-66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A4A675-3456-4A0F-BA19-E77B510FFBB2}" type="datetimeFigureOut">
              <a:rPr lang="en-US" smtClean="0"/>
              <a:t>12/8/2014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AC342B-D2B9-4C9A-98B5-079B77DB7AB2}" type="slidenum">
              <a:rPr lang="en-US" smtClean="0"/>
              <a:t>‹#›</a:t>
            </a:fld>
            <a:endParaRPr lang="en-US"/>
          </a:p>
        </p:txBody>
      </p:sp>
    </p:spTree>
    <p:extLst>
      <p:ext uri="{BB962C8B-B14F-4D97-AF65-F5344CB8AC3E}">
        <p14:creationId xmlns:p14="http://schemas.microsoft.com/office/powerpoint/2010/main" val="3401348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38" cy="343"/>
          </a:xfrm>
        </p:spPr>
        <p:txBody>
          <a:bodyPr wrap="square" lIns="85131" tIns="42566" rIns="85131" bIns="42566" anchor="t"/>
          <a:lstStyle/>
          <a:p>
            <a:pPr lvl="0"/>
            <a:endParaRPr lang="en-US"/>
          </a:p>
        </p:txBody>
      </p:sp>
      <p:sp>
        <p:nvSpPr>
          <p:cNvPr id="4" name="Slide Number Placeholder 3"/>
          <p:cNvSpPr txBox="1">
            <a:spLocks noGrp="1"/>
          </p:cNvSpPr>
          <p:nvPr>
            <p:ph type="sldNum" sz="quarter" idx="8"/>
          </p:nvPr>
        </p:nvSpPr>
        <p:spPr>
          <a:xfrm>
            <a:off x="0" y="0"/>
            <a:ext cx="338" cy="343"/>
          </a:xfrm>
        </p:spPr>
        <p:txBody>
          <a:bodyPr wrap="square" lIns="85131" tIns="42566" rIns="85131" bIns="42566" anchor="t"/>
          <a:lstStyle/>
          <a:p>
            <a:pPr lvl="0" algn="l" hangingPunct="1"/>
            <a:fld id="{E45AD1EE-96AA-4C5B-8409-FFE0718D8034}" type="slidenum">
              <a:t>1</a:t>
            </a:fld>
            <a:endParaRPr lang="en-US" sz="1700">
              <a:solidFill>
                <a:srgbClr val="000000"/>
              </a:solidFill>
              <a:latin typeface="+mn-lt" pitchFamily="18"/>
              <a:ea typeface="+mn-ea" pitchFamily="2"/>
              <a:cs typeface="+mn-cs"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49363" y="727075"/>
            <a:ext cx="4787900" cy="35925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28661" y="4550057"/>
            <a:ext cx="5828963" cy="4310743"/>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3738"/>
            <a:ext cx="4570412"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314"/>
            <a:ext cx="5486063" cy="4114629"/>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38" cy="343"/>
          </a:xfrm>
        </p:spPr>
        <p:txBody>
          <a:bodyPr wrap="square" lIns="85131" tIns="42566" rIns="85131" bIns="42566" anchor="t"/>
          <a:lstStyle/>
          <a:p>
            <a:pPr lvl="0"/>
            <a:endParaRPr lang="en-US"/>
          </a:p>
        </p:txBody>
      </p:sp>
      <p:sp>
        <p:nvSpPr>
          <p:cNvPr id="4" name="Slide Number Placeholder 3"/>
          <p:cNvSpPr txBox="1">
            <a:spLocks noGrp="1"/>
          </p:cNvSpPr>
          <p:nvPr>
            <p:ph type="sldNum" sz="quarter" idx="8"/>
          </p:nvPr>
        </p:nvSpPr>
        <p:spPr>
          <a:xfrm>
            <a:off x="0" y="0"/>
            <a:ext cx="338" cy="343"/>
          </a:xfrm>
        </p:spPr>
        <p:txBody>
          <a:bodyPr wrap="square" lIns="85131" tIns="42566" rIns="85131" bIns="42566" anchor="t"/>
          <a:lstStyle/>
          <a:p>
            <a:pPr lvl="0" algn="l" hangingPunct="1"/>
            <a:fld id="{454D43DA-B1BE-41EA-B397-0A1D27B8D07E}" type="slidenum">
              <a:t>12</a:t>
            </a:fld>
            <a:endParaRPr lang="en-US" sz="1700">
              <a:solidFill>
                <a:srgbClr val="000000"/>
              </a:solidFill>
              <a:latin typeface="+mn-lt" pitchFamily="18"/>
              <a:ea typeface="+mn-ea" pitchFamily="2"/>
              <a:cs typeface="+mn-cs" pitchFamily="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38" cy="343"/>
          </a:xfrm>
        </p:spPr>
        <p:txBody>
          <a:bodyPr wrap="square" lIns="85131" tIns="42566" rIns="85131" bIns="42566" anchor="t"/>
          <a:lstStyle/>
          <a:p>
            <a:pPr lvl="0"/>
            <a:endParaRPr lang="en-US"/>
          </a:p>
        </p:txBody>
      </p:sp>
      <p:sp>
        <p:nvSpPr>
          <p:cNvPr id="4" name="Slide Number Placeholder 3"/>
          <p:cNvSpPr txBox="1">
            <a:spLocks noGrp="1"/>
          </p:cNvSpPr>
          <p:nvPr>
            <p:ph type="sldNum" sz="quarter" idx="8"/>
          </p:nvPr>
        </p:nvSpPr>
        <p:spPr>
          <a:xfrm>
            <a:off x="0" y="0"/>
            <a:ext cx="338" cy="343"/>
          </a:xfrm>
        </p:spPr>
        <p:txBody>
          <a:bodyPr wrap="square" lIns="85131" tIns="42566" rIns="85131" bIns="42566" anchor="t"/>
          <a:lstStyle/>
          <a:p>
            <a:pPr lvl="0" algn="l" hangingPunct="1"/>
            <a:fld id="{4DBE46B4-55D3-4669-9C4D-DE5F834130FF}" type="slidenum">
              <a:t>13</a:t>
            </a:fld>
            <a:endParaRPr lang="en-US" sz="1700">
              <a:solidFill>
                <a:srgbClr val="000000"/>
              </a:solidFill>
              <a:latin typeface="+mn-lt" pitchFamily="18"/>
              <a:ea typeface="+mn-ea" pitchFamily="2"/>
              <a:cs typeface="+mn-cs" pitchFamily="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38" cy="343"/>
          </a:xfrm>
        </p:spPr>
        <p:txBody>
          <a:bodyPr wrap="square" lIns="85131" tIns="42566" rIns="85131" bIns="42566" anchor="t"/>
          <a:lstStyle/>
          <a:p>
            <a:pPr lvl="0"/>
            <a:endParaRPr lang="en-US"/>
          </a:p>
        </p:txBody>
      </p:sp>
      <p:sp>
        <p:nvSpPr>
          <p:cNvPr id="4" name="Slide Number Placeholder 3"/>
          <p:cNvSpPr txBox="1">
            <a:spLocks noGrp="1"/>
          </p:cNvSpPr>
          <p:nvPr>
            <p:ph type="sldNum" sz="quarter" idx="8"/>
          </p:nvPr>
        </p:nvSpPr>
        <p:spPr>
          <a:xfrm>
            <a:off x="0" y="0"/>
            <a:ext cx="338" cy="343"/>
          </a:xfrm>
        </p:spPr>
        <p:txBody>
          <a:bodyPr wrap="square" lIns="85131" tIns="42566" rIns="85131" bIns="42566" anchor="t"/>
          <a:lstStyle/>
          <a:p>
            <a:pPr lvl="0" algn="l" hangingPunct="1"/>
            <a:fld id="{DE01D891-E988-43C8-94CC-0A9A77FC5ACE}" type="slidenum">
              <a:t>14</a:t>
            </a:fld>
            <a:endParaRPr lang="en-US" sz="1700">
              <a:solidFill>
                <a:srgbClr val="000000"/>
              </a:solidFill>
              <a:latin typeface="+mn-lt" pitchFamily="18"/>
              <a:ea typeface="+mn-ea" pitchFamily="2"/>
              <a:cs typeface="+mn-cs" pitchFamily="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38" cy="343"/>
          </a:xfrm>
        </p:spPr>
        <p:txBody>
          <a:bodyPr wrap="square" lIns="85131" tIns="42566" rIns="85131" bIns="42566" anchor="t"/>
          <a:lstStyle/>
          <a:p>
            <a:pPr lvl="0"/>
            <a:endParaRPr lang="en-US"/>
          </a:p>
        </p:txBody>
      </p:sp>
      <p:sp>
        <p:nvSpPr>
          <p:cNvPr id="4" name="Slide Number Placeholder 3"/>
          <p:cNvSpPr txBox="1">
            <a:spLocks noGrp="1"/>
          </p:cNvSpPr>
          <p:nvPr>
            <p:ph type="sldNum" sz="quarter" idx="8"/>
          </p:nvPr>
        </p:nvSpPr>
        <p:spPr>
          <a:xfrm>
            <a:off x="0" y="0"/>
            <a:ext cx="338" cy="343"/>
          </a:xfrm>
        </p:spPr>
        <p:txBody>
          <a:bodyPr wrap="square" lIns="85131" tIns="42566" rIns="85131" bIns="42566" anchor="t"/>
          <a:lstStyle/>
          <a:p>
            <a:pPr lvl="0" algn="l" hangingPunct="1"/>
            <a:fld id="{FE565A57-88F9-4CC4-800D-3608C07E5C08}" type="slidenum">
              <a:t>16</a:t>
            </a:fld>
            <a:endParaRPr lang="en-US" sz="1700">
              <a:solidFill>
                <a:srgbClr val="000000"/>
              </a:solidFill>
              <a:latin typeface="+mn-lt" pitchFamily="18"/>
              <a:ea typeface="+mn-ea" pitchFamily="2"/>
              <a:cs typeface="+mn-cs" pitchFamily="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STORY OF JACOB -The Jacob story in Genesis (Chapter 25-27) as interpreted by Ghiberti at first glance seems to subvert the tale in the Bible.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Biblical version: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The Biblical narrative is one of birthrights and twins. Esau is the firstborn twin son of Isaac and Rebecca, Jacob the second twin. Rebecca favors Jacob because when she is pregnant God tells her:</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"Two nations are in thy womb, and two manner of people shall be separated from thy bowels; and the one people shall be stronger than the other people; and the elder shall serve the younger."</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She also prefers Jacob, her second-born, later in his life, because she doesn't like the wives that Esau has chosen to marry, "which were a grief of mind unto Isaac and to Rebekah." Isaac, the father, though, prefers Esau because Esau grows up to be a hunter who brings him venison to </a:t>
            </a:r>
            <a:r>
              <a:rPr lang="en-US" sz="1200" kern="1200" dirty="0" err="1" smtClean="0">
                <a:solidFill>
                  <a:schemeClr val="tx1"/>
                </a:solidFill>
                <a:effectLst/>
                <a:latin typeface="+mn-lt"/>
                <a:ea typeface="+mn-ea"/>
                <a:cs typeface="+mn-cs"/>
              </a:rPr>
              <a:t>eat.When</a:t>
            </a:r>
            <a:r>
              <a:rPr lang="en-US" sz="1200" kern="1200" dirty="0" smtClean="0">
                <a:solidFill>
                  <a:schemeClr val="tx1"/>
                </a:solidFill>
                <a:effectLst/>
                <a:latin typeface="+mn-lt"/>
                <a:ea typeface="+mn-ea"/>
                <a:cs typeface="+mn-cs"/>
              </a:rPr>
              <a:t> Isaac gets close to death and is nearly blind, he calls Esau to him and tells him to go out hunting to get venison and that after the meal he will give him his blessing.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Rebecca hears this plan and thwarts it by having Jacob obtain young goats which she quickly cooks for him to give as a meal to Isaac. Isaac eats the goats, then is prepared to give the blessing. He can't see Jacob but he hears his voice and thinks it is Jacob, his second son, not Esau, his firstborn. He is suspicious. The clue he searches for then to determine the identity of the child is the </a:t>
            </a:r>
            <a:r>
              <a:rPr lang="en-US" sz="1200" kern="1200" dirty="0" err="1" smtClean="0">
                <a:solidFill>
                  <a:schemeClr val="tx1"/>
                </a:solidFill>
                <a:effectLst/>
                <a:latin typeface="+mn-lt"/>
                <a:ea typeface="+mn-ea"/>
                <a:cs typeface="+mn-cs"/>
              </a:rPr>
              <a:t>hairyness</a:t>
            </a:r>
            <a:r>
              <a:rPr lang="en-US" sz="1200" kern="1200" dirty="0" smtClean="0">
                <a:solidFill>
                  <a:schemeClr val="tx1"/>
                </a:solidFill>
                <a:effectLst/>
                <a:latin typeface="+mn-lt"/>
                <a:ea typeface="+mn-ea"/>
                <a:cs typeface="+mn-cs"/>
              </a:rPr>
              <a:t> of his skin. Esau is a hairy man and Jacob "smooth."  In order to fool Isaac into thinking he is blessing his firstborn, Rebecca tells Jacob to cover his hands and neck with the "skins of kids" and to wear a raiment of Esau's left in the house. Jacob knows he is lying to his father and is afraid his father will curse him if he finds out. But Isaac feels the "hairy" skin of the goats on Jacob's hands and smells the smells of the earth or the hunter on the clothing of Esau that Jacob is wearing and he believes that he is blessing Esau when he says: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"God give thee of the dew of heaven, and the fatness of the earth, and plenty of corn and wine; let people serve thee, and nations bow down to thee; be lord over thy brethren, and let thy mother's sons bow down to thee, cursed be every one that curses thee, and blessed be he that </a:t>
            </a:r>
            <a:r>
              <a:rPr lang="en-US" sz="1200" kern="1200" dirty="0" err="1" smtClean="0">
                <a:solidFill>
                  <a:schemeClr val="tx1"/>
                </a:solidFill>
                <a:effectLst/>
                <a:latin typeface="+mn-lt"/>
                <a:ea typeface="+mn-ea"/>
                <a:cs typeface="+mn-cs"/>
              </a:rPr>
              <a:t>blesseth</a:t>
            </a:r>
            <a:r>
              <a:rPr lang="en-US" sz="1200" kern="1200" dirty="0" smtClean="0">
                <a:solidFill>
                  <a:schemeClr val="tx1"/>
                </a:solidFill>
                <a:effectLst/>
                <a:latin typeface="+mn-lt"/>
                <a:ea typeface="+mn-ea"/>
                <a:cs typeface="+mn-cs"/>
              </a:rPr>
              <a:t> thee."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06AC342B-D2B9-4C9A-98B5-079B77DB7AB2}" type="slidenum">
              <a:rPr lang="en-US" smtClean="0"/>
              <a:t>17</a:t>
            </a:fld>
            <a:endParaRPr lang="en-US"/>
          </a:p>
        </p:txBody>
      </p:sp>
    </p:spTree>
    <p:extLst>
      <p:ext uri="{BB962C8B-B14F-4D97-AF65-F5344CB8AC3E}">
        <p14:creationId xmlns:p14="http://schemas.microsoft.com/office/powerpoint/2010/main" val="3227905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38" cy="343"/>
          </a:xfrm>
        </p:spPr>
        <p:txBody>
          <a:bodyPr wrap="square" lIns="85131" tIns="42566" rIns="85131" bIns="42566" anchor="t"/>
          <a:lstStyle/>
          <a:p>
            <a:pPr lvl="0"/>
            <a:endParaRPr lang="en-US"/>
          </a:p>
        </p:txBody>
      </p:sp>
      <p:sp>
        <p:nvSpPr>
          <p:cNvPr id="4" name="Slide Number Placeholder 3"/>
          <p:cNvSpPr txBox="1">
            <a:spLocks noGrp="1"/>
          </p:cNvSpPr>
          <p:nvPr>
            <p:ph type="sldNum" sz="quarter" idx="8"/>
          </p:nvPr>
        </p:nvSpPr>
        <p:spPr>
          <a:xfrm>
            <a:off x="0" y="0"/>
            <a:ext cx="338" cy="343"/>
          </a:xfrm>
        </p:spPr>
        <p:txBody>
          <a:bodyPr wrap="square" lIns="85131" tIns="42566" rIns="85131" bIns="42566" anchor="t"/>
          <a:lstStyle/>
          <a:p>
            <a:pPr lvl="0" algn="l" hangingPunct="1"/>
            <a:fld id="{A91C9BC5-282A-4C42-B596-41F9FF9170D7}" type="slidenum">
              <a:t>18</a:t>
            </a:fld>
            <a:endParaRPr lang="en-US" sz="1700">
              <a:solidFill>
                <a:srgbClr val="000000"/>
              </a:solidFill>
              <a:latin typeface="+mn-lt" pitchFamily="18"/>
              <a:ea typeface="+mn-ea" pitchFamily="2"/>
              <a:cs typeface="+mn-cs" pitchFamily="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38" cy="343"/>
          </a:xfrm>
        </p:spPr>
        <p:txBody>
          <a:bodyPr wrap="square" lIns="85131" tIns="42566" rIns="85131" bIns="42566" anchor="t"/>
          <a:lstStyle/>
          <a:p>
            <a:pPr lvl="0"/>
            <a:endParaRPr lang="en-US"/>
          </a:p>
        </p:txBody>
      </p:sp>
      <p:sp>
        <p:nvSpPr>
          <p:cNvPr id="4" name="Slide Number Placeholder 3"/>
          <p:cNvSpPr txBox="1">
            <a:spLocks noGrp="1"/>
          </p:cNvSpPr>
          <p:nvPr>
            <p:ph type="sldNum" sz="quarter" idx="8"/>
          </p:nvPr>
        </p:nvSpPr>
        <p:spPr>
          <a:xfrm>
            <a:off x="0" y="0"/>
            <a:ext cx="338" cy="343"/>
          </a:xfrm>
        </p:spPr>
        <p:txBody>
          <a:bodyPr wrap="square" lIns="85131" tIns="42566" rIns="85131" bIns="42566" anchor="t"/>
          <a:lstStyle/>
          <a:p>
            <a:pPr lvl="0" algn="l" hangingPunct="1"/>
            <a:fld id="{B045FE2A-6500-4EB7-8BA4-2D6E5D44416A}" type="slidenum">
              <a:t>19</a:t>
            </a:fld>
            <a:endParaRPr lang="en-US" sz="1700">
              <a:solidFill>
                <a:srgbClr val="000000"/>
              </a:solidFill>
              <a:latin typeface="+mn-lt" pitchFamily="18"/>
              <a:ea typeface="+mn-ea" pitchFamily="2"/>
              <a:cs typeface="+mn-cs" pitchFamily="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38" cy="343"/>
          </a:xfrm>
        </p:spPr>
        <p:txBody>
          <a:bodyPr wrap="square" lIns="85131" tIns="42566" rIns="85131" bIns="42566" anchor="t"/>
          <a:lstStyle/>
          <a:p>
            <a:pPr lvl="0"/>
            <a:endParaRPr lang="en-US"/>
          </a:p>
        </p:txBody>
      </p:sp>
      <p:sp>
        <p:nvSpPr>
          <p:cNvPr id="4" name="Slide Number Placeholder 3"/>
          <p:cNvSpPr txBox="1">
            <a:spLocks noGrp="1"/>
          </p:cNvSpPr>
          <p:nvPr>
            <p:ph type="sldNum" sz="quarter" idx="8"/>
          </p:nvPr>
        </p:nvSpPr>
        <p:spPr>
          <a:xfrm>
            <a:off x="0" y="0"/>
            <a:ext cx="338" cy="343"/>
          </a:xfrm>
        </p:spPr>
        <p:txBody>
          <a:bodyPr wrap="square" lIns="85131" tIns="42566" rIns="85131" bIns="42566" anchor="t"/>
          <a:lstStyle/>
          <a:p>
            <a:pPr lvl="0" algn="l" hangingPunct="1"/>
            <a:fld id="{B0ECB345-907A-4EC9-9B6F-25DAE3340E29}" type="slidenum">
              <a:t>20</a:t>
            </a:fld>
            <a:endParaRPr lang="en-US" sz="1700">
              <a:solidFill>
                <a:srgbClr val="000000"/>
              </a:solidFill>
              <a:latin typeface="+mn-lt" pitchFamily="18"/>
              <a:ea typeface="+mn-ea" pitchFamily="2"/>
              <a:cs typeface="+mn-cs"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38" cy="343"/>
          </a:xfrm>
        </p:spPr>
        <p:txBody>
          <a:bodyPr wrap="square" lIns="85131" tIns="42566" rIns="85131" bIns="42566" anchor="t"/>
          <a:lstStyle/>
          <a:p>
            <a:pPr lvl="0"/>
            <a:endParaRPr lang="en-US"/>
          </a:p>
        </p:txBody>
      </p:sp>
      <p:sp>
        <p:nvSpPr>
          <p:cNvPr id="4" name="Slide Number Placeholder 3"/>
          <p:cNvSpPr txBox="1">
            <a:spLocks noGrp="1"/>
          </p:cNvSpPr>
          <p:nvPr>
            <p:ph type="sldNum" sz="quarter" idx="8"/>
          </p:nvPr>
        </p:nvSpPr>
        <p:spPr>
          <a:xfrm>
            <a:off x="0" y="0"/>
            <a:ext cx="338" cy="343"/>
          </a:xfrm>
        </p:spPr>
        <p:txBody>
          <a:bodyPr wrap="square" lIns="85131" tIns="42566" rIns="85131" bIns="42566" anchor="t"/>
          <a:lstStyle/>
          <a:p>
            <a:pPr lvl="0" algn="l" hangingPunct="1"/>
            <a:fld id="{76EBDB3E-A087-4B15-B2A6-63AA23D1013A}" type="slidenum">
              <a:t>2</a:t>
            </a:fld>
            <a:endParaRPr lang="en-US" sz="1700">
              <a:solidFill>
                <a:srgbClr val="000000"/>
              </a:solidFill>
              <a:latin typeface="+mn-lt" pitchFamily="18"/>
              <a:ea typeface="+mn-ea" pitchFamily="2"/>
              <a:cs typeface="+mn-cs" pitchFamily="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38" cy="343"/>
          </a:xfrm>
        </p:spPr>
        <p:txBody>
          <a:bodyPr wrap="square" lIns="85131" tIns="42566" rIns="85131" bIns="42566" anchor="t"/>
          <a:lstStyle/>
          <a:p>
            <a:pPr lvl="0"/>
            <a:endParaRPr lang="en-US"/>
          </a:p>
        </p:txBody>
      </p:sp>
      <p:sp>
        <p:nvSpPr>
          <p:cNvPr id="4" name="Slide Number Placeholder 3"/>
          <p:cNvSpPr txBox="1">
            <a:spLocks noGrp="1"/>
          </p:cNvSpPr>
          <p:nvPr>
            <p:ph type="sldNum" sz="quarter" idx="8"/>
          </p:nvPr>
        </p:nvSpPr>
        <p:spPr>
          <a:xfrm>
            <a:off x="0" y="0"/>
            <a:ext cx="338" cy="343"/>
          </a:xfrm>
        </p:spPr>
        <p:txBody>
          <a:bodyPr wrap="square" lIns="85131" tIns="42566" rIns="85131" bIns="42566" anchor="t"/>
          <a:lstStyle/>
          <a:p>
            <a:pPr lvl="0" algn="l" hangingPunct="1"/>
            <a:fld id="{019A86E5-3B0B-4D58-BD2C-F0CEBC3D26FF}" type="slidenum">
              <a:t>21</a:t>
            </a:fld>
            <a:endParaRPr lang="en-US" sz="1700">
              <a:solidFill>
                <a:srgbClr val="000000"/>
              </a:solidFill>
              <a:latin typeface="+mn-lt" pitchFamily="18"/>
              <a:ea typeface="+mn-ea" pitchFamily="2"/>
              <a:cs typeface="+mn-cs" pitchFamily="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38" cy="343"/>
          </a:xfrm>
        </p:spPr>
        <p:txBody>
          <a:bodyPr wrap="square" lIns="85131" tIns="42566" rIns="85131" bIns="42566" anchor="t"/>
          <a:lstStyle/>
          <a:p>
            <a:pPr lvl="0"/>
            <a:endParaRPr lang="en-US"/>
          </a:p>
        </p:txBody>
      </p:sp>
      <p:sp>
        <p:nvSpPr>
          <p:cNvPr id="4" name="Slide Number Placeholder 3"/>
          <p:cNvSpPr txBox="1">
            <a:spLocks noGrp="1"/>
          </p:cNvSpPr>
          <p:nvPr>
            <p:ph type="sldNum" sz="quarter" idx="8"/>
          </p:nvPr>
        </p:nvSpPr>
        <p:spPr>
          <a:xfrm>
            <a:off x="0" y="0"/>
            <a:ext cx="338" cy="343"/>
          </a:xfrm>
        </p:spPr>
        <p:txBody>
          <a:bodyPr wrap="square" lIns="85131" tIns="42566" rIns="85131" bIns="42566" anchor="t"/>
          <a:lstStyle/>
          <a:p>
            <a:pPr lvl="0" algn="l" hangingPunct="1"/>
            <a:fld id="{33F3B308-504D-477E-A7B3-A8B9553ECBB3}" type="slidenum">
              <a:t>22</a:t>
            </a:fld>
            <a:endParaRPr lang="en-US" sz="1700">
              <a:solidFill>
                <a:srgbClr val="000000"/>
              </a:solidFill>
              <a:latin typeface="+mn-lt" pitchFamily="18"/>
              <a:ea typeface="+mn-ea" pitchFamily="2"/>
              <a:cs typeface="+mn-cs" pitchFamily="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38" cy="343"/>
          </a:xfrm>
        </p:spPr>
        <p:txBody>
          <a:bodyPr wrap="square" lIns="85131" tIns="42566" rIns="85131" bIns="42566" anchor="t"/>
          <a:lstStyle/>
          <a:p>
            <a:pPr lvl="0"/>
            <a:endParaRPr lang="en-US"/>
          </a:p>
        </p:txBody>
      </p:sp>
      <p:sp>
        <p:nvSpPr>
          <p:cNvPr id="4" name="Slide Number Placeholder 3"/>
          <p:cNvSpPr txBox="1">
            <a:spLocks noGrp="1"/>
          </p:cNvSpPr>
          <p:nvPr>
            <p:ph type="sldNum" sz="quarter" idx="8"/>
          </p:nvPr>
        </p:nvSpPr>
        <p:spPr>
          <a:xfrm>
            <a:off x="0" y="0"/>
            <a:ext cx="338" cy="343"/>
          </a:xfrm>
        </p:spPr>
        <p:txBody>
          <a:bodyPr wrap="square" lIns="85131" tIns="42566" rIns="85131" bIns="42566" anchor="t"/>
          <a:lstStyle/>
          <a:p>
            <a:pPr lvl="0" algn="l" hangingPunct="1"/>
            <a:fld id="{CB73D515-6C64-4746-BCE5-2CC403CECFED}" type="slidenum">
              <a:t>23</a:t>
            </a:fld>
            <a:endParaRPr lang="en-US" sz="1700">
              <a:solidFill>
                <a:srgbClr val="000000"/>
              </a:solidFill>
              <a:latin typeface="+mn-lt" pitchFamily="18"/>
              <a:ea typeface="+mn-ea" pitchFamily="2"/>
              <a:cs typeface="+mn-cs" pitchFamily="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38" cy="343"/>
          </a:xfrm>
        </p:spPr>
        <p:txBody>
          <a:bodyPr wrap="square" lIns="85131" tIns="42566" rIns="85131" bIns="42566" anchor="t"/>
          <a:lstStyle/>
          <a:p>
            <a:pPr lvl="0"/>
            <a:endParaRPr lang="en-US"/>
          </a:p>
        </p:txBody>
      </p:sp>
      <p:sp>
        <p:nvSpPr>
          <p:cNvPr id="4" name="Slide Number Placeholder 3"/>
          <p:cNvSpPr txBox="1">
            <a:spLocks noGrp="1"/>
          </p:cNvSpPr>
          <p:nvPr>
            <p:ph type="sldNum" sz="quarter" idx="8"/>
          </p:nvPr>
        </p:nvSpPr>
        <p:spPr>
          <a:xfrm>
            <a:off x="0" y="0"/>
            <a:ext cx="338" cy="343"/>
          </a:xfrm>
        </p:spPr>
        <p:txBody>
          <a:bodyPr wrap="square" lIns="85131" tIns="42566" rIns="85131" bIns="42566" anchor="t"/>
          <a:lstStyle/>
          <a:p>
            <a:pPr lvl="0" algn="l" hangingPunct="1"/>
            <a:fld id="{452568EA-1B8A-44D1-90F1-33266E5724F9}" type="slidenum">
              <a:t>24</a:t>
            </a:fld>
            <a:endParaRPr lang="en-US" sz="1700">
              <a:solidFill>
                <a:srgbClr val="000000"/>
              </a:solidFill>
              <a:latin typeface="+mn-lt" pitchFamily="18"/>
              <a:ea typeface="+mn-ea" pitchFamily="2"/>
              <a:cs typeface="+mn-cs" pitchFamily="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38" cy="343"/>
          </a:xfrm>
        </p:spPr>
        <p:txBody>
          <a:bodyPr wrap="square" lIns="85131" tIns="42566" rIns="85131" bIns="42566" anchor="t"/>
          <a:lstStyle/>
          <a:p>
            <a:pPr lvl="0"/>
            <a:endParaRPr lang="en-US"/>
          </a:p>
        </p:txBody>
      </p:sp>
      <p:sp>
        <p:nvSpPr>
          <p:cNvPr id="4" name="Slide Number Placeholder 3"/>
          <p:cNvSpPr txBox="1">
            <a:spLocks noGrp="1"/>
          </p:cNvSpPr>
          <p:nvPr>
            <p:ph type="sldNum" sz="quarter" idx="8"/>
          </p:nvPr>
        </p:nvSpPr>
        <p:spPr>
          <a:xfrm>
            <a:off x="0" y="0"/>
            <a:ext cx="338" cy="343"/>
          </a:xfrm>
        </p:spPr>
        <p:txBody>
          <a:bodyPr wrap="square" lIns="85131" tIns="42566" rIns="85131" bIns="42566" anchor="t"/>
          <a:lstStyle/>
          <a:p>
            <a:pPr lvl="0" algn="l" hangingPunct="1"/>
            <a:fld id="{214110F1-CBA9-493E-A2BC-9B07694C921B}" type="slidenum">
              <a:t>25</a:t>
            </a:fld>
            <a:endParaRPr lang="en-US" sz="1700">
              <a:solidFill>
                <a:srgbClr val="000000"/>
              </a:solidFill>
              <a:latin typeface="+mn-lt" pitchFamily="18"/>
              <a:ea typeface="+mn-ea" pitchFamily="2"/>
              <a:cs typeface="+mn-cs" pitchFamily="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38" cy="343"/>
          </a:xfrm>
        </p:spPr>
        <p:txBody>
          <a:bodyPr wrap="square" lIns="85131" tIns="42566" rIns="85131" bIns="42566" anchor="t"/>
          <a:lstStyle/>
          <a:p>
            <a:pPr lvl="0"/>
            <a:endParaRPr lang="en-US"/>
          </a:p>
        </p:txBody>
      </p:sp>
      <p:sp>
        <p:nvSpPr>
          <p:cNvPr id="4" name="Slide Number Placeholder 3"/>
          <p:cNvSpPr txBox="1">
            <a:spLocks noGrp="1"/>
          </p:cNvSpPr>
          <p:nvPr>
            <p:ph type="sldNum" sz="quarter" idx="8"/>
          </p:nvPr>
        </p:nvSpPr>
        <p:spPr>
          <a:xfrm>
            <a:off x="0" y="0"/>
            <a:ext cx="338" cy="343"/>
          </a:xfrm>
        </p:spPr>
        <p:txBody>
          <a:bodyPr wrap="square" lIns="85131" tIns="42566" rIns="85131" bIns="42566" anchor="t"/>
          <a:lstStyle/>
          <a:p>
            <a:pPr lvl="0" algn="l" hangingPunct="1"/>
            <a:fld id="{A7E538D2-FE34-49A3-9A9A-992E4987BA02}" type="slidenum">
              <a:t>26</a:t>
            </a:fld>
            <a:endParaRPr lang="en-US" sz="1700">
              <a:solidFill>
                <a:srgbClr val="000000"/>
              </a:solidFill>
              <a:latin typeface="+mn-lt" pitchFamily="18"/>
              <a:ea typeface="+mn-ea" pitchFamily="2"/>
              <a:cs typeface="+mn-cs" pitchFamily="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38" cy="343"/>
          </a:xfrm>
        </p:spPr>
        <p:txBody>
          <a:bodyPr wrap="square" lIns="85131" tIns="42566" rIns="85131" bIns="42566" anchor="t"/>
          <a:lstStyle/>
          <a:p>
            <a:pPr lvl="0"/>
            <a:endParaRPr lang="en-US"/>
          </a:p>
        </p:txBody>
      </p:sp>
      <p:sp>
        <p:nvSpPr>
          <p:cNvPr id="4" name="Slide Number Placeholder 3"/>
          <p:cNvSpPr txBox="1">
            <a:spLocks noGrp="1"/>
          </p:cNvSpPr>
          <p:nvPr>
            <p:ph type="sldNum" sz="quarter" idx="8"/>
          </p:nvPr>
        </p:nvSpPr>
        <p:spPr>
          <a:xfrm>
            <a:off x="0" y="0"/>
            <a:ext cx="338" cy="343"/>
          </a:xfrm>
        </p:spPr>
        <p:txBody>
          <a:bodyPr wrap="square" lIns="85131" tIns="42566" rIns="85131" bIns="42566" anchor="t"/>
          <a:lstStyle/>
          <a:p>
            <a:pPr lvl="0" algn="l" hangingPunct="1"/>
            <a:fld id="{6A78A60C-904F-47D7-B56E-73604006EBB2}" type="slidenum">
              <a:t>27</a:t>
            </a:fld>
            <a:endParaRPr lang="en-US" sz="1700">
              <a:solidFill>
                <a:srgbClr val="000000"/>
              </a:solidFill>
              <a:latin typeface="+mn-lt" pitchFamily="18"/>
              <a:ea typeface="+mn-ea" pitchFamily="2"/>
              <a:cs typeface="+mn-cs" pitchFamily="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38" cy="343"/>
          </a:xfrm>
        </p:spPr>
        <p:txBody>
          <a:bodyPr wrap="square" lIns="85131" tIns="42566" rIns="85131" bIns="42566" anchor="t"/>
          <a:lstStyle/>
          <a:p>
            <a:pPr lvl="0"/>
            <a:endParaRPr lang="en-US"/>
          </a:p>
        </p:txBody>
      </p:sp>
      <p:sp>
        <p:nvSpPr>
          <p:cNvPr id="4" name="Slide Number Placeholder 3"/>
          <p:cNvSpPr txBox="1">
            <a:spLocks noGrp="1"/>
          </p:cNvSpPr>
          <p:nvPr>
            <p:ph type="sldNum" sz="quarter" idx="8"/>
          </p:nvPr>
        </p:nvSpPr>
        <p:spPr>
          <a:xfrm>
            <a:off x="0" y="0"/>
            <a:ext cx="338" cy="343"/>
          </a:xfrm>
        </p:spPr>
        <p:txBody>
          <a:bodyPr wrap="square" lIns="85131" tIns="42566" rIns="85131" bIns="42566" anchor="t"/>
          <a:lstStyle/>
          <a:p>
            <a:pPr lvl="0" algn="l" hangingPunct="1"/>
            <a:fld id="{8D87C3CD-57CE-4930-BEDB-528CAF8BFCA1}" type="slidenum">
              <a:t>28</a:t>
            </a:fld>
            <a:endParaRPr lang="en-US" sz="1700">
              <a:solidFill>
                <a:srgbClr val="000000"/>
              </a:solidFill>
              <a:latin typeface="+mn-lt" pitchFamily="18"/>
              <a:ea typeface="+mn-ea" pitchFamily="2"/>
              <a:cs typeface="+mn-cs" pitchFamily="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38" cy="343"/>
          </a:xfrm>
        </p:spPr>
        <p:txBody>
          <a:bodyPr wrap="square" lIns="85131" tIns="42566" rIns="85131" bIns="42566" anchor="t"/>
          <a:lstStyle/>
          <a:p>
            <a:pPr lvl="0"/>
            <a:endParaRPr lang="en-US"/>
          </a:p>
        </p:txBody>
      </p:sp>
      <p:sp>
        <p:nvSpPr>
          <p:cNvPr id="4" name="Slide Number Placeholder 3"/>
          <p:cNvSpPr txBox="1">
            <a:spLocks noGrp="1"/>
          </p:cNvSpPr>
          <p:nvPr>
            <p:ph type="sldNum" sz="quarter" idx="8"/>
          </p:nvPr>
        </p:nvSpPr>
        <p:spPr>
          <a:xfrm>
            <a:off x="0" y="0"/>
            <a:ext cx="338" cy="343"/>
          </a:xfrm>
        </p:spPr>
        <p:txBody>
          <a:bodyPr wrap="square" lIns="85131" tIns="42566" rIns="85131" bIns="42566" anchor="t"/>
          <a:lstStyle/>
          <a:p>
            <a:pPr lvl="0" algn="l" hangingPunct="1"/>
            <a:fld id="{369A3AE9-586F-446D-AFC9-A77A740E53A4}" type="slidenum">
              <a:t>29</a:t>
            </a:fld>
            <a:endParaRPr lang="en-US" sz="1700">
              <a:solidFill>
                <a:srgbClr val="000000"/>
              </a:solidFill>
              <a:latin typeface="+mn-lt" pitchFamily="18"/>
              <a:ea typeface="+mn-ea" pitchFamily="2"/>
              <a:cs typeface="+mn-cs" pitchFamily="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38" cy="343"/>
          </a:xfrm>
        </p:spPr>
        <p:txBody>
          <a:bodyPr wrap="square" lIns="85131" tIns="42566" rIns="85131" bIns="42566" anchor="t"/>
          <a:lstStyle/>
          <a:p>
            <a:pPr lvl="0"/>
            <a:endParaRPr lang="en-US"/>
          </a:p>
        </p:txBody>
      </p:sp>
      <p:sp>
        <p:nvSpPr>
          <p:cNvPr id="4" name="Slide Number Placeholder 3"/>
          <p:cNvSpPr txBox="1">
            <a:spLocks noGrp="1"/>
          </p:cNvSpPr>
          <p:nvPr>
            <p:ph type="sldNum" sz="quarter" idx="8"/>
          </p:nvPr>
        </p:nvSpPr>
        <p:spPr>
          <a:xfrm>
            <a:off x="0" y="0"/>
            <a:ext cx="338" cy="343"/>
          </a:xfrm>
        </p:spPr>
        <p:txBody>
          <a:bodyPr wrap="square" lIns="85131" tIns="42566" rIns="85131" bIns="42566" anchor="t"/>
          <a:lstStyle/>
          <a:p>
            <a:pPr lvl="0" algn="l" hangingPunct="1"/>
            <a:fld id="{FDF0C3F1-C07A-450B-905C-7AD15D739C4D}" type="slidenum">
              <a:t>30</a:t>
            </a:fld>
            <a:endParaRPr lang="en-US" sz="1700">
              <a:solidFill>
                <a:srgbClr val="000000"/>
              </a:solidFill>
              <a:latin typeface="+mn-lt" pitchFamily="18"/>
              <a:ea typeface="+mn-ea" pitchFamily="2"/>
              <a:cs typeface="+mn-cs"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38" cy="343"/>
          </a:xfrm>
        </p:spPr>
        <p:txBody>
          <a:bodyPr wrap="square" lIns="85131" tIns="42566" rIns="85131" bIns="42566" anchor="t"/>
          <a:lstStyle/>
          <a:p>
            <a:pPr lvl="0"/>
            <a:r>
              <a:rPr lang="en-US" dirty="0" smtClean="0"/>
              <a:t>http://www.saylor.org/site/wp-content/uploads/2012/07/ARTH206-Giottos-Lamentation-Article-Upload.pdf</a:t>
            </a:r>
            <a:endParaRPr lang="en-US" dirty="0"/>
          </a:p>
        </p:txBody>
      </p:sp>
      <p:sp>
        <p:nvSpPr>
          <p:cNvPr id="4" name="Slide Number Placeholder 3"/>
          <p:cNvSpPr txBox="1">
            <a:spLocks noGrp="1"/>
          </p:cNvSpPr>
          <p:nvPr>
            <p:ph type="sldNum" sz="quarter" idx="8"/>
          </p:nvPr>
        </p:nvSpPr>
        <p:spPr>
          <a:xfrm>
            <a:off x="0" y="0"/>
            <a:ext cx="338" cy="343"/>
          </a:xfrm>
        </p:spPr>
        <p:txBody>
          <a:bodyPr wrap="square" lIns="85131" tIns="42566" rIns="85131" bIns="42566" anchor="t"/>
          <a:lstStyle/>
          <a:p>
            <a:pPr lvl="0" algn="l" hangingPunct="1"/>
            <a:fld id="{E7018569-77F5-41CA-A481-1C30E716308A}" type="slidenum">
              <a:t>3</a:t>
            </a:fld>
            <a:endParaRPr lang="en-US" sz="1700">
              <a:solidFill>
                <a:srgbClr val="000000"/>
              </a:solidFill>
              <a:latin typeface="+mn-lt" pitchFamily="18"/>
              <a:ea typeface="+mn-ea" pitchFamily="2"/>
              <a:cs typeface="+mn-cs" pitchFamily="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38" cy="343"/>
          </a:xfrm>
        </p:spPr>
        <p:txBody>
          <a:bodyPr wrap="square" lIns="85131" tIns="42566" rIns="85131" bIns="42566" anchor="t"/>
          <a:lstStyle/>
          <a:p>
            <a:pPr lvl="0"/>
            <a:endParaRPr lang="en-US"/>
          </a:p>
        </p:txBody>
      </p:sp>
      <p:sp>
        <p:nvSpPr>
          <p:cNvPr id="4" name="Slide Number Placeholder 3"/>
          <p:cNvSpPr txBox="1">
            <a:spLocks noGrp="1"/>
          </p:cNvSpPr>
          <p:nvPr>
            <p:ph type="sldNum" sz="quarter" idx="8"/>
          </p:nvPr>
        </p:nvSpPr>
        <p:spPr>
          <a:xfrm>
            <a:off x="0" y="0"/>
            <a:ext cx="338" cy="343"/>
          </a:xfrm>
        </p:spPr>
        <p:txBody>
          <a:bodyPr wrap="square" lIns="85131" tIns="42566" rIns="85131" bIns="42566" anchor="t"/>
          <a:lstStyle/>
          <a:p>
            <a:pPr lvl="0" algn="l" hangingPunct="1"/>
            <a:fld id="{5F1D30A5-E7E1-4D3F-B313-59FFC9DF7D70}" type="slidenum">
              <a:t>31</a:t>
            </a:fld>
            <a:endParaRPr lang="en-US" sz="1700">
              <a:solidFill>
                <a:srgbClr val="000000"/>
              </a:solidFill>
              <a:latin typeface="+mn-lt" pitchFamily="18"/>
              <a:ea typeface="+mn-ea" pitchFamily="2"/>
              <a:cs typeface="+mn-cs" pitchFamily="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38" cy="343"/>
          </a:xfrm>
        </p:spPr>
        <p:txBody>
          <a:bodyPr wrap="square" lIns="85131" tIns="42566" rIns="85131" bIns="42566" anchor="t"/>
          <a:lstStyle/>
          <a:p>
            <a:pPr lvl="0"/>
            <a:endParaRPr lang="en-US"/>
          </a:p>
        </p:txBody>
      </p:sp>
      <p:sp>
        <p:nvSpPr>
          <p:cNvPr id="4" name="Slide Number Placeholder 3"/>
          <p:cNvSpPr txBox="1">
            <a:spLocks noGrp="1"/>
          </p:cNvSpPr>
          <p:nvPr>
            <p:ph type="sldNum" sz="quarter" idx="8"/>
          </p:nvPr>
        </p:nvSpPr>
        <p:spPr>
          <a:xfrm>
            <a:off x="0" y="0"/>
            <a:ext cx="338" cy="343"/>
          </a:xfrm>
        </p:spPr>
        <p:txBody>
          <a:bodyPr wrap="square" lIns="85131" tIns="42566" rIns="85131" bIns="42566" anchor="t"/>
          <a:lstStyle/>
          <a:p>
            <a:pPr lvl="0" algn="l" hangingPunct="1"/>
            <a:fld id="{5563E792-73D1-434F-9BC7-09D5FC1B5FC8}" type="slidenum">
              <a:t>32</a:t>
            </a:fld>
            <a:endParaRPr lang="en-US" sz="1700">
              <a:solidFill>
                <a:srgbClr val="000000"/>
              </a:solidFill>
              <a:latin typeface="+mn-lt" pitchFamily="18"/>
              <a:ea typeface="+mn-ea" pitchFamily="2"/>
              <a:cs typeface="+mn-cs" pitchFamily="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38" cy="343"/>
          </a:xfrm>
        </p:spPr>
        <p:txBody>
          <a:bodyPr wrap="square" lIns="85131" tIns="42566" rIns="85131" bIns="42566" anchor="t"/>
          <a:lstStyle/>
          <a:p>
            <a:pPr lvl="0"/>
            <a:endParaRPr lang="en-US"/>
          </a:p>
        </p:txBody>
      </p:sp>
      <p:sp>
        <p:nvSpPr>
          <p:cNvPr id="4" name="Slide Number Placeholder 3"/>
          <p:cNvSpPr txBox="1">
            <a:spLocks noGrp="1"/>
          </p:cNvSpPr>
          <p:nvPr>
            <p:ph type="sldNum" sz="quarter" idx="8"/>
          </p:nvPr>
        </p:nvSpPr>
        <p:spPr>
          <a:xfrm>
            <a:off x="0" y="0"/>
            <a:ext cx="338" cy="343"/>
          </a:xfrm>
        </p:spPr>
        <p:txBody>
          <a:bodyPr wrap="square" lIns="85131" tIns="42566" rIns="85131" bIns="42566" anchor="t"/>
          <a:lstStyle/>
          <a:p>
            <a:pPr lvl="0" algn="l" hangingPunct="1"/>
            <a:fld id="{FF0324F8-4010-4599-9E65-0B197D2B294A}" type="slidenum">
              <a:t>33</a:t>
            </a:fld>
            <a:endParaRPr lang="en-US" sz="1700">
              <a:solidFill>
                <a:srgbClr val="000000"/>
              </a:solidFill>
              <a:latin typeface="+mn-lt" pitchFamily="18"/>
              <a:ea typeface="+mn-ea" pitchFamily="2"/>
              <a:cs typeface="+mn-cs"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38" cy="343"/>
          </a:xfrm>
        </p:spPr>
        <p:txBody>
          <a:bodyPr wrap="square" lIns="85131" tIns="42566" rIns="85131" bIns="42566" anchor="t"/>
          <a:lstStyle/>
          <a:p>
            <a:pPr lvl="0"/>
            <a:r>
              <a:rPr lang="en-US" dirty="0" smtClean="0"/>
              <a:t>http://www.saylor.org/site/wp-content/uploads/2012/07/ARTH206-Giottos-Lamentation-Article-Upload.pdf</a:t>
            </a:r>
            <a:endParaRPr lang="en-US" dirty="0"/>
          </a:p>
        </p:txBody>
      </p:sp>
      <p:sp>
        <p:nvSpPr>
          <p:cNvPr id="4" name="Slide Number Placeholder 3"/>
          <p:cNvSpPr txBox="1">
            <a:spLocks noGrp="1"/>
          </p:cNvSpPr>
          <p:nvPr>
            <p:ph type="sldNum" sz="quarter" idx="8"/>
          </p:nvPr>
        </p:nvSpPr>
        <p:spPr>
          <a:xfrm>
            <a:off x="0" y="0"/>
            <a:ext cx="338" cy="343"/>
          </a:xfrm>
        </p:spPr>
        <p:txBody>
          <a:bodyPr wrap="square" lIns="85131" tIns="42566" rIns="85131" bIns="42566" anchor="t"/>
          <a:lstStyle/>
          <a:p>
            <a:pPr lvl="0" algn="l" hangingPunct="1"/>
            <a:fld id="{5864EB22-282F-44D4-9325-720AE8E0CD22}" type="slidenum">
              <a:t>4</a:t>
            </a:fld>
            <a:endParaRPr lang="en-US" sz="1700">
              <a:solidFill>
                <a:srgbClr val="000000"/>
              </a:solidFill>
              <a:latin typeface="+mn-lt" pitchFamily="18"/>
              <a:ea typeface="+mn-ea" pitchFamily="2"/>
              <a:cs typeface="+mn-cs" pitchFamily="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38" cy="343"/>
          </a:xfrm>
        </p:spPr>
        <p:txBody>
          <a:bodyPr wrap="square" lIns="85131" tIns="42566" rIns="85131" bIns="42566" anchor="t"/>
          <a:lstStyle/>
          <a:p>
            <a:pPr lvl="0"/>
            <a:endParaRPr lang="en-US"/>
          </a:p>
        </p:txBody>
      </p:sp>
      <p:sp>
        <p:nvSpPr>
          <p:cNvPr id="4" name="Slide Number Placeholder 3"/>
          <p:cNvSpPr txBox="1">
            <a:spLocks noGrp="1"/>
          </p:cNvSpPr>
          <p:nvPr>
            <p:ph type="sldNum" sz="quarter" idx="8"/>
          </p:nvPr>
        </p:nvSpPr>
        <p:spPr>
          <a:xfrm>
            <a:off x="0" y="0"/>
            <a:ext cx="338" cy="343"/>
          </a:xfrm>
        </p:spPr>
        <p:txBody>
          <a:bodyPr wrap="square" lIns="85131" tIns="42566" rIns="85131" bIns="42566" anchor="t"/>
          <a:lstStyle/>
          <a:p>
            <a:pPr lvl="0" algn="l" hangingPunct="1"/>
            <a:fld id="{BC143016-7E15-49F3-AB65-9D358E07C9DC}" type="slidenum">
              <a:t>5</a:t>
            </a:fld>
            <a:endParaRPr lang="en-US" sz="1700">
              <a:solidFill>
                <a:srgbClr val="000000"/>
              </a:solidFill>
              <a:latin typeface="+mn-lt" pitchFamily="18"/>
              <a:ea typeface="+mn-ea" pitchFamily="2"/>
              <a:cs typeface="+mn-cs" pitchFamily="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38" cy="343"/>
          </a:xfrm>
        </p:spPr>
        <p:txBody>
          <a:bodyPr wrap="square" lIns="85131" tIns="42566" rIns="85131" bIns="42566" anchor="t"/>
          <a:lstStyle/>
          <a:p>
            <a:pPr lvl="0"/>
            <a:endParaRPr lang="en-US"/>
          </a:p>
        </p:txBody>
      </p:sp>
      <p:sp>
        <p:nvSpPr>
          <p:cNvPr id="4" name="Slide Number Placeholder 3"/>
          <p:cNvSpPr txBox="1">
            <a:spLocks noGrp="1"/>
          </p:cNvSpPr>
          <p:nvPr>
            <p:ph type="sldNum" sz="quarter" idx="8"/>
          </p:nvPr>
        </p:nvSpPr>
        <p:spPr>
          <a:xfrm>
            <a:off x="0" y="0"/>
            <a:ext cx="338" cy="343"/>
          </a:xfrm>
        </p:spPr>
        <p:txBody>
          <a:bodyPr wrap="square" lIns="85131" tIns="42566" rIns="85131" bIns="42566" anchor="t"/>
          <a:lstStyle/>
          <a:p>
            <a:pPr lvl="0" algn="l" hangingPunct="1"/>
            <a:fld id="{B34D1AF3-BE4C-49A4-995A-B2912EDD3144}" type="slidenum">
              <a:t>6</a:t>
            </a:fld>
            <a:endParaRPr lang="en-US" sz="1700">
              <a:solidFill>
                <a:srgbClr val="000000"/>
              </a:solidFill>
              <a:latin typeface="+mn-lt" pitchFamily="18"/>
              <a:ea typeface="+mn-ea" pitchFamily="2"/>
              <a:cs typeface="+mn-cs" pitchFamily="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38" cy="343"/>
          </a:xfrm>
        </p:spPr>
        <p:txBody>
          <a:bodyPr wrap="square" lIns="85131" tIns="42566" rIns="85131" bIns="42566" anchor="t"/>
          <a:lstStyle/>
          <a:p>
            <a:pPr lvl="0"/>
            <a:endParaRPr lang="en-US"/>
          </a:p>
        </p:txBody>
      </p:sp>
      <p:sp>
        <p:nvSpPr>
          <p:cNvPr id="4" name="Slide Number Placeholder 3"/>
          <p:cNvSpPr txBox="1">
            <a:spLocks noGrp="1"/>
          </p:cNvSpPr>
          <p:nvPr>
            <p:ph type="sldNum" sz="quarter" idx="8"/>
          </p:nvPr>
        </p:nvSpPr>
        <p:spPr>
          <a:xfrm>
            <a:off x="0" y="0"/>
            <a:ext cx="338" cy="343"/>
          </a:xfrm>
        </p:spPr>
        <p:txBody>
          <a:bodyPr wrap="square" lIns="85131" tIns="42566" rIns="85131" bIns="42566" anchor="t"/>
          <a:lstStyle/>
          <a:p>
            <a:pPr lvl="0" algn="l" hangingPunct="1"/>
            <a:fld id="{41B0AA1F-0C58-466E-8F3B-C5E004B1D327}" type="slidenum">
              <a:t>7</a:t>
            </a:fld>
            <a:endParaRPr lang="en-US" sz="1700">
              <a:solidFill>
                <a:srgbClr val="000000"/>
              </a:solidFill>
              <a:latin typeface="+mn-lt" pitchFamily="18"/>
              <a:ea typeface="+mn-ea" pitchFamily="2"/>
              <a:cs typeface="+mn-cs"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38" cy="343"/>
          </a:xfrm>
        </p:spPr>
        <p:txBody>
          <a:bodyPr wrap="square" lIns="85131" tIns="42566" rIns="85131" bIns="42566" anchor="t"/>
          <a:lstStyle/>
          <a:p>
            <a:pPr lvl="0"/>
            <a:endParaRPr lang="en-US"/>
          </a:p>
        </p:txBody>
      </p:sp>
      <p:sp>
        <p:nvSpPr>
          <p:cNvPr id="4" name="Slide Number Placeholder 3"/>
          <p:cNvSpPr txBox="1">
            <a:spLocks noGrp="1"/>
          </p:cNvSpPr>
          <p:nvPr>
            <p:ph type="sldNum" sz="quarter" idx="8"/>
          </p:nvPr>
        </p:nvSpPr>
        <p:spPr>
          <a:xfrm>
            <a:off x="0" y="0"/>
            <a:ext cx="338" cy="343"/>
          </a:xfrm>
        </p:spPr>
        <p:txBody>
          <a:bodyPr wrap="square" lIns="85131" tIns="42566" rIns="85131" bIns="42566" anchor="t"/>
          <a:lstStyle/>
          <a:p>
            <a:pPr lvl="0" algn="l" hangingPunct="1"/>
            <a:fld id="{A4AD1729-4A46-4680-B612-11E1808FAF2E}" type="slidenum">
              <a:t>8</a:t>
            </a:fld>
            <a:endParaRPr lang="en-US" sz="1700">
              <a:solidFill>
                <a:srgbClr val="000000"/>
              </a:solidFill>
              <a:latin typeface="+mn-lt" pitchFamily="18"/>
              <a:ea typeface="+mn-ea" pitchFamily="2"/>
              <a:cs typeface="+mn-cs" pitchFamily="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3738"/>
            <a:ext cx="4570412"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314"/>
            <a:ext cx="5486063" cy="4114629"/>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899960-BA04-4035-BABC-EF9405212C00}"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A6590-B9BA-4BC3-87D5-4687E4DE43BC}" type="slidenum">
              <a:rPr lang="en-US" smtClean="0"/>
              <a:t>‹#›</a:t>
            </a:fld>
            <a:endParaRPr lang="en-US"/>
          </a:p>
        </p:txBody>
      </p:sp>
    </p:spTree>
    <p:extLst>
      <p:ext uri="{BB962C8B-B14F-4D97-AF65-F5344CB8AC3E}">
        <p14:creationId xmlns:p14="http://schemas.microsoft.com/office/powerpoint/2010/main" val="3991022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899960-BA04-4035-BABC-EF9405212C00}"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A6590-B9BA-4BC3-87D5-4687E4DE43BC}" type="slidenum">
              <a:rPr lang="en-US" smtClean="0"/>
              <a:t>‹#›</a:t>
            </a:fld>
            <a:endParaRPr lang="en-US"/>
          </a:p>
        </p:txBody>
      </p:sp>
    </p:spTree>
    <p:extLst>
      <p:ext uri="{BB962C8B-B14F-4D97-AF65-F5344CB8AC3E}">
        <p14:creationId xmlns:p14="http://schemas.microsoft.com/office/powerpoint/2010/main" val="2310859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899960-BA04-4035-BABC-EF9405212C00}"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A6590-B9BA-4BC3-87D5-4687E4DE43BC}" type="slidenum">
              <a:rPr lang="en-US" smtClean="0"/>
              <a:t>‹#›</a:t>
            </a:fld>
            <a:endParaRPr lang="en-US"/>
          </a:p>
        </p:txBody>
      </p:sp>
    </p:spTree>
    <p:extLst>
      <p:ext uri="{BB962C8B-B14F-4D97-AF65-F5344CB8AC3E}">
        <p14:creationId xmlns:p14="http://schemas.microsoft.com/office/powerpoint/2010/main" val="2155710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899960-BA04-4035-BABC-EF9405212C00}"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A6590-B9BA-4BC3-87D5-4687E4DE43BC}" type="slidenum">
              <a:rPr lang="en-US" smtClean="0"/>
              <a:t>‹#›</a:t>
            </a:fld>
            <a:endParaRPr lang="en-US"/>
          </a:p>
        </p:txBody>
      </p:sp>
    </p:spTree>
    <p:extLst>
      <p:ext uri="{BB962C8B-B14F-4D97-AF65-F5344CB8AC3E}">
        <p14:creationId xmlns:p14="http://schemas.microsoft.com/office/powerpoint/2010/main" val="1241567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899960-BA04-4035-BABC-EF9405212C00}"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A6590-B9BA-4BC3-87D5-4687E4DE43BC}" type="slidenum">
              <a:rPr lang="en-US" smtClean="0"/>
              <a:t>‹#›</a:t>
            </a:fld>
            <a:endParaRPr lang="en-US"/>
          </a:p>
        </p:txBody>
      </p:sp>
    </p:spTree>
    <p:extLst>
      <p:ext uri="{BB962C8B-B14F-4D97-AF65-F5344CB8AC3E}">
        <p14:creationId xmlns:p14="http://schemas.microsoft.com/office/powerpoint/2010/main" val="274497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899960-BA04-4035-BABC-EF9405212C00}" type="datetimeFigureOut">
              <a:rPr lang="en-US" smtClean="0"/>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A6590-B9BA-4BC3-87D5-4687E4DE43BC}" type="slidenum">
              <a:rPr lang="en-US" smtClean="0"/>
              <a:t>‹#›</a:t>
            </a:fld>
            <a:endParaRPr lang="en-US"/>
          </a:p>
        </p:txBody>
      </p:sp>
    </p:spTree>
    <p:extLst>
      <p:ext uri="{BB962C8B-B14F-4D97-AF65-F5344CB8AC3E}">
        <p14:creationId xmlns:p14="http://schemas.microsoft.com/office/powerpoint/2010/main" val="4098617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899960-BA04-4035-BABC-EF9405212C00}" type="datetimeFigureOut">
              <a:rPr lang="en-US" smtClean="0"/>
              <a:t>12/8/2014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8A6590-B9BA-4BC3-87D5-4687E4DE43BC}" type="slidenum">
              <a:rPr lang="en-US" smtClean="0"/>
              <a:t>‹#›</a:t>
            </a:fld>
            <a:endParaRPr lang="en-US"/>
          </a:p>
        </p:txBody>
      </p:sp>
    </p:spTree>
    <p:extLst>
      <p:ext uri="{BB962C8B-B14F-4D97-AF65-F5344CB8AC3E}">
        <p14:creationId xmlns:p14="http://schemas.microsoft.com/office/powerpoint/2010/main" val="3431920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899960-BA04-4035-BABC-EF9405212C00}" type="datetimeFigureOut">
              <a:rPr lang="en-US" smtClean="0"/>
              <a:t>12/8/2014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8A6590-B9BA-4BC3-87D5-4687E4DE43BC}" type="slidenum">
              <a:rPr lang="en-US" smtClean="0"/>
              <a:t>‹#›</a:t>
            </a:fld>
            <a:endParaRPr lang="en-US"/>
          </a:p>
        </p:txBody>
      </p:sp>
    </p:spTree>
    <p:extLst>
      <p:ext uri="{BB962C8B-B14F-4D97-AF65-F5344CB8AC3E}">
        <p14:creationId xmlns:p14="http://schemas.microsoft.com/office/powerpoint/2010/main" val="2280403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99960-BA04-4035-BABC-EF9405212C00}" type="datetimeFigureOut">
              <a:rPr lang="en-US" smtClean="0"/>
              <a:t>12/8/2014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8A6590-B9BA-4BC3-87D5-4687E4DE43BC}" type="slidenum">
              <a:rPr lang="en-US" smtClean="0"/>
              <a:t>‹#›</a:t>
            </a:fld>
            <a:endParaRPr lang="en-US"/>
          </a:p>
        </p:txBody>
      </p:sp>
    </p:spTree>
    <p:extLst>
      <p:ext uri="{BB962C8B-B14F-4D97-AF65-F5344CB8AC3E}">
        <p14:creationId xmlns:p14="http://schemas.microsoft.com/office/powerpoint/2010/main" val="1982936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899960-BA04-4035-BABC-EF9405212C00}" type="datetimeFigureOut">
              <a:rPr lang="en-US" smtClean="0"/>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A6590-B9BA-4BC3-87D5-4687E4DE43BC}" type="slidenum">
              <a:rPr lang="en-US" smtClean="0"/>
              <a:t>‹#›</a:t>
            </a:fld>
            <a:endParaRPr lang="en-US"/>
          </a:p>
        </p:txBody>
      </p:sp>
    </p:spTree>
    <p:extLst>
      <p:ext uri="{BB962C8B-B14F-4D97-AF65-F5344CB8AC3E}">
        <p14:creationId xmlns:p14="http://schemas.microsoft.com/office/powerpoint/2010/main" val="3980976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899960-BA04-4035-BABC-EF9405212C00}" type="datetimeFigureOut">
              <a:rPr lang="en-US" smtClean="0"/>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A6590-B9BA-4BC3-87D5-4687E4DE43BC}" type="slidenum">
              <a:rPr lang="en-US" smtClean="0"/>
              <a:t>‹#›</a:t>
            </a:fld>
            <a:endParaRPr lang="en-US"/>
          </a:p>
        </p:txBody>
      </p:sp>
    </p:spTree>
    <p:extLst>
      <p:ext uri="{BB962C8B-B14F-4D97-AF65-F5344CB8AC3E}">
        <p14:creationId xmlns:p14="http://schemas.microsoft.com/office/powerpoint/2010/main" val="3666216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99960-BA04-4035-BABC-EF9405212C00}" type="datetimeFigureOut">
              <a:rPr lang="en-US" smtClean="0"/>
              <a:t>12/8/2014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A6590-B9BA-4BC3-87D5-4687E4DE43BC}" type="slidenum">
              <a:rPr lang="en-US" smtClean="0"/>
              <a:t>‹#›</a:t>
            </a:fld>
            <a:endParaRPr lang="en-US"/>
          </a:p>
        </p:txBody>
      </p:sp>
    </p:spTree>
    <p:extLst>
      <p:ext uri="{BB962C8B-B14F-4D97-AF65-F5344CB8AC3E}">
        <p14:creationId xmlns:p14="http://schemas.microsoft.com/office/powerpoint/2010/main" val="1936470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e-arthistory5.blogspot.com/2012/12/december-27-2012-starting-new-year.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url?q=http://commons.wikimedia.org/wiki/File:Fra_Angelico_013.jpg&amp;sa=U&amp;ei=Wc9OU4DlL-nP2wXQroFQ&amp;ved=0CC4Q9QEwAA&amp;sig2=zYEYqKaGMPSawEG1rWHC9w&amp;usg=AFQjCNGGOvx7j0nseyD5amo-ftGMvllkuw"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The Pre-Renaissance </a:t>
            </a:r>
            <a:br>
              <a:rPr lang="en-US"/>
            </a:br>
            <a:r>
              <a:rPr lang="en-US"/>
              <a:t>1250-1470</a:t>
            </a:r>
          </a:p>
        </p:txBody>
      </p:sp>
    </p:spTree>
    <p:extLst>
      <p:ext uri="{BB962C8B-B14F-4D97-AF65-F5344CB8AC3E}">
        <p14:creationId xmlns:p14="http://schemas.microsoft.com/office/powerpoint/2010/main" val="1068876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The Italian Renaissance</a:t>
            </a:r>
          </a:p>
        </p:txBody>
      </p:sp>
      <p:sp>
        <p:nvSpPr>
          <p:cNvPr id="3" name="Content Placeholder 2"/>
          <p:cNvSpPr txBox="1">
            <a:spLocks noGrp="1"/>
          </p:cNvSpPr>
          <p:nvPr>
            <p:ph type="body" idx="4294967295"/>
          </p:nvPr>
        </p:nvSpPr>
        <p:spPr>
          <a:xfrm>
            <a:off x="457200" y="838080"/>
            <a:ext cx="3447720" cy="571464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None/>
            </a:pPr>
            <a:r>
              <a:rPr lang="en-US" sz="2800" dirty="0">
                <a:latin typeface="Calibri" pitchFamily="18"/>
              </a:rPr>
              <a:t>Renaissance means </a:t>
            </a:r>
            <a:r>
              <a:rPr lang="en-US" sz="2800" b="1" dirty="0">
                <a:latin typeface="Calibri" pitchFamily="18"/>
              </a:rPr>
              <a:t>rebirth</a:t>
            </a:r>
            <a:r>
              <a:rPr lang="en-US" sz="2800" dirty="0">
                <a:latin typeface="Calibri" pitchFamily="18"/>
              </a:rPr>
              <a:t>.  In the early 1400s, a cultural rebirth created a period of intense artistic activity throughout Europe that would last for 200 years.  Leaders in this artistic flowering lived in the city of </a:t>
            </a:r>
            <a:r>
              <a:rPr lang="en-US" sz="2800" b="1" dirty="0">
                <a:latin typeface="Calibri" pitchFamily="18"/>
              </a:rPr>
              <a:t>Florence</a:t>
            </a:r>
            <a:r>
              <a:rPr lang="en-US" sz="2800" dirty="0">
                <a:latin typeface="Calibri" pitchFamily="18"/>
              </a:rPr>
              <a:t>.  </a:t>
            </a:r>
          </a:p>
        </p:txBody>
      </p:sp>
      <p:pic>
        <p:nvPicPr>
          <p:cNvPr id="4" name="Picture 6"/>
          <p:cNvPicPr>
            <a:picLocks noChangeAspect="1"/>
          </p:cNvPicPr>
          <p:nvPr/>
        </p:nvPicPr>
        <p:blipFill>
          <a:blip r:embed="rId3">
            <a:lum/>
            <a:alphaModFix/>
          </a:blip>
          <a:srcRect/>
          <a:stretch>
            <a:fillRect/>
          </a:stretch>
        </p:blipFill>
        <p:spPr>
          <a:xfrm>
            <a:off x="3898440" y="1219320"/>
            <a:ext cx="5238360" cy="4000320"/>
          </a:xfrm>
          <a:prstGeom prst="rect">
            <a:avLst/>
          </a:prstGeom>
          <a:noFill/>
          <a:ln>
            <a:noFill/>
          </a:ln>
        </p:spPr>
      </p:pic>
    </p:spTree>
    <p:extLst>
      <p:ext uri="{BB962C8B-B14F-4D97-AF65-F5344CB8AC3E}">
        <p14:creationId xmlns:p14="http://schemas.microsoft.com/office/powerpoint/2010/main" val="2938603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noGrp="1"/>
          </p:cNvSpPr>
          <p:nvPr>
            <p:ph type="body" idx="4294967295"/>
          </p:nvPr>
        </p:nvSpPr>
        <p:spPr>
          <a:xfrm>
            <a:off x="512999" y="380880"/>
            <a:ext cx="8097479" cy="3733560"/>
          </a:xfrm>
        </p:spPr>
        <p:txBody>
          <a:bodyPr>
            <a:normAutofit lnSpcReduction="10000"/>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None/>
            </a:pPr>
            <a:r>
              <a:rPr lang="en-US" sz="2800" dirty="0">
                <a:latin typeface="Calibri" pitchFamily="18"/>
              </a:rPr>
              <a:t>Florence was dominated by the </a:t>
            </a:r>
            <a:r>
              <a:rPr lang="en-US" sz="2800" b="1" dirty="0">
                <a:latin typeface="Calibri" pitchFamily="18"/>
              </a:rPr>
              <a:t>Medici</a:t>
            </a:r>
            <a:r>
              <a:rPr lang="en-US" sz="2800" dirty="0">
                <a:latin typeface="Calibri" pitchFamily="18"/>
              </a:rPr>
              <a:t>, a powerful family who were great </a:t>
            </a:r>
            <a:r>
              <a:rPr lang="en-US" sz="2800" b="1" dirty="0">
                <a:latin typeface="Calibri" pitchFamily="18"/>
              </a:rPr>
              <a:t>patrons of the arts</a:t>
            </a:r>
            <a:r>
              <a:rPr lang="en-US" sz="2800" dirty="0">
                <a:latin typeface="Calibri" pitchFamily="18"/>
              </a:rPr>
              <a:t>.</a:t>
            </a:r>
          </a:p>
          <a:p>
            <a:pPr marL="0" lvl="0" indent="0">
              <a:spcBef>
                <a:spcPts val="638"/>
              </a:spcBef>
              <a:buNone/>
            </a:pPr>
            <a:r>
              <a:rPr lang="en-US" sz="2800" dirty="0">
                <a:latin typeface="Calibri" pitchFamily="18"/>
              </a:rPr>
              <a:t> The Florentine artists, fueled by a renewed interest in the ancient </a:t>
            </a:r>
            <a:r>
              <a:rPr lang="en-US" sz="2800" b="1" dirty="0">
                <a:latin typeface="Calibri" pitchFamily="18"/>
              </a:rPr>
              <a:t>Romans and Greeks </a:t>
            </a:r>
            <a:r>
              <a:rPr lang="en-US" sz="2800" dirty="0">
                <a:latin typeface="Calibri" pitchFamily="18"/>
              </a:rPr>
              <a:t>as well as in </a:t>
            </a:r>
            <a:r>
              <a:rPr lang="en-US" sz="2800" b="1" dirty="0">
                <a:latin typeface="Calibri" pitchFamily="18"/>
              </a:rPr>
              <a:t>science and math</a:t>
            </a:r>
            <a:r>
              <a:rPr lang="en-US" sz="2800" dirty="0">
                <a:latin typeface="Calibri" pitchFamily="18"/>
              </a:rPr>
              <a:t>, created a city of extraordinary beauty . Though magnificent sculpture and architecture were produced, </a:t>
            </a:r>
            <a:r>
              <a:rPr lang="en-US" sz="2800" b="1" dirty="0">
                <a:latin typeface="Calibri" pitchFamily="18"/>
              </a:rPr>
              <a:t>painting </a:t>
            </a:r>
            <a:r>
              <a:rPr lang="en-US" sz="2800" dirty="0">
                <a:latin typeface="Calibri" pitchFamily="18"/>
              </a:rPr>
              <a:t>dominated the art of the Renaissance.</a:t>
            </a:r>
          </a:p>
        </p:txBody>
      </p:sp>
      <p:pic>
        <p:nvPicPr>
          <p:cNvPr id="3" name="Picture 2"/>
          <p:cNvPicPr>
            <a:picLocks noChangeAspect="1"/>
          </p:cNvPicPr>
          <p:nvPr/>
        </p:nvPicPr>
        <p:blipFill>
          <a:blip r:embed="rId3">
            <a:lum/>
            <a:alphaModFix/>
          </a:blip>
          <a:srcRect/>
          <a:stretch>
            <a:fillRect/>
          </a:stretch>
        </p:blipFill>
        <p:spPr>
          <a:xfrm>
            <a:off x="1066800" y="4114800"/>
            <a:ext cx="3936600" cy="2361960"/>
          </a:xfrm>
          <a:prstGeom prst="rect">
            <a:avLst/>
          </a:prstGeom>
          <a:noFill/>
          <a:ln>
            <a:noFill/>
          </a:ln>
        </p:spPr>
      </p:pic>
      <p:pic>
        <p:nvPicPr>
          <p:cNvPr id="4" name="Picture 4"/>
          <p:cNvPicPr>
            <a:picLocks noChangeAspect="1"/>
          </p:cNvPicPr>
          <p:nvPr/>
        </p:nvPicPr>
        <p:blipFill>
          <a:blip r:embed="rId4">
            <a:lum/>
            <a:alphaModFix/>
          </a:blip>
          <a:srcRect/>
          <a:stretch>
            <a:fillRect/>
          </a:stretch>
        </p:blipFill>
        <p:spPr>
          <a:xfrm>
            <a:off x="5562720" y="3879000"/>
            <a:ext cx="2045160" cy="2597760"/>
          </a:xfrm>
          <a:prstGeom prst="rect">
            <a:avLst/>
          </a:prstGeom>
          <a:noFill/>
          <a:ln>
            <a:noFill/>
          </a:ln>
        </p:spPr>
      </p:pic>
    </p:spTree>
    <p:extLst>
      <p:ext uri="{BB962C8B-B14F-4D97-AF65-F5344CB8AC3E}">
        <p14:creationId xmlns:p14="http://schemas.microsoft.com/office/powerpoint/2010/main" val="2918696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Fillippo Brunelleschi 1377-1446</a:t>
            </a:r>
          </a:p>
        </p:txBody>
      </p:sp>
      <p:sp>
        <p:nvSpPr>
          <p:cNvPr id="3" name="Content Placeholder 4"/>
          <p:cNvSpPr txBox="1">
            <a:spLocks noGrp="1"/>
          </p:cNvSpPr>
          <p:nvPr>
            <p:ph type="body" idx="4294967295"/>
          </p:nvPr>
        </p:nvSpPr>
        <p:spPr>
          <a:xfrm>
            <a:off x="457200" y="1219200"/>
            <a:ext cx="6096960" cy="4525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indent="0">
              <a:spcAft>
                <a:spcPts val="0"/>
              </a:spcAft>
              <a:buNone/>
            </a:pPr>
            <a:endParaRPr lang="en-US" sz="1800" dirty="0">
              <a:latin typeface="Calibri" pitchFamily="18"/>
            </a:endParaRPr>
          </a:p>
          <a:p>
            <a:pPr marL="457200" indent="-457200">
              <a:spcAft>
                <a:spcPts val="0"/>
              </a:spcAft>
            </a:pPr>
            <a:r>
              <a:rPr lang="en-US" dirty="0">
                <a:latin typeface="Calibri" pitchFamily="18"/>
              </a:rPr>
              <a:t>What was his greatest architectural achievement</a:t>
            </a:r>
            <a:r>
              <a:rPr lang="en-US" dirty="0" smtClean="0">
                <a:latin typeface="Calibri" pitchFamily="18"/>
              </a:rPr>
              <a:t>?</a:t>
            </a:r>
            <a:endParaRPr lang="en-US" dirty="0">
              <a:latin typeface="Calibri" pitchFamily="18"/>
            </a:endParaRPr>
          </a:p>
          <a:p>
            <a:pPr marL="457200" indent="-457200">
              <a:spcAft>
                <a:spcPts val="0"/>
              </a:spcAft>
            </a:pPr>
            <a:r>
              <a:rPr lang="en-US" dirty="0">
                <a:latin typeface="Calibri" pitchFamily="18"/>
              </a:rPr>
              <a:t>Besides an architect, what else was Brunelleschi</a:t>
            </a:r>
            <a:r>
              <a:rPr lang="en-US" dirty="0" smtClean="0">
                <a:latin typeface="Calibri" pitchFamily="18"/>
              </a:rPr>
              <a:t>?</a:t>
            </a:r>
            <a:endParaRPr lang="en-US" dirty="0">
              <a:latin typeface="Calibri" pitchFamily="18"/>
            </a:endParaRPr>
          </a:p>
          <a:p>
            <a:pPr marL="457200" indent="-457200">
              <a:spcAft>
                <a:spcPts val="0"/>
              </a:spcAft>
            </a:pPr>
            <a:r>
              <a:rPr lang="en-US" dirty="0">
                <a:latin typeface="Calibri" pitchFamily="18"/>
              </a:rPr>
              <a:t>What is Scientific perspective?</a:t>
            </a:r>
          </a:p>
          <a:p>
            <a:pPr marL="457200" indent="-457200">
              <a:spcAft>
                <a:spcPts val="0"/>
              </a:spcAft>
            </a:pPr>
            <a:r>
              <a:rPr lang="en-US" dirty="0">
                <a:latin typeface="Calibri" pitchFamily="18"/>
              </a:rPr>
              <a:t>What happened in 1418?</a:t>
            </a:r>
          </a:p>
          <a:p>
            <a:pPr marL="457200" indent="-457200">
              <a:spcAft>
                <a:spcPts val="0"/>
              </a:spcAft>
            </a:pPr>
            <a:r>
              <a:rPr lang="en-US" dirty="0">
                <a:latin typeface="Calibri" pitchFamily="18"/>
              </a:rPr>
              <a:t>Why did he go to Rome?</a:t>
            </a:r>
          </a:p>
          <a:p>
            <a:pPr marL="0" lvl="0" indent="0">
              <a:spcAft>
                <a:spcPts val="0"/>
              </a:spcAft>
              <a:buNone/>
            </a:pPr>
            <a:endParaRPr lang="en-US" dirty="0">
              <a:latin typeface="Calibri" pitchFamily="18"/>
            </a:endParaRPr>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7" name="AutoShape 4"/>
          <p:cNvSpPr/>
          <p:nvPr/>
        </p:nvSpPr>
        <p:spPr>
          <a:xfrm>
            <a:off x="612720" y="31284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pic>
        <p:nvPicPr>
          <p:cNvPr id="8" name="Picture 6"/>
          <p:cNvPicPr>
            <a:picLocks noChangeAspect="1"/>
          </p:cNvPicPr>
          <p:nvPr/>
        </p:nvPicPr>
        <p:blipFill>
          <a:blip r:embed="rId3">
            <a:lum/>
            <a:alphaModFix/>
          </a:blip>
          <a:srcRect/>
          <a:stretch>
            <a:fillRect/>
          </a:stretch>
        </p:blipFill>
        <p:spPr>
          <a:xfrm>
            <a:off x="6428160" y="1676519"/>
            <a:ext cx="2750040" cy="4285800"/>
          </a:xfrm>
          <a:prstGeom prst="rect">
            <a:avLst/>
          </a:prstGeom>
          <a:noFill/>
          <a:ln>
            <a:noFill/>
          </a:ln>
        </p:spPr>
      </p:pic>
    </p:spTree>
    <p:extLst>
      <p:ext uri="{BB962C8B-B14F-4D97-AF65-F5344CB8AC3E}">
        <p14:creationId xmlns:p14="http://schemas.microsoft.com/office/powerpoint/2010/main" val="2742235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noGrp="1"/>
          </p:cNvSpPr>
          <p:nvPr>
            <p:ph type="body" idx="4294967295"/>
          </p:nvPr>
        </p:nvSpPr>
        <p:spPr>
          <a:xfrm>
            <a:off x="6333768" y="1600200"/>
            <a:ext cx="2815919" cy="51051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lvl="0"/>
            <a:r>
              <a:rPr lang="en-US" sz="2800" i="1" dirty="0"/>
              <a:t>How big is the dome?</a:t>
            </a:r>
            <a:endParaRPr lang="en-US" sz="2800" dirty="0"/>
          </a:p>
          <a:p>
            <a:pPr lvl="0"/>
            <a:r>
              <a:rPr lang="en-US" sz="2800" i="1" dirty="0"/>
              <a:t>How was his work different than previous Gothic architecture?</a:t>
            </a:r>
            <a:endParaRPr lang="en-US" sz="2800" dirty="0"/>
          </a:p>
          <a:p>
            <a:pPr lvl="0"/>
            <a:r>
              <a:rPr lang="en-US" sz="2800" i="1" dirty="0"/>
              <a:t>What is a cupola?</a:t>
            </a:r>
            <a:endParaRPr lang="en-US" sz="2800" dirty="0"/>
          </a:p>
          <a:p>
            <a:pPr lvl="0">
              <a:buNone/>
            </a:pPr>
            <a:endParaRPr lang="en-US" sz="2800" dirty="0">
              <a:latin typeface="" pitchFamily="18"/>
            </a:endParaRPr>
          </a:p>
        </p:txBody>
      </p:sp>
      <p:sp>
        <p:nvSpPr>
          <p:cNvPr id="3" name="Title 1"/>
          <p:cNvSpPr txBox="1">
            <a:spLocks noGrp="1"/>
          </p:cNvSpPr>
          <p:nvPr>
            <p:ph type="title" idx="4294967295"/>
          </p:nvPr>
        </p:nvSpPr>
        <p:spPr>
          <a:xfrm>
            <a:off x="6404572" y="312480"/>
            <a:ext cx="2742840" cy="1142640"/>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l">
              <a:buNone/>
            </a:pPr>
            <a:r>
              <a:rPr lang="en-US" sz="2000" b="1" i="1" dirty="0"/>
              <a:t>Dome for the Cathedral of Florence</a:t>
            </a:r>
            <a:br>
              <a:rPr lang="en-US" sz="2000" b="1" i="1" dirty="0"/>
            </a:br>
            <a:r>
              <a:rPr lang="en-US" sz="2000" b="1" dirty="0"/>
              <a:t>1420-1436</a:t>
            </a:r>
            <a:r>
              <a:rPr lang="en-US" sz="2000" dirty="0"/>
              <a:t/>
            </a:r>
            <a:br>
              <a:rPr lang="en-US" sz="2000" dirty="0"/>
            </a:br>
            <a:endParaRPr lang="en-US" sz="2000" dirty="0"/>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pic>
        <p:nvPicPr>
          <p:cNvPr id="6" name="Picture 6"/>
          <p:cNvPicPr>
            <a:picLocks noChangeAspect="1"/>
          </p:cNvPicPr>
          <p:nvPr/>
        </p:nvPicPr>
        <p:blipFill>
          <a:blip r:embed="rId3">
            <a:lum/>
            <a:alphaModFix/>
          </a:blip>
          <a:srcRect/>
          <a:stretch>
            <a:fillRect/>
          </a:stretch>
        </p:blipFill>
        <p:spPr>
          <a:xfrm>
            <a:off x="155520" y="293400"/>
            <a:ext cx="6171840" cy="6095519"/>
          </a:xfrm>
          <a:prstGeom prst="rect">
            <a:avLst/>
          </a:prstGeom>
          <a:noFill/>
          <a:ln>
            <a:noFill/>
          </a:ln>
        </p:spPr>
      </p:pic>
    </p:spTree>
    <p:extLst>
      <p:ext uri="{BB962C8B-B14F-4D97-AF65-F5344CB8AC3E}">
        <p14:creationId xmlns:p14="http://schemas.microsoft.com/office/powerpoint/2010/main" val="2586728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Lorenzo Ghiberti 1381-1455</a:t>
            </a:r>
            <a:endParaRPr lang="en-US" dirty="0"/>
          </a:p>
        </p:txBody>
      </p:sp>
      <p:sp>
        <p:nvSpPr>
          <p:cNvPr id="3" name="Content Placeholder 4"/>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dirty="0" smtClean="0">
                <a:latin typeface="Calibri" pitchFamily="18"/>
              </a:rPr>
              <a:t>How did he get his major commission?</a:t>
            </a:r>
          </a:p>
          <a:p>
            <a:pPr marL="0" lvl="0" indent="0">
              <a:spcBef>
                <a:spcPts val="638"/>
              </a:spcBef>
              <a:buFont typeface="Arial" pitchFamily="32"/>
              <a:buChar char="•"/>
            </a:pPr>
            <a:r>
              <a:rPr lang="en-US" dirty="0" smtClean="0">
                <a:latin typeface="Calibri" pitchFamily="18"/>
              </a:rPr>
              <a:t>What other major Renaissance artist was in this competition?</a:t>
            </a:r>
          </a:p>
          <a:p>
            <a:pPr marL="0" lvl="0" indent="0">
              <a:spcBef>
                <a:spcPts val="638"/>
              </a:spcBef>
              <a:buFont typeface="Arial" pitchFamily="32"/>
              <a:buChar char="•"/>
            </a:pPr>
            <a:r>
              <a:rPr lang="en-US" dirty="0" smtClean="0">
                <a:latin typeface="Calibri" pitchFamily="18"/>
              </a:rPr>
              <a:t>What makes his sculpture innovative?</a:t>
            </a:r>
          </a:p>
          <a:p>
            <a:pPr marL="0" lvl="0" indent="0">
              <a:spcBef>
                <a:spcPts val="638"/>
              </a:spcBef>
              <a:buFont typeface="Arial" pitchFamily="32"/>
              <a:buChar char="•"/>
            </a:pPr>
            <a:r>
              <a:rPr lang="en-US" dirty="0" smtClean="0">
                <a:latin typeface="Calibri" pitchFamily="18"/>
              </a:rPr>
              <a:t>How old was he when he created the artwork?</a:t>
            </a:r>
          </a:p>
          <a:p>
            <a:pPr marL="0" lvl="0" indent="0">
              <a:spcBef>
                <a:spcPts val="638"/>
              </a:spcBef>
              <a:buFont typeface="Arial" pitchFamily="32"/>
              <a:buChar char="•"/>
            </a:pPr>
            <a:r>
              <a:rPr lang="en-US" dirty="0" smtClean="0">
                <a:latin typeface="Calibri" pitchFamily="18"/>
              </a:rPr>
              <a:t>How long did it take him?</a:t>
            </a:r>
          </a:p>
          <a:p>
            <a:pPr marL="0" lvl="0" indent="0">
              <a:spcBef>
                <a:spcPts val="638"/>
              </a:spcBef>
              <a:buNone/>
            </a:pPr>
            <a:endParaRPr lang="en-US" dirty="0">
              <a:latin typeface="Calibri" pitchFamily="18"/>
            </a:endParaRPr>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7" name="AutoShape 4"/>
          <p:cNvSpPr/>
          <p:nvPr/>
        </p:nvSpPr>
        <p:spPr>
          <a:xfrm>
            <a:off x="612720" y="31284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2730594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15514"/>
            <a:ext cx="9064625" cy="50424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87596"/>
            <a:ext cx="8610600" cy="1077218"/>
          </a:xfrm>
          <a:prstGeom prst="rect">
            <a:avLst/>
          </a:prstGeom>
        </p:spPr>
        <p:txBody>
          <a:bodyPr wrap="square">
            <a:spAutoFit/>
          </a:bodyPr>
          <a:lstStyle/>
          <a:p>
            <a:pPr marL="457200" indent="-457200">
              <a:spcBef>
                <a:spcPts val="638"/>
              </a:spcBef>
            </a:pPr>
            <a:r>
              <a:rPr lang="en-US" dirty="0" smtClean="0">
                <a:latin typeface="Calibri" pitchFamily="18"/>
              </a:rPr>
              <a:t>What does the sacrifice of Isaac illustrate?</a:t>
            </a:r>
          </a:p>
          <a:p>
            <a:pPr marL="457200" indent="-457200">
              <a:spcBef>
                <a:spcPts val="638"/>
              </a:spcBef>
            </a:pPr>
            <a:r>
              <a:rPr lang="en-US" dirty="0" smtClean="0">
                <a:latin typeface="Calibri" pitchFamily="18"/>
              </a:rPr>
              <a:t>Why was Ghiberti’s chosen?</a:t>
            </a:r>
          </a:p>
          <a:p>
            <a:pPr marL="457200" indent="-457200">
              <a:spcBef>
                <a:spcPts val="638"/>
              </a:spcBef>
            </a:pPr>
            <a:r>
              <a:rPr lang="en-US" dirty="0" smtClean="0">
                <a:latin typeface="Calibri" pitchFamily="18"/>
              </a:rPr>
              <a:t>How many panels were there?</a:t>
            </a:r>
            <a:endParaRPr lang="en-US" dirty="0">
              <a:latin typeface="Calibri" pitchFamily="18"/>
            </a:endParaRPr>
          </a:p>
        </p:txBody>
      </p:sp>
      <p:sp>
        <p:nvSpPr>
          <p:cNvPr id="5" name="Rectangle 4"/>
          <p:cNvSpPr/>
          <p:nvPr/>
        </p:nvSpPr>
        <p:spPr>
          <a:xfrm>
            <a:off x="4482" y="41265"/>
            <a:ext cx="8910918" cy="646331"/>
          </a:xfrm>
          <a:prstGeom prst="rect">
            <a:avLst/>
          </a:prstGeom>
        </p:spPr>
        <p:txBody>
          <a:bodyPr wrap="square">
            <a:spAutoFit/>
          </a:bodyPr>
          <a:lstStyle/>
          <a:p>
            <a:r>
              <a:rPr lang="en-US" dirty="0" smtClean="0"/>
              <a:t>BRUNELLESCHI/ GHIBERTI– </a:t>
            </a:r>
            <a:r>
              <a:rPr lang="en-US" u="sng" dirty="0" smtClean="0"/>
              <a:t>The Sacrifice of Isaac</a:t>
            </a:r>
            <a:r>
              <a:rPr lang="en-US" dirty="0" smtClean="0"/>
              <a:t>, competition plaques for the </a:t>
            </a:r>
            <a:r>
              <a:rPr lang="en-US" dirty="0" err="1" smtClean="0"/>
              <a:t>Babtistry</a:t>
            </a:r>
            <a:r>
              <a:rPr lang="en-US" dirty="0" smtClean="0"/>
              <a:t> Doors in Florence– 1401-02. --</a:t>
            </a:r>
            <a:endParaRPr lang="en-US" dirty="0"/>
          </a:p>
        </p:txBody>
      </p:sp>
    </p:spTree>
    <p:extLst>
      <p:ext uri="{BB962C8B-B14F-4D97-AF65-F5344CB8AC3E}">
        <p14:creationId xmlns:p14="http://schemas.microsoft.com/office/powerpoint/2010/main" val="3666449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noGrp="1"/>
          </p:cNvSpPr>
          <p:nvPr>
            <p:ph type="body" idx="4294967295"/>
          </p:nvPr>
        </p:nvSpPr>
        <p:spPr>
          <a:xfrm>
            <a:off x="4876800" y="1295400"/>
            <a:ext cx="3901320" cy="53337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457200" indent="-457200">
              <a:spcBef>
                <a:spcPts val="638"/>
              </a:spcBef>
            </a:pPr>
            <a:r>
              <a:rPr lang="en-US" sz="2800" dirty="0" smtClean="0">
                <a:latin typeface="Calibri" pitchFamily="18"/>
              </a:rPr>
              <a:t>Where is it located?</a:t>
            </a:r>
          </a:p>
          <a:p>
            <a:pPr marL="457200" indent="-457200">
              <a:spcBef>
                <a:spcPts val="638"/>
              </a:spcBef>
            </a:pPr>
            <a:r>
              <a:rPr lang="en-US" sz="2800" dirty="0" smtClean="0">
                <a:latin typeface="Calibri" pitchFamily="18"/>
              </a:rPr>
              <a:t>What is special about his work?</a:t>
            </a:r>
          </a:p>
        </p:txBody>
      </p:sp>
      <p:sp>
        <p:nvSpPr>
          <p:cNvPr id="3" name="Title 1"/>
          <p:cNvSpPr txBox="1">
            <a:spLocks noGrp="1"/>
          </p:cNvSpPr>
          <p:nvPr>
            <p:ph type="title" idx="4294967295"/>
          </p:nvPr>
        </p:nvSpPr>
        <p:spPr>
          <a:xfrm>
            <a:off x="5486400" y="312480"/>
            <a:ext cx="27428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800" i="1" dirty="0" smtClean="0"/>
              <a:t>Gates of Paradise</a:t>
            </a:r>
            <a:r>
              <a:rPr lang="en-US" sz="2800" dirty="0" smtClean="0"/>
              <a:t/>
            </a:r>
            <a:br>
              <a:rPr lang="en-US" sz="2800" dirty="0" smtClean="0"/>
            </a:br>
            <a:r>
              <a:rPr lang="en-US" sz="2800" dirty="0" smtClean="0"/>
              <a:t>1425-1452</a:t>
            </a:r>
            <a:endParaRPr lang="en-US" sz="2800" dirty="0"/>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pic>
        <p:nvPicPr>
          <p:cNvPr id="6" name="Picture 2"/>
          <p:cNvPicPr>
            <a:picLocks noChangeAspect="1"/>
          </p:cNvPicPr>
          <p:nvPr/>
        </p:nvPicPr>
        <p:blipFill>
          <a:blip r:embed="rId3">
            <a:lum/>
            <a:alphaModFix/>
          </a:blip>
          <a:srcRect/>
          <a:stretch>
            <a:fillRect/>
          </a:stretch>
        </p:blipFill>
        <p:spPr>
          <a:xfrm>
            <a:off x="0" y="0"/>
            <a:ext cx="4571640" cy="6855840"/>
          </a:xfrm>
          <a:prstGeom prst="rect">
            <a:avLst/>
          </a:prstGeom>
          <a:noFill/>
          <a:ln>
            <a:noFill/>
          </a:ln>
        </p:spPr>
      </p:pic>
      <p:pic>
        <p:nvPicPr>
          <p:cNvPr id="2050" name="Picture 2" descr="http://classconnection.s3.amazonaws.com/1735/flashcards/784739/jpg/ghiberti--the-story-of-jacob-and-esau.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2971800"/>
            <a:ext cx="3886200" cy="3691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003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lassconnection.s3.amazonaws.com/1735/flashcards/784739/jpg/ghiberti--the-story-of-jacob-and-esa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1" y="932329"/>
            <a:ext cx="6256421" cy="594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8999"/>
            <a:ext cx="8001000" cy="923330"/>
          </a:xfrm>
          <a:prstGeom prst="rect">
            <a:avLst/>
          </a:prstGeom>
          <a:noFill/>
        </p:spPr>
        <p:txBody>
          <a:bodyPr wrap="square" rtlCol="0">
            <a:spAutoFit/>
          </a:bodyPr>
          <a:lstStyle/>
          <a:p>
            <a:r>
              <a:rPr lang="en-US" dirty="0" smtClean="0"/>
              <a:t>The Story of Jacob and Esau</a:t>
            </a:r>
          </a:p>
          <a:p>
            <a:r>
              <a:rPr lang="en-US" dirty="0" smtClean="0"/>
              <a:t>1425-1452</a:t>
            </a:r>
          </a:p>
          <a:p>
            <a:r>
              <a:rPr lang="en-US" dirty="0" smtClean="0"/>
              <a:t>From the Gates of Paradise</a:t>
            </a:r>
            <a:endParaRPr lang="en-US" dirty="0"/>
          </a:p>
        </p:txBody>
      </p:sp>
      <p:sp>
        <p:nvSpPr>
          <p:cNvPr id="5" name="Rectangle 4">
            <a:hlinkClick r:id="rId4"/>
          </p:cNvPr>
          <p:cNvSpPr/>
          <p:nvPr/>
        </p:nvSpPr>
        <p:spPr>
          <a:xfrm>
            <a:off x="4191000" y="416046"/>
            <a:ext cx="4572000" cy="369332"/>
          </a:xfrm>
          <a:prstGeom prst="rect">
            <a:avLst/>
          </a:prstGeom>
        </p:spPr>
        <p:txBody>
          <a:bodyPr>
            <a:spAutoFit/>
          </a:bodyPr>
          <a:lstStyle/>
          <a:p>
            <a:r>
              <a:rPr lang="en-US" dirty="0" smtClean="0">
                <a:hlinkClick r:id="rId4"/>
              </a:rPr>
              <a:t>Link to breakdown of the art work…</a:t>
            </a:r>
            <a:endParaRPr lang="en-US" dirty="0"/>
          </a:p>
        </p:txBody>
      </p:sp>
    </p:spTree>
    <p:extLst>
      <p:ext uri="{BB962C8B-B14F-4D97-AF65-F5344CB8AC3E}">
        <p14:creationId xmlns:p14="http://schemas.microsoft.com/office/powerpoint/2010/main" val="706336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Donatello 1386-1466</a:t>
            </a:r>
            <a:endParaRPr lang="en-US" dirty="0"/>
          </a:p>
        </p:txBody>
      </p:sp>
      <p:sp>
        <p:nvSpPr>
          <p:cNvPr id="3" name="Content Placeholder 4"/>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dirty="0" smtClean="0">
                <a:latin typeface="Calibri" pitchFamily="18"/>
              </a:rPr>
              <a:t>What was his work a combination of?</a:t>
            </a:r>
          </a:p>
          <a:p>
            <a:pPr marL="0" lvl="0" indent="0">
              <a:spcBef>
                <a:spcPts val="638"/>
              </a:spcBef>
              <a:buFont typeface="Arial" pitchFamily="32"/>
              <a:buChar char="•"/>
            </a:pPr>
            <a:r>
              <a:rPr lang="en-US" dirty="0" smtClean="0">
                <a:latin typeface="Calibri" pitchFamily="18"/>
              </a:rPr>
              <a:t>What Rose did he mostly use in his sculptures and why?</a:t>
            </a:r>
          </a:p>
          <a:p>
            <a:pPr marL="0" lvl="0" indent="0">
              <a:spcBef>
                <a:spcPts val="638"/>
              </a:spcBef>
              <a:buFont typeface="Arial" pitchFamily="32"/>
              <a:buChar char="•"/>
            </a:pPr>
            <a:r>
              <a:rPr lang="en-US" dirty="0" smtClean="0">
                <a:latin typeface="Calibri" pitchFamily="18"/>
              </a:rPr>
              <a:t>What did the facial Expression did his statues provide?</a:t>
            </a:r>
          </a:p>
          <a:p>
            <a:pPr marL="0" lvl="0" indent="0">
              <a:spcBef>
                <a:spcPts val="638"/>
              </a:spcBef>
              <a:buFont typeface="Arial" pitchFamily="32"/>
              <a:buChar char="•"/>
            </a:pPr>
            <a:r>
              <a:rPr lang="en-US" dirty="0" smtClean="0">
                <a:latin typeface="Calibri" pitchFamily="18"/>
              </a:rPr>
              <a:t>What did most of his statues look out over?</a:t>
            </a:r>
          </a:p>
          <a:p>
            <a:pPr marL="0" lvl="0" indent="0">
              <a:spcBef>
                <a:spcPts val="638"/>
              </a:spcBef>
              <a:buNone/>
            </a:pPr>
            <a:endParaRPr lang="en-US" dirty="0">
              <a:latin typeface="Calibri" pitchFamily="18"/>
            </a:endParaRPr>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7" name="AutoShape 4"/>
          <p:cNvSpPr/>
          <p:nvPr/>
        </p:nvSpPr>
        <p:spPr>
          <a:xfrm>
            <a:off x="612720" y="31284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4135597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p:cNvPicPr>
          <p:nvPr/>
        </p:nvPicPr>
        <p:blipFill>
          <a:blip r:embed="rId3">
            <a:lum/>
            <a:alphaModFix/>
          </a:blip>
          <a:srcRect/>
          <a:stretch>
            <a:fillRect/>
          </a:stretch>
        </p:blipFill>
        <p:spPr>
          <a:xfrm>
            <a:off x="0" y="29520"/>
            <a:ext cx="4234320" cy="6828120"/>
          </a:xfrm>
          <a:prstGeom prst="rect">
            <a:avLst/>
          </a:prstGeom>
          <a:noFill/>
          <a:ln>
            <a:noFill/>
          </a:ln>
        </p:spPr>
      </p:pic>
      <p:sp>
        <p:nvSpPr>
          <p:cNvPr id="3" name="Content Placeholder 2"/>
          <p:cNvSpPr txBox="1">
            <a:spLocks noGrp="1"/>
          </p:cNvSpPr>
          <p:nvPr>
            <p:ph type="body" idx="4294967295"/>
          </p:nvPr>
        </p:nvSpPr>
        <p:spPr>
          <a:xfrm>
            <a:off x="4343400" y="838080"/>
            <a:ext cx="4495320" cy="5790959"/>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dirty="0" smtClean="0">
                <a:latin typeface="Calibri" pitchFamily="18"/>
              </a:rPr>
              <a:t>Where is it located?</a:t>
            </a:r>
          </a:p>
          <a:p>
            <a:pPr marL="0" lvl="0" indent="0">
              <a:spcBef>
                <a:spcPts val="638"/>
              </a:spcBef>
              <a:buFont typeface="Arial" pitchFamily="32"/>
              <a:buChar char="•"/>
            </a:pPr>
            <a:r>
              <a:rPr lang="en-US" dirty="0" smtClean="0">
                <a:latin typeface="Calibri" pitchFamily="18"/>
              </a:rPr>
              <a:t>What position is he standing in?</a:t>
            </a:r>
          </a:p>
          <a:p>
            <a:pPr marL="0" lvl="0" indent="0">
              <a:spcBef>
                <a:spcPts val="638"/>
              </a:spcBef>
              <a:buFont typeface="Arial" pitchFamily="32"/>
              <a:buChar char="•"/>
            </a:pPr>
            <a:r>
              <a:rPr lang="en-US" dirty="0" smtClean="0">
                <a:latin typeface="Calibri" pitchFamily="18"/>
              </a:rPr>
              <a:t>What is the statue about?</a:t>
            </a:r>
          </a:p>
          <a:p>
            <a:pPr marL="0" lvl="0" indent="0">
              <a:spcBef>
                <a:spcPts val="638"/>
              </a:spcBef>
              <a:buFont typeface="Arial" pitchFamily="32"/>
              <a:buChar char="•"/>
            </a:pPr>
            <a:r>
              <a:rPr lang="en-US" dirty="0" smtClean="0">
                <a:latin typeface="Calibri" pitchFamily="18"/>
              </a:rPr>
              <a:t>Why was David’s victory over Goliath symbolic?</a:t>
            </a:r>
          </a:p>
          <a:p>
            <a:pPr marL="0" lvl="0" indent="0">
              <a:spcBef>
                <a:spcPts val="638"/>
              </a:spcBef>
              <a:buFont typeface="Arial" pitchFamily="32"/>
              <a:buChar char="•"/>
            </a:pPr>
            <a:r>
              <a:rPr lang="en-US" dirty="0" smtClean="0">
                <a:latin typeface="Calibri" pitchFamily="18"/>
              </a:rPr>
              <a:t>Why did the Florentines think it became symbolic?</a:t>
            </a:r>
            <a:endParaRPr lang="en-US" dirty="0">
              <a:latin typeface="Calibri" pitchFamily="18"/>
            </a:endParaRPr>
          </a:p>
        </p:txBody>
      </p:sp>
      <p:sp>
        <p:nvSpPr>
          <p:cNvPr id="4" name="Title 1"/>
          <p:cNvSpPr txBox="1">
            <a:spLocks noGrp="1"/>
          </p:cNvSpPr>
          <p:nvPr>
            <p:ph type="title" idx="4294967295"/>
          </p:nvPr>
        </p:nvSpPr>
        <p:spPr>
          <a:xfrm>
            <a:off x="4234680" y="0"/>
            <a:ext cx="490896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800" i="1" dirty="0" smtClean="0"/>
              <a:t>David </a:t>
            </a:r>
            <a:r>
              <a:rPr lang="en-US" sz="2800" dirty="0" smtClean="0"/>
              <a:t>1430-1432</a:t>
            </a:r>
            <a:endParaRPr lang="en-US" sz="2800" dirty="0"/>
          </a:p>
        </p:txBody>
      </p:sp>
      <p:sp>
        <p:nvSpPr>
          <p:cNvPr id="5"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7"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8" name="AutoShape 6"/>
          <p:cNvSpPr/>
          <p:nvPr/>
        </p:nvSpPr>
        <p:spPr>
          <a:xfrm>
            <a:off x="612720" y="31284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pic>
        <p:nvPicPr>
          <p:cNvPr id="9" name="Picture 2"/>
          <p:cNvPicPr>
            <a:picLocks noChangeAspect="1"/>
          </p:cNvPicPr>
          <p:nvPr/>
        </p:nvPicPr>
        <p:blipFill>
          <a:blip r:embed="rId4">
            <a:lum/>
            <a:alphaModFix/>
          </a:blip>
          <a:srcRect/>
          <a:stretch>
            <a:fillRect/>
          </a:stretch>
        </p:blipFill>
        <p:spPr>
          <a:xfrm>
            <a:off x="41400" y="4019400"/>
            <a:ext cx="4209840" cy="2838240"/>
          </a:xfrm>
          <a:prstGeom prst="rect">
            <a:avLst/>
          </a:prstGeom>
          <a:noFill/>
          <a:ln>
            <a:noFill/>
          </a:ln>
        </p:spPr>
      </p:pic>
    </p:spTree>
    <p:extLst>
      <p:ext uri="{BB962C8B-B14F-4D97-AF65-F5344CB8AC3E}">
        <p14:creationId xmlns:p14="http://schemas.microsoft.com/office/powerpoint/2010/main" val="3970510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noGrp="1"/>
          </p:cNvSpPr>
          <p:nvPr>
            <p:ph type="body" idx="4294967295"/>
          </p:nvPr>
        </p:nvSpPr>
        <p:spPr>
          <a:xfrm>
            <a:off x="34200" y="4546800"/>
            <a:ext cx="6061680" cy="2310840"/>
          </a:xfrm>
          <a:solidFill>
            <a:srgbClr val="C6D9F1"/>
          </a:solidFill>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None/>
            </a:pPr>
            <a:r>
              <a:rPr lang="en-US" sz="2800">
                <a:latin typeface="Calibri" pitchFamily="18"/>
              </a:rPr>
              <a:t>This freed the space behind the and above the altar for large paintings on wood panels.  Like the manuscript illuminations, these works were painted with egg tempera.</a:t>
            </a:r>
          </a:p>
        </p:txBody>
      </p:sp>
      <p:pic>
        <p:nvPicPr>
          <p:cNvPr id="3" name="Picture 2"/>
          <p:cNvPicPr>
            <a:picLocks noChangeAspect="1"/>
          </p:cNvPicPr>
          <p:nvPr/>
        </p:nvPicPr>
        <p:blipFill>
          <a:blip r:embed="rId3">
            <a:lum/>
            <a:alphaModFix/>
          </a:blip>
          <a:srcRect/>
          <a:stretch>
            <a:fillRect/>
          </a:stretch>
        </p:blipFill>
        <p:spPr>
          <a:xfrm>
            <a:off x="0" y="0"/>
            <a:ext cx="6095519" cy="4571640"/>
          </a:xfrm>
          <a:prstGeom prst="rect">
            <a:avLst/>
          </a:prstGeom>
          <a:noFill/>
          <a:ln>
            <a:noFill/>
          </a:ln>
        </p:spPr>
      </p:pic>
      <p:sp>
        <p:nvSpPr>
          <p:cNvPr id="4" name="Rectangle 4"/>
          <p:cNvSpPr/>
          <p:nvPr/>
        </p:nvSpPr>
        <p:spPr>
          <a:xfrm>
            <a:off x="6095880" y="47880"/>
            <a:ext cx="2819160" cy="6308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US" sz="2400" b="0" i="0" u="none" strike="noStrike" kern="1200" spc="0">
                <a:ln>
                  <a:noFill/>
                </a:ln>
                <a:solidFill>
                  <a:srgbClr val="000000"/>
                </a:solidFill>
                <a:latin typeface="Calibri" pitchFamily="18"/>
                <a:ea typeface="Microsoft YaHei" pitchFamily="2"/>
                <a:cs typeface="Mangal" pitchFamily="2"/>
              </a:rPr>
              <a:t>A departure in Italian painting took place in the 13th century because of a change in the religious ceremony of the church.  Until then the mass had been celebrated with the priest behind the altar, facing the people (as it is done now)  then the priests' position was changed so that he faced the altar form the front.</a:t>
            </a:r>
          </a:p>
        </p:txBody>
      </p:sp>
    </p:spTree>
    <p:extLst>
      <p:ext uri="{BB962C8B-B14F-4D97-AF65-F5344CB8AC3E}">
        <p14:creationId xmlns:p14="http://schemas.microsoft.com/office/powerpoint/2010/main" val="303372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Masaccio 1401-1428</a:t>
            </a:r>
            <a:endParaRPr lang="en-US" dirty="0"/>
          </a:p>
        </p:txBody>
      </p:sp>
      <p:sp>
        <p:nvSpPr>
          <p:cNvPr id="3" name="Content Placeholder 4"/>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dirty="0" smtClean="0">
                <a:latin typeface="Calibri" pitchFamily="18"/>
              </a:rPr>
              <a:t>What age did he die at?</a:t>
            </a:r>
          </a:p>
          <a:p>
            <a:pPr marL="0" lvl="0" indent="0">
              <a:spcBef>
                <a:spcPts val="638"/>
              </a:spcBef>
              <a:buFont typeface="Arial" pitchFamily="32"/>
              <a:buChar char="•"/>
            </a:pPr>
            <a:r>
              <a:rPr lang="en-US" dirty="0" smtClean="0">
                <a:latin typeface="Calibri" pitchFamily="18"/>
              </a:rPr>
              <a:t>How did Masaccio revolutionize the art of painting?</a:t>
            </a:r>
          </a:p>
          <a:p>
            <a:pPr marL="0" lvl="0" indent="0">
              <a:spcBef>
                <a:spcPts val="638"/>
              </a:spcBef>
              <a:buFont typeface="Arial" pitchFamily="32"/>
              <a:buChar char="•"/>
            </a:pPr>
            <a:r>
              <a:rPr lang="en-US" dirty="0" smtClean="0">
                <a:latin typeface="Calibri" pitchFamily="18"/>
              </a:rPr>
              <a:t> How old was he at the time?</a:t>
            </a:r>
          </a:p>
          <a:p>
            <a:pPr marL="0" lvl="0" indent="0">
              <a:spcBef>
                <a:spcPts val="638"/>
              </a:spcBef>
              <a:buNone/>
            </a:pPr>
            <a:endParaRPr lang="en-US" dirty="0">
              <a:latin typeface="Calibri" pitchFamily="18"/>
            </a:endParaRPr>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7" name="AutoShape 4"/>
          <p:cNvSpPr/>
          <p:nvPr/>
        </p:nvSpPr>
        <p:spPr>
          <a:xfrm>
            <a:off x="612720" y="31284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2963398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noGrp="1"/>
          </p:cNvSpPr>
          <p:nvPr>
            <p:ph type="body" idx="4294967295"/>
          </p:nvPr>
        </p:nvSpPr>
        <p:spPr>
          <a:xfrm>
            <a:off x="145440" y="3922650"/>
            <a:ext cx="8759520" cy="2666520"/>
          </a:xfrm>
        </p:spPr>
        <p:txBody>
          <a:bodyPr>
            <a:normAutofit lnSpcReduction="10000"/>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sz="2000" dirty="0" smtClean="0">
                <a:latin typeface="Calibri" pitchFamily="18"/>
              </a:rPr>
              <a:t>How does he use light in his paintings?</a:t>
            </a:r>
          </a:p>
          <a:p>
            <a:pPr marL="0" lvl="0" indent="0">
              <a:spcBef>
                <a:spcPts val="638"/>
              </a:spcBef>
              <a:buFont typeface="Arial" pitchFamily="32"/>
              <a:buChar char="•"/>
            </a:pPr>
            <a:r>
              <a:rPr lang="en-US" sz="2000" dirty="0" smtClean="0">
                <a:latin typeface="Calibri" pitchFamily="18"/>
              </a:rPr>
              <a:t>What kind of perspective did he use to initiate Renaissance painting in Florence?</a:t>
            </a:r>
          </a:p>
          <a:p>
            <a:pPr marL="0" lvl="0" indent="0">
              <a:spcBef>
                <a:spcPts val="638"/>
              </a:spcBef>
              <a:buFont typeface="Arial" pitchFamily="32"/>
              <a:buChar char="•"/>
            </a:pPr>
            <a:r>
              <a:rPr lang="en-US" sz="2000" dirty="0" smtClean="0">
                <a:latin typeface="Calibri" pitchFamily="18"/>
              </a:rPr>
              <a:t>What is the difference between Masaccio and Giotto’s depth?</a:t>
            </a:r>
          </a:p>
          <a:p>
            <a:pPr marL="0" lvl="0" indent="0">
              <a:spcBef>
                <a:spcPts val="638"/>
              </a:spcBef>
              <a:buFont typeface="Arial" pitchFamily="32"/>
              <a:buChar char="•"/>
            </a:pPr>
            <a:r>
              <a:rPr lang="en-US" sz="2000" dirty="0" smtClean="0">
                <a:latin typeface="Calibri" pitchFamily="18"/>
              </a:rPr>
              <a:t>What kind of painting is it and where is it located?</a:t>
            </a:r>
          </a:p>
          <a:p>
            <a:pPr marL="0" lvl="0" indent="0">
              <a:spcBef>
                <a:spcPts val="638"/>
              </a:spcBef>
              <a:buFont typeface="Arial" pitchFamily="32"/>
              <a:buChar char="•"/>
            </a:pPr>
            <a:r>
              <a:rPr lang="en-US" sz="2000" dirty="0" smtClean="0">
                <a:latin typeface="Calibri" pitchFamily="18"/>
              </a:rPr>
              <a:t>What is going on in the painting?</a:t>
            </a:r>
          </a:p>
          <a:p>
            <a:pPr marL="0" lvl="0" indent="0">
              <a:spcBef>
                <a:spcPts val="638"/>
              </a:spcBef>
              <a:buNone/>
            </a:pPr>
            <a:endParaRPr lang="en-US" sz="2000" i="1" dirty="0">
              <a:latin typeface="Calibri" pitchFamily="18"/>
            </a:endParaRPr>
          </a:p>
        </p:txBody>
      </p:sp>
      <p:sp>
        <p:nvSpPr>
          <p:cNvPr id="3" name="Title 1"/>
          <p:cNvSpPr txBox="1">
            <a:spLocks noGrp="1"/>
          </p:cNvSpPr>
          <p:nvPr>
            <p:ph type="title" idx="4294967295"/>
          </p:nvPr>
        </p:nvSpPr>
        <p:spPr>
          <a:xfrm>
            <a:off x="1828800" y="6286680"/>
            <a:ext cx="899136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800" i="1" dirty="0"/>
              <a:t>Tribute Money </a:t>
            </a:r>
            <a:r>
              <a:rPr lang="en-US" sz="2800" dirty="0"/>
              <a:t>1427</a:t>
            </a:r>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7" name="AutoShape 6"/>
          <p:cNvSpPr/>
          <p:nvPr/>
        </p:nvSpPr>
        <p:spPr>
          <a:xfrm>
            <a:off x="612720" y="31284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pic>
        <p:nvPicPr>
          <p:cNvPr id="8" name="Picture 8"/>
          <p:cNvPicPr>
            <a:picLocks noChangeAspect="1"/>
          </p:cNvPicPr>
          <p:nvPr/>
        </p:nvPicPr>
        <p:blipFill>
          <a:blip r:embed="rId3">
            <a:lum/>
            <a:alphaModFix/>
          </a:blip>
          <a:srcRect/>
          <a:stretch>
            <a:fillRect/>
          </a:stretch>
        </p:blipFill>
        <p:spPr>
          <a:xfrm>
            <a:off x="20472" y="24980"/>
            <a:ext cx="8998200" cy="3927240"/>
          </a:xfrm>
          <a:prstGeom prst="rect">
            <a:avLst/>
          </a:prstGeom>
          <a:noFill/>
          <a:ln>
            <a:noFill/>
          </a:ln>
        </p:spPr>
      </p:pic>
    </p:spTree>
    <p:extLst>
      <p:ext uri="{BB962C8B-B14F-4D97-AF65-F5344CB8AC3E}">
        <p14:creationId xmlns:p14="http://schemas.microsoft.com/office/powerpoint/2010/main" val="1391553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Fra Angelico 1400-1455</a:t>
            </a:r>
            <a:endParaRPr lang="en-US" dirty="0"/>
          </a:p>
        </p:txBody>
      </p:sp>
      <p:sp>
        <p:nvSpPr>
          <p:cNvPr id="3" name="Content Placeholder 4"/>
          <p:cNvSpPr txBox="1">
            <a:spLocks noGrp="1"/>
          </p:cNvSpPr>
          <p:nvPr>
            <p:ph type="body" idx="4294967295"/>
          </p:nvPr>
        </p:nvSpPr>
        <p:spPr>
          <a:xfrm>
            <a:off x="436320" y="1295280"/>
            <a:ext cx="8229240" cy="4525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dirty="0" smtClean="0">
                <a:latin typeface="Calibri" pitchFamily="18"/>
              </a:rPr>
              <a:t>Where was he born?</a:t>
            </a:r>
          </a:p>
          <a:p>
            <a:pPr marL="0" lvl="0" indent="0">
              <a:spcBef>
                <a:spcPts val="638"/>
              </a:spcBef>
              <a:buFont typeface="Arial" pitchFamily="32"/>
              <a:buChar char="•"/>
            </a:pPr>
            <a:r>
              <a:rPr lang="en-US" dirty="0" smtClean="0">
                <a:latin typeface="Calibri" pitchFamily="18"/>
              </a:rPr>
              <a:t>What happened October  17, 1417?</a:t>
            </a:r>
          </a:p>
          <a:p>
            <a:pPr marL="0" lvl="0" indent="0">
              <a:spcBef>
                <a:spcPts val="638"/>
              </a:spcBef>
              <a:buFont typeface="Arial" pitchFamily="32"/>
              <a:buChar char="•"/>
            </a:pPr>
            <a:r>
              <a:rPr lang="en-US" dirty="0" smtClean="0">
                <a:latin typeface="Calibri" pitchFamily="18"/>
              </a:rPr>
              <a:t>What monastery did he work at?</a:t>
            </a:r>
          </a:p>
          <a:p>
            <a:pPr marL="0" lvl="0" indent="0">
              <a:spcBef>
                <a:spcPts val="638"/>
              </a:spcBef>
              <a:buFont typeface="Arial" pitchFamily="32"/>
              <a:buChar char="•"/>
            </a:pPr>
            <a:r>
              <a:rPr lang="en-US" dirty="0" smtClean="0">
                <a:latin typeface="Calibri" pitchFamily="18"/>
              </a:rPr>
              <a:t>What kind of art did he do at first?</a:t>
            </a:r>
          </a:p>
          <a:p>
            <a:pPr marL="0" lvl="0" indent="0">
              <a:spcBef>
                <a:spcPts val="638"/>
              </a:spcBef>
              <a:buNone/>
            </a:pPr>
            <a:endParaRPr lang="en-US" dirty="0">
              <a:latin typeface="Calibri" pitchFamily="18"/>
            </a:endParaRPr>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7" name="AutoShape 4"/>
          <p:cNvSpPr/>
          <p:nvPr/>
        </p:nvSpPr>
        <p:spPr>
          <a:xfrm>
            <a:off x="612720" y="31284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pic>
        <p:nvPicPr>
          <p:cNvPr id="1026" name="Picture 2" descr="https://encrypted-tbn2.gstatic.com/images?q=tbn:ANd9GcTEVUUd7EgMJNlRnUq_0JlhUq02aQyfSThCLz-Og1_uj3nqu7L0bXBzu3ei5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267200"/>
            <a:ext cx="2129536" cy="21583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124200" y="4495800"/>
            <a:ext cx="2743200" cy="646331"/>
          </a:xfrm>
          <a:prstGeom prst="rect">
            <a:avLst/>
          </a:prstGeom>
          <a:noFill/>
        </p:spPr>
        <p:txBody>
          <a:bodyPr wrap="square" rtlCol="0">
            <a:spAutoFit/>
          </a:bodyPr>
          <a:lstStyle/>
          <a:p>
            <a:r>
              <a:rPr lang="en-US" dirty="0" err="1" smtClean="0"/>
              <a:t>Tondo</a:t>
            </a:r>
            <a:r>
              <a:rPr lang="en-US" dirty="0" smtClean="0"/>
              <a:t>- a painting round in shape (this is an example)</a:t>
            </a:r>
            <a:endParaRPr lang="en-US" dirty="0"/>
          </a:p>
        </p:txBody>
      </p:sp>
    </p:spTree>
    <p:extLst>
      <p:ext uri="{BB962C8B-B14F-4D97-AF65-F5344CB8AC3E}">
        <p14:creationId xmlns:p14="http://schemas.microsoft.com/office/powerpoint/2010/main" val="2552330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noGrp="1"/>
          </p:cNvSpPr>
          <p:nvPr>
            <p:ph type="body" idx="4294967295"/>
          </p:nvPr>
        </p:nvSpPr>
        <p:spPr>
          <a:xfrm>
            <a:off x="155520" y="4556160"/>
            <a:ext cx="8759520" cy="24537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sz="2800" dirty="0">
                <a:latin typeface="Calibri" pitchFamily="18"/>
              </a:rPr>
              <a:t>Who is the woman?</a:t>
            </a:r>
          </a:p>
          <a:p>
            <a:pPr marL="0" lvl="0" indent="0">
              <a:spcBef>
                <a:spcPts val="638"/>
              </a:spcBef>
              <a:buFont typeface="Arial" pitchFamily="32"/>
              <a:buChar char="•"/>
            </a:pPr>
            <a:r>
              <a:rPr lang="en-US" sz="2800" dirty="0">
                <a:latin typeface="Calibri" pitchFamily="18"/>
              </a:rPr>
              <a:t>What is the name of the small window with bars over it?</a:t>
            </a:r>
          </a:p>
          <a:p>
            <a:pPr marL="0" lvl="0" indent="0">
              <a:spcBef>
                <a:spcPts val="638"/>
              </a:spcBef>
              <a:buFont typeface="Arial" pitchFamily="32"/>
              <a:buChar char="•"/>
            </a:pPr>
            <a:r>
              <a:rPr lang="en-US" sz="2800" dirty="0">
                <a:latin typeface="Calibri" pitchFamily="18"/>
              </a:rPr>
              <a:t>What is happening in the picture?</a:t>
            </a:r>
          </a:p>
        </p:txBody>
      </p:sp>
      <p:sp>
        <p:nvSpPr>
          <p:cNvPr id="3" name="Title 1"/>
          <p:cNvSpPr txBox="1">
            <a:spLocks noGrp="1"/>
          </p:cNvSpPr>
          <p:nvPr>
            <p:ph type="title" idx="4294967295"/>
          </p:nvPr>
        </p:nvSpPr>
        <p:spPr>
          <a:xfrm>
            <a:off x="6553080" y="325080"/>
            <a:ext cx="27428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800" i="1" dirty="0" smtClean="0"/>
              <a:t>Annunciation</a:t>
            </a:r>
            <a:br>
              <a:rPr lang="en-US" sz="2800" i="1" dirty="0" smtClean="0"/>
            </a:br>
            <a:r>
              <a:rPr lang="en-US" sz="2800" i="1" dirty="0" smtClean="0"/>
              <a:t>1440-1450</a:t>
            </a:r>
            <a:endParaRPr lang="en-US" sz="2800" i="1" dirty="0"/>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pic>
        <p:nvPicPr>
          <p:cNvPr id="7" name="Picture 4"/>
          <p:cNvPicPr>
            <a:picLocks noChangeAspect="1"/>
          </p:cNvPicPr>
          <p:nvPr/>
        </p:nvPicPr>
        <p:blipFill>
          <a:blip r:embed="rId3">
            <a:lum/>
            <a:alphaModFix/>
          </a:blip>
          <a:srcRect/>
          <a:stretch>
            <a:fillRect/>
          </a:stretch>
        </p:blipFill>
        <p:spPr>
          <a:xfrm>
            <a:off x="0" y="0"/>
            <a:ext cx="6715440" cy="4555800"/>
          </a:xfrm>
          <a:prstGeom prst="rect">
            <a:avLst/>
          </a:prstGeom>
          <a:noFill/>
          <a:ln>
            <a:noFill/>
          </a:ln>
        </p:spPr>
      </p:pic>
    </p:spTree>
    <p:extLst>
      <p:ext uri="{BB962C8B-B14F-4D97-AF65-F5344CB8AC3E}">
        <p14:creationId xmlns:p14="http://schemas.microsoft.com/office/powerpoint/2010/main" val="1642296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Paolo Uccello 1397-1475</a:t>
            </a:r>
            <a:endParaRPr lang="en-US" dirty="0"/>
          </a:p>
        </p:txBody>
      </p:sp>
      <p:sp>
        <p:nvSpPr>
          <p:cNvPr id="3" name="Content Placeholder 4"/>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dirty="0" smtClean="0">
                <a:latin typeface="Calibri" pitchFamily="18"/>
              </a:rPr>
              <a:t>where was he born?</a:t>
            </a:r>
          </a:p>
          <a:p>
            <a:pPr marL="0" lvl="0" indent="0">
              <a:spcBef>
                <a:spcPts val="638"/>
              </a:spcBef>
              <a:buFont typeface="Arial" pitchFamily="32"/>
              <a:buChar char="•"/>
            </a:pPr>
            <a:r>
              <a:rPr lang="en-US" dirty="0" smtClean="0">
                <a:latin typeface="Calibri" pitchFamily="18"/>
              </a:rPr>
              <a:t>When and where did he die?</a:t>
            </a:r>
          </a:p>
          <a:p>
            <a:pPr marL="0" lvl="0" indent="0">
              <a:spcBef>
                <a:spcPts val="638"/>
              </a:spcBef>
              <a:buFont typeface="Arial" pitchFamily="32"/>
              <a:buChar char="•"/>
            </a:pPr>
            <a:r>
              <a:rPr lang="en-US" dirty="0" smtClean="0">
                <a:latin typeface="Calibri" pitchFamily="18"/>
              </a:rPr>
              <a:t>What was he besides a painter?</a:t>
            </a:r>
          </a:p>
          <a:p>
            <a:pPr marL="0" lvl="0" indent="0">
              <a:spcBef>
                <a:spcPts val="638"/>
              </a:spcBef>
              <a:buFont typeface="Arial" pitchFamily="32"/>
              <a:buChar char="•"/>
            </a:pPr>
            <a:r>
              <a:rPr lang="en-US" dirty="0" smtClean="0">
                <a:latin typeface="Calibri" pitchFamily="18"/>
              </a:rPr>
              <a:t>Who was he an apprentice to?</a:t>
            </a:r>
          </a:p>
          <a:p>
            <a:pPr marL="0" lvl="0" indent="0">
              <a:spcBef>
                <a:spcPts val="638"/>
              </a:spcBef>
              <a:buFont typeface="Arial" pitchFamily="32"/>
              <a:buChar char="•"/>
            </a:pPr>
            <a:r>
              <a:rPr lang="en-US" dirty="0" smtClean="0">
                <a:latin typeface="Calibri" pitchFamily="18"/>
              </a:rPr>
              <a:t>Who was Lorenzo Ghiberti?</a:t>
            </a:r>
            <a:endParaRPr lang="en-US" dirty="0">
              <a:latin typeface="Calibri" pitchFamily="18"/>
            </a:endParaRPr>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7" name="AutoShape 4"/>
          <p:cNvSpPr/>
          <p:nvPr/>
        </p:nvSpPr>
        <p:spPr>
          <a:xfrm>
            <a:off x="612720" y="31284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pic>
        <p:nvPicPr>
          <p:cNvPr id="8" name="Picture 2"/>
          <p:cNvPicPr>
            <a:picLocks noChangeAspect="1"/>
          </p:cNvPicPr>
          <p:nvPr/>
        </p:nvPicPr>
        <p:blipFill>
          <a:blip r:embed="rId3">
            <a:lum/>
            <a:alphaModFix/>
          </a:blip>
          <a:srcRect/>
          <a:stretch>
            <a:fillRect/>
          </a:stretch>
        </p:blipFill>
        <p:spPr>
          <a:xfrm>
            <a:off x="6629400" y="3657600"/>
            <a:ext cx="2145960" cy="3047760"/>
          </a:xfrm>
          <a:prstGeom prst="rect">
            <a:avLst/>
          </a:prstGeom>
          <a:noFill/>
          <a:ln>
            <a:noFill/>
          </a:ln>
        </p:spPr>
      </p:pic>
    </p:spTree>
    <p:extLst>
      <p:ext uri="{BB962C8B-B14F-4D97-AF65-F5344CB8AC3E}">
        <p14:creationId xmlns:p14="http://schemas.microsoft.com/office/powerpoint/2010/main" val="4257182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noGrp="1"/>
          </p:cNvSpPr>
          <p:nvPr>
            <p:ph type="body" idx="4294967295"/>
          </p:nvPr>
        </p:nvSpPr>
        <p:spPr>
          <a:xfrm>
            <a:off x="0" y="4404240"/>
            <a:ext cx="8759520" cy="2453760"/>
          </a:xfrm>
        </p:spPr>
        <p:txBody>
          <a:bodyPr>
            <a:normAutofit lnSpcReduction="10000"/>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sz="1050" i="1" dirty="0">
                <a:latin typeface="Calibri" pitchFamily="18"/>
              </a:rPr>
              <a:t>Does this look real? Why or why not?</a:t>
            </a:r>
          </a:p>
          <a:p>
            <a:pPr marL="0" lvl="0" indent="0">
              <a:spcBef>
                <a:spcPts val="638"/>
              </a:spcBef>
              <a:buFont typeface="Arial" pitchFamily="32"/>
              <a:buChar char="•"/>
            </a:pPr>
            <a:r>
              <a:rPr lang="en-US" sz="1050" i="1" dirty="0">
                <a:latin typeface="Calibri" pitchFamily="18"/>
              </a:rPr>
              <a:t>What was this painting once a part of?</a:t>
            </a:r>
          </a:p>
          <a:p>
            <a:pPr marL="0" lvl="0" indent="0">
              <a:spcBef>
                <a:spcPts val="638"/>
              </a:spcBef>
              <a:buFont typeface="Arial" pitchFamily="32"/>
              <a:buChar char="•"/>
            </a:pPr>
            <a:r>
              <a:rPr lang="en-US" sz="1050" i="1" dirty="0">
                <a:latin typeface="Calibri" pitchFamily="18"/>
              </a:rPr>
              <a:t>What do you see?</a:t>
            </a:r>
          </a:p>
          <a:p>
            <a:pPr marL="0" lvl="0" indent="0">
              <a:spcBef>
                <a:spcPts val="638"/>
              </a:spcBef>
              <a:buFont typeface="Arial" pitchFamily="32"/>
              <a:buChar char="•"/>
            </a:pPr>
            <a:r>
              <a:rPr lang="en-US" sz="1050" i="1" dirty="0">
                <a:latin typeface="Calibri" pitchFamily="18"/>
              </a:rPr>
              <a:t>What is this painting about?</a:t>
            </a:r>
          </a:p>
          <a:p>
            <a:pPr marL="0" lvl="0" indent="0">
              <a:spcBef>
                <a:spcPts val="638"/>
              </a:spcBef>
              <a:buFont typeface="Arial" pitchFamily="32"/>
              <a:buChar char="•"/>
            </a:pPr>
            <a:r>
              <a:rPr lang="en-US" sz="1050" i="1" dirty="0">
                <a:latin typeface="Calibri" pitchFamily="18"/>
              </a:rPr>
              <a:t>What was such a great concern to him and his artwork? What was the result?</a:t>
            </a:r>
          </a:p>
          <a:p>
            <a:pPr marL="0" lvl="0" indent="0">
              <a:spcBef>
                <a:spcPts val="638"/>
              </a:spcBef>
              <a:buFont typeface="Arial" pitchFamily="32"/>
              <a:buChar char="•"/>
            </a:pPr>
            <a:r>
              <a:rPr lang="en-US" sz="1050" i="1" dirty="0">
                <a:latin typeface="Calibri" pitchFamily="18"/>
              </a:rPr>
              <a:t>Is there perspective in this painting?</a:t>
            </a:r>
          </a:p>
          <a:p>
            <a:pPr marL="0" lvl="0" indent="0">
              <a:spcBef>
                <a:spcPts val="638"/>
              </a:spcBef>
              <a:buNone/>
            </a:pPr>
            <a:endParaRPr lang="en-US" sz="1050" i="1" dirty="0">
              <a:latin typeface="Calibri" pitchFamily="18"/>
            </a:endParaRPr>
          </a:p>
        </p:txBody>
      </p:sp>
      <p:sp>
        <p:nvSpPr>
          <p:cNvPr id="3" name="Title 1"/>
          <p:cNvSpPr txBox="1">
            <a:spLocks noGrp="1"/>
          </p:cNvSpPr>
          <p:nvPr>
            <p:ph type="title" idx="4294967295"/>
          </p:nvPr>
        </p:nvSpPr>
        <p:spPr>
          <a:xfrm>
            <a:off x="460439" y="11373"/>
            <a:ext cx="1382760" cy="310355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800" i="1" dirty="0" smtClean="0"/>
              <a:t>Battle  of San  Romano</a:t>
            </a:r>
            <a:br>
              <a:rPr lang="en-US" sz="2800" i="1" dirty="0" smtClean="0"/>
            </a:br>
            <a:r>
              <a:rPr lang="en-US" sz="2800" i="1" dirty="0" smtClean="0"/>
              <a:t>1445</a:t>
            </a:r>
            <a:endParaRPr lang="en-US" sz="2800" i="1" dirty="0"/>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pic>
        <p:nvPicPr>
          <p:cNvPr id="7" name="Picture 2"/>
          <p:cNvPicPr>
            <a:picLocks noChangeAspect="1"/>
          </p:cNvPicPr>
          <p:nvPr/>
        </p:nvPicPr>
        <p:blipFill>
          <a:blip r:embed="rId3">
            <a:lum/>
            <a:alphaModFix/>
          </a:blip>
          <a:srcRect/>
          <a:stretch>
            <a:fillRect/>
          </a:stretch>
        </p:blipFill>
        <p:spPr>
          <a:xfrm flipH="1">
            <a:off x="2133600" y="11373"/>
            <a:ext cx="7010400" cy="4740304"/>
          </a:xfrm>
          <a:prstGeom prst="rect">
            <a:avLst/>
          </a:prstGeom>
          <a:noFill/>
          <a:ln>
            <a:noFill/>
          </a:ln>
        </p:spPr>
      </p:pic>
    </p:spTree>
    <p:extLst>
      <p:ext uri="{BB962C8B-B14F-4D97-AF65-F5344CB8AC3E}">
        <p14:creationId xmlns:p14="http://schemas.microsoft.com/office/powerpoint/2010/main" val="475152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idx="4294967295"/>
          </p:nvPr>
        </p:nvSpPr>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err="1" smtClean="0"/>
              <a:t>Piero</a:t>
            </a:r>
            <a:r>
              <a:rPr lang="en-US" dirty="0" smtClean="0"/>
              <a:t> </a:t>
            </a:r>
            <a:r>
              <a:rPr lang="en-US" dirty="0" err="1" smtClean="0"/>
              <a:t>della</a:t>
            </a:r>
            <a:r>
              <a:rPr lang="en-US" dirty="0" smtClean="0"/>
              <a:t> Francesca</a:t>
            </a:r>
            <a:br>
              <a:rPr lang="en-US" dirty="0" smtClean="0"/>
            </a:br>
            <a:r>
              <a:rPr lang="en-US" dirty="0" smtClean="0"/>
              <a:t>1420-1492</a:t>
            </a:r>
            <a:endParaRPr lang="en-US" dirty="0"/>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7" name="AutoShape 4"/>
          <p:cNvSpPr/>
          <p:nvPr/>
        </p:nvSpPr>
        <p:spPr>
          <a:xfrm>
            <a:off x="612720" y="31284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8" name="Content Placeholder 4"/>
          <p:cNvSpPr txBox="1">
            <a:spLocks noGrp="1"/>
          </p:cNvSpPr>
          <p:nvPr>
            <p:ph type="body" idx="4294967295"/>
          </p:nvPr>
        </p:nvSpPr>
        <p:spPr>
          <a:xfrm>
            <a:off x="612360" y="2133600"/>
            <a:ext cx="8229240" cy="4525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dirty="0" smtClean="0">
                <a:latin typeface="Calibri" pitchFamily="18"/>
              </a:rPr>
              <a:t>How long did he study art?</a:t>
            </a:r>
          </a:p>
          <a:p>
            <a:pPr marL="0" lvl="0" indent="0">
              <a:spcBef>
                <a:spcPts val="638"/>
              </a:spcBef>
              <a:buFont typeface="Arial" pitchFamily="32"/>
              <a:buChar char="•"/>
            </a:pPr>
            <a:r>
              <a:rPr lang="en-US" dirty="0" smtClean="0">
                <a:latin typeface="Calibri" pitchFamily="18"/>
              </a:rPr>
              <a:t>Where did he study?</a:t>
            </a:r>
          </a:p>
          <a:p>
            <a:pPr marL="0" lvl="0" indent="0">
              <a:spcBef>
                <a:spcPts val="638"/>
              </a:spcBef>
              <a:buFont typeface="Arial" pitchFamily="32"/>
              <a:buChar char="•"/>
            </a:pPr>
            <a:r>
              <a:rPr lang="en-US" dirty="0" smtClean="0">
                <a:latin typeface="Calibri" pitchFamily="18"/>
              </a:rPr>
              <a:t>What is he well known for?</a:t>
            </a:r>
          </a:p>
          <a:p>
            <a:pPr marL="0" lvl="0" indent="0">
              <a:spcBef>
                <a:spcPts val="638"/>
              </a:spcBef>
              <a:buFont typeface="Arial" pitchFamily="32"/>
              <a:buChar char="•"/>
            </a:pPr>
            <a:r>
              <a:rPr lang="en-US" dirty="0" smtClean="0">
                <a:latin typeface="Calibri" pitchFamily="18"/>
              </a:rPr>
              <a:t>Who were some of his teachers?</a:t>
            </a:r>
          </a:p>
          <a:p>
            <a:pPr marL="0" lvl="0" indent="0">
              <a:spcBef>
                <a:spcPts val="638"/>
              </a:spcBef>
              <a:buFont typeface="Arial" pitchFamily="32"/>
              <a:buChar char="•"/>
            </a:pPr>
            <a:r>
              <a:rPr lang="en-US" dirty="0" smtClean="0">
                <a:latin typeface="Calibri" pitchFamily="18"/>
              </a:rPr>
              <a:t>How is he related to the artists of today?</a:t>
            </a:r>
            <a:endParaRPr lang="en-US" dirty="0">
              <a:latin typeface="Calibri" pitchFamily="18"/>
            </a:endParaRPr>
          </a:p>
        </p:txBody>
      </p:sp>
    </p:spTree>
    <p:extLst>
      <p:ext uri="{BB962C8B-B14F-4D97-AF65-F5344CB8AC3E}">
        <p14:creationId xmlns:p14="http://schemas.microsoft.com/office/powerpoint/2010/main" val="3904247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noGrp="1"/>
          </p:cNvSpPr>
          <p:nvPr>
            <p:ph type="body" idx="4294967295"/>
          </p:nvPr>
        </p:nvSpPr>
        <p:spPr>
          <a:xfrm>
            <a:off x="155520" y="4556160"/>
            <a:ext cx="8759520" cy="24537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lvl="0">
              <a:buNone/>
            </a:pPr>
            <a:endParaRPr lang="en-US">
              <a:latin typeface="" pitchFamily="18"/>
            </a:endParaRPr>
          </a:p>
        </p:txBody>
      </p:sp>
      <p:sp>
        <p:nvSpPr>
          <p:cNvPr id="3" name="Title 1"/>
          <p:cNvSpPr txBox="1">
            <a:spLocks noGrp="1"/>
          </p:cNvSpPr>
          <p:nvPr>
            <p:ph type="title" idx="4294967295"/>
          </p:nvPr>
        </p:nvSpPr>
        <p:spPr>
          <a:xfrm>
            <a:off x="6309360" y="91440"/>
            <a:ext cx="2742840" cy="1142640"/>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800" i="1" dirty="0"/>
              <a:t>The Discovering and Proving of the True Cross</a:t>
            </a:r>
            <a:br>
              <a:rPr lang="en-US" sz="2800" i="1" dirty="0"/>
            </a:br>
            <a:r>
              <a:rPr lang="en-US" sz="2800" i="1" dirty="0"/>
              <a:t>1453-54</a:t>
            </a:r>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pic>
        <p:nvPicPr>
          <p:cNvPr id="7" name="Picture 6"/>
          <p:cNvPicPr>
            <a:picLocks noChangeAspect="1"/>
          </p:cNvPicPr>
          <p:nvPr/>
        </p:nvPicPr>
        <p:blipFill>
          <a:blip r:embed="rId3">
            <a:lum/>
            <a:alphaModFix/>
          </a:blip>
          <a:srcRect/>
          <a:stretch>
            <a:fillRect/>
          </a:stretch>
        </p:blipFill>
        <p:spPr>
          <a:xfrm>
            <a:off x="360" y="2635560"/>
            <a:ext cx="9143640" cy="4222440"/>
          </a:xfrm>
          <a:prstGeom prst="rect">
            <a:avLst/>
          </a:prstGeom>
          <a:noFill/>
          <a:ln>
            <a:noFill/>
          </a:ln>
        </p:spPr>
      </p:pic>
      <p:sp>
        <p:nvSpPr>
          <p:cNvPr id="8" name="Content Placeholder 2"/>
          <p:cNvSpPr txBox="1">
            <a:spLocks noGrp="1"/>
          </p:cNvSpPr>
          <p:nvPr>
            <p:ph type="body" idx="4294967295"/>
          </p:nvPr>
        </p:nvSpPr>
        <p:spPr>
          <a:xfrm>
            <a:off x="110160" y="91440"/>
            <a:ext cx="8759520" cy="2453760"/>
          </a:xfrm>
        </p:spPr>
        <p:txBody>
          <a:bodyPr>
            <a:normAutofit fontScale="92500" lnSpcReduction="20000"/>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sz="2000" dirty="0" smtClean="0">
                <a:latin typeface="Calibri" pitchFamily="18"/>
              </a:rPr>
              <a:t>What was on flaw in his work?</a:t>
            </a:r>
          </a:p>
          <a:p>
            <a:pPr marL="0" lvl="0" indent="0">
              <a:spcBef>
                <a:spcPts val="638"/>
              </a:spcBef>
              <a:buFont typeface="Arial" pitchFamily="32"/>
              <a:buChar char="•"/>
            </a:pPr>
            <a:r>
              <a:rPr lang="en-US" sz="2000" dirty="0" smtClean="0">
                <a:latin typeface="Calibri" pitchFamily="18"/>
              </a:rPr>
              <a:t>What do you see?</a:t>
            </a:r>
          </a:p>
          <a:p>
            <a:pPr marL="0" lvl="0" indent="0">
              <a:spcBef>
                <a:spcPts val="638"/>
              </a:spcBef>
              <a:buFont typeface="Arial" pitchFamily="32"/>
              <a:buChar char="•"/>
            </a:pPr>
            <a:r>
              <a:rPr lang="en-US" sz="2000" dirty="0" smtClean="0">
                <a:latin typeface="Calibri" pitchFamily="18"/>
              </a:rPr>
              <a:t>What is going on the painting?</a:t>
            </a:r>
          </a:p>
          <a:p>
            <a:pPr marL="0" lvl="0" indent="0">
              <a:spcBef>
                <a:spcPts val="638"/>
              </a:spcBef>
              <a:buFont typeface="Arial" pitchFamily="32"/>
              <a:buChar char="•"/>
            </a:pPr>
            <a:r>
              <a:rPr lang="en-US" sz="2000" dirty="0" smtClean="0">
                <a:latin typeface="Calibri" pitchFamily="18"/>
              </a:rPr>
              <a:t>Where was this located?</a:t>
            </a:r>
          </a:p>
          <a:p>
            <a:pPr marL="0" lvl="0" indent="0">
              <a:spcBef>
                <a:spcPts val="638"/>
              </a:spcBef>
              <a:buFont typeface="Arial" pitchFamily="32"/>
              <a:buChar char="•"/>
            </a:pPr>
            <a:r>
              <a:rPr lang="en-US" sz="2000" dirty="0" smtClean="0">
                <a:latin typeface="Calibri" pitchFamily="18"/>
              </a:rPr>
              <a:t>What is the name of the series of  paintings this belongs to?</a:t>
            </a:r>
          </a:p>
          <a:p>
            <a:pPr marL="0" lvl="0" indent="0">
              <a:spcBef>
                <a:spcPts val="638"/>
              </a:spcBef>
              <a:buNone/>
            </a:pPr>
            <a:endParaRPr lang="en-US" sz="2000" i="1" dirty="0">
              <a:latin typeface="Calibri" pitchFamily="18"/>
            </a:endParaRPr>
          </a:p>
        </p:txBody>
      </p:sp>
      <p:pic>
        <p:nvPicPr>
          <p:cNvPr id="9" name="Picture 8"/>
          <p:cNvPicPr>
            <a:picLocks noChangeAspect="1"/>
          </p:cNvPicPr>
          <p:nvPr/>
        </p:nvPicPr>
        <p:blipFill>
          <a:blip r:embed="rId3">
            <a:lum/>
            <a:alphaModFix/>
          </a:blip>
          <a:srcRect/>
          <a:stretch>
            <a:fillRect/>
          </a:stretch>
        </p:blipFill>
        <p:spPr>
          <a:xfrm>
            <a:off x="152760" y="2787960"/>
            <a:ext cx="9143640" cy="4222440"/>
          </a:xfrm>
          <a:prstGeom prst="rect">
            <a:avLst/>
          </a:prstGeom>
          <a:noFill/>
          <a:ln>
            <a:noFill/>
          </a:ln>
        </p:spPr>
      </p:pic>
    </p:spTree>
    <p:extLst>
      <p:ext uri="{BB962C8B-B14F-4D97-AF65-F5344CB8AC3E}">
        <p14:creationId xmlns:p14="http://schemas.microsoft.com/office/powerpoint/2010/main" val="547910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Sandro Botticelli 1445-1510</a:t>
            </a:r>
            <a:endParaRPr lang="en-US" dirty="0"/>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7" name="AutoShape 4"/>
          <p:cNvSpPr/>
          <p:nvPr/>
        </p:nvSpPr>
        <p:spPr>
          <a:xfrm>
            <a:off x="612720" y="31284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8" name="Content Placeholder 4"/>
          <p:cNvSpPr txBox="1">
            <a:spLocks noGrp="1"/>
          </p:cNvSpPr>
          <p:nvPr>
            <p:ph type="body" idx="4294967295"/>
          </p:nvPr>
        </p:nvSpPr>
        <p:spPr>
          <a:xfrm>
            <a:off x="460439" y="1524000"/>
            <a:ext cx="8229240" cy="4525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dirty="0" smtClean="0">
                <a:latin typeface="Calibri" pitchFamily="18"/>
              </a:rPr>
              <a:t>Who was his </a:t>
            </a:r>
            <a:r>
              <a:rPr lang="en-US" dirty="0" err="1" smtClean="0">
                <a:latin typeface="Calibri" pitchFamily="18"/>
              </a:rPr>
              <a:t>teacher?Fra</a:t>
            </a:r>
            <a:r>
              <a:rPr lang="en-US" dirty="0" smtClean="0">
                <a:latin typeface="Calibri" pitchFamily="18"/>
              </a:rPr>
              <a:t> Fillippo Lippi</a:t>
            </a:r>
          </a:p>
          <a:p>
            <a:pPr marL="0" lvl="0" indent="0">
              <a:spcBef>
                <a:spcPts val="638"/>
              </a:spcBef>
              <a:buFont typeface="Arial" pitchFamily="32"/>
              <a:buChar char="•"/>
            </a:pPr>
            <a:r>
              <a:rPr lang="en-US" dirty="0" smtClean="0">
                <a:latin typeface="Calibri" pitchFamily="18"/>
              </a:rPr>
              <a:t>Who was he a follower </a:t>
            </a:r>
            <a:r>
              <a:rPr lang="en-US" dirty="0" err="1" smtClean="0">
                <a:latin typeface="Calibri" pitchFamily="18"/>
              </a:rPr>
              <a:t>of?Girolamo</a:t>
            </a:r>
            <a:r>
              <a:rPr lang="en-US" dirty="0" smtClean="0">
                <a:latin typeface="Calibri" pitchFamily="18"/>
              </a:rPr>
              <a:t> Savonarola</a:t>
            </a:r>
          </a:p>
          <a:p>
            <a:pPr marL="0" lvl="0" indent="0">
              <a:spcBef>
                <a:spcPts val="638"/>
              </a:spcBef>
              <a:buFont typeface="Arial" pitchFamily="32"/>
              <a:buChar char="•"/>
            </a:pPr>
            <a:r>
              <a:rPr lang="en-US" dirty="0" smtClean="0">
                <a:latin typeface="Calibri" pitchFamily="18"/>
              </a:rPr>
              <a:t>Who did he spend most of his life working for?</a:t>
            </a:r>
          </a:p>
          <a:p>
            <a:pPr marL="0" lvl="0" indent="0">
              <a:spcBef>
                <a:spcPts val="638"/>
              </a:spcBef>
              <a:buNone/>
            </a:pPr>
            <a:r>
              <a:rPr lang="en-US" dirty="0" smtClean="0">
                <a:latin typeface="Calibri" pitchFamily="18"/>
              </a:rPr>
              <a:t>The Medici Family</a:t>
            </a:r>
          </a:p>
          <a:p>
            <a:pPr marL="0" lvl="0" indent="0">
              <a:spcBef>
                <a:spcPts val="638"/>
              </a:spcBef>
              <a:buNone/>
            </a:pPr>
            <a:r>
              <a:rPr lang="en-US" dirty="0" smtClean="0">
                <a:latin typeface="Calibri" pitchFamily="18"/>
              </a:rPr>
              <a:t>Who were they?</a:t>
            </a:r>
            <a:endParaRPr lang="en-US" dirty="0">
              <a:latin typeface="Calibri" pitchFamily="18"/>
            </a:endParaRPr>
          </a:p>
        </p:txBody>
      </p:sp>
    </p:spTree>
    <p:extLst>
      <p:ext uri="{BB962C8B-B14F-4D97-AF65-F5344CB8AC3E}">
        <p14:creationId xmlns:p14="http://schemas.microsoft.com/office/powerpoint/2010/main" val="4223228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idx="4294967295"/>
          </p:nvPr>
        </p:nvSpPr>
        <p:spPr>
          <a:xfrm>
            <a:off x="6553080" y="325080"/>
            <a:ext cx="2742840" cy="1142640"/>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800" i="1" dirty="0" smtClean="0"/>
              <a:t>The Birth of Venus</a:t>
            </a:r>
            <a:br>
              <a:rPr lang="en-US" sz="2800" i="1" dirty="0" smtClean="0"/>
            </a:br>
            <a:r>
              <a:rPr lang="en-US" sz="2800" dirty="0" smtClean="0"/>
              <a:t>1482</a:t>
            </a:r>
            <a:endParaRPr lang="en-US" sz="2800" dirty="0"/>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pic>
        <p:nvPicPr>
          <p:cNvPr id="7" name="Picture 2"/>
          <p:cNvPicPr>
            <a:picLocks noChangeAspect="1"/>
          </p:cNvPicPr>
          <p:nvPr/>
        </p:nvPicPr>
        <p:blipFill>
          <a:blip r:embed="rId3">
            <a:lum/>
            <a:alphaModFix/>
          </a:blip>
          <a:srcRect/>
          <a:stretch>
            <a:fillRect/>
          </a:stretch>
        </p:blipFill>
        <p:spPr>
          <a:xfrm>
            <a:off x="23760" y="13680"/>
            <a:ext cx="6843960" cy="4557960"/>
          </a:xfrm>
          <a:prstGeom prst="rect">
            <a:avLst/>
          </a:prstGeom>
          <a:noFill/>
          <a:ln>
            <a:noFill/>
          </a:ln>
        </p:spPr>
      </p:pic>
      <p:sp>
        <p:nvSpPr>
          <p:cNvPr id="8" name="Content Placeholder 2"/>
          <p:cNvSpPr txBox="1">
            <a:spLocks noGrp="1"/>
          </p:cNvSpPr>
          <p:nvPr>
            <p:ph type="body" idx="4294967295"/>
          </p:nvPr>
        </p:nvSpPr>
        <p:spPr>
          <a:xfrm>
            <a:off x="23760" y="4660560"/>
            <a:ext cx="8759520" cy="24537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sz="2000" dirty="0">
                <a:latin typeface="Calibri" pitchFamily="18"/>
              </a:rPr>
              <a:t>Where was it located?</a:t>
            </a:r>
          </a:p>
          <a:p>
            <a:pPr marL="0" lvl="0" indent="0">
              <a:spcBef>
                <a:spcPts val="638"/>
              </a:spcBef>
              <a:buFont typeface="Arial" pitchFamily="32"/>
              <a:buChar char="•"/>
            </a:pPr>
            <a:r>
              <a:rPr lang="en-US" sz="2000" dirty="0">
                <a:latin typeface="Calibri" pitchFamily="18"/>
              </a:rPr>
              <a:t>What does it illustrate?</a:t>
            </a:r>
          </a:p>
          <a:p>
            <a:pPr marL="0" lvl="0" indent="0">
              <a:spcBef>
                <a:spcPts val="638"/>
              </a:spcBef>
              <a:buFont typeface="Arial" pitchFamily="32"/>
              <a:buChar char="•"/>
            </a:pPr>
            <a:r>
              <a:rPr lang="en-US" sz="2000" dirty="0">
                <a:latin typeface="Calibri" pitchFamily="18"/>
              </a:rPr>
              <a:t>What is it about?</a:t>
            </a:r>
          </a:p>
          <a:p>
            <a:pPr marL="0" lvl="0" indent="0">
              <a:spcBef>
                <a:spcPts val="638"/>
              </a:spcBef>
              <a:buFont typeface="Arial" pitchFamily="32"/>
              <a:buChar char="•"/>
            </a:pPr>
            <a:r>
              <a:rPr lang="en-US" sz="2000" dirty="0">
                <a:latin typeface="Calibri" pitchFamily="18"/>
              </a:rPr>
              <a:t>What makes it special?</a:t>
            </a:r>
          </a:p>
          <a:p>
            <a:pPr marL="0" lvl="0" indent="0">
              <a:spcBef>
                <a:spcPts val="638"/>
              </a:spcBef>
              <a:buNone/>
            </a:pPr>
            <a:endParaRPr lang="en-US" sz="2000" i="1" dirty="0">
              <a:latin typeface="Calibri" pitchFamily="18"/>
            </a:endParaRPr>
          </a:p>
        </p:txBody>
      </p:sp>
    </p:spTree>
    <p:extLst>
      <p:ext uri="{BB962C8B-B14F-4D97-AF65-F5344CB8AC3E}">
        <p14:creationId xmlns:p14="http://schemas.microsoft.com/office/powerpoint/2010/main" val="1384861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Giotto (1267-1337)</a:t>
            </a:r>
          </a:p>
        </p:txBody>
      </p:sp>
      <p:sp>
        <p:nvSpPr>
          <p:cNvPr id="3" name="Content Placeholder 4"/>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dirty="0">
                <a:latin typeface="Calibri" pitchFamily="18"/>
              </a:rPr>
              <a:t>How he was he discovered</a:t>
            </a:r>
            <a:r>
              <a:rPr lang="en-US" dirty="0" smtClean="0">
                <a:latin typeface="Calibri" pitchFamily="18"/>
              </a:rPr>
              <a:t>? </a:t>
            </a:r>
            <a:endParaRPr lang="en-US" dirty="0">
              <a:latin typeface="Calibri" pitchFamily="18"/>
            </a:endParaRPr>
          </a:p>
          <a:p>
            <a:pPr marL="0" lvl="0" indent="0">
              <a:spcBef>
                <a:spcPts val="638"/>
              </a:spcBef>
              <a:buFont typeface="Arial" pitchFamily="32"/>
              <a:buChar char="•"/>
            </a:pPr>
            <a:r>
              <a:rPr lang="en-US" dirty="0">
                <a:latin typeface="Calibri" pitchFamily="18"/>
              </a:rPr>
              <a:t>Who discovered him?</a:t>
            </a:r>
          </a:p>
          <a:p>
            <a:pPr marL="0" lvl="0" indent="0">
              <a:spcBef>
                <a:spcPts val="638"/>
              </a:spcBef>
              <a:buFont typeface="Arial" pitchFamily="32"/>
              <a:buChar char="•"/>
            </a:pPr>
            <a:r>
              <a:rPr lang="en-US" dirty="0">
                <a:latin typeface="Calibri" pitchFamily="18"/>
              </a:rPr>
              <a:t>Who was Cimabue?</a:t>
            </a:r>
          </a:p>
          <a:p>
            <a:pPr marL="0" lvl="0" indent="0">
              <a:spcBef>
                <a:spcPts val="638"/>
              </a:spcBef>
              <a:buFont typeface="Arial" pitchFamily="32"/>
              <a:buChar char="•"/>
            </a:pPr>
            <a:r>
              <a:rPr lang="en-US" dirty="0">
                <a:latin typeface="Calibri" pitchFamily="18"/>
              </a:rPr>
              <a:t>What makes his painting innovative?</a:t>
            </a:r>
          </a:p>
          <a:p>
            <a:pPr marL="0" lvl="0" indent="0">
              <a:spcBef>
                <a:spcPts val="638"/>
              </a:spcBef>
              <a:buFont typeface="Arial" pitchFamily="32"/>
              <a:buChar char="•"/>
            </a:pPr>
            <a:r>
              <a:rPr lang="en-US" dirty="0">
                <a:latin typeface="Calibri" pitchFamily="18"/>
              </a:rPr>
              <a:t>Why were later Roman Artists not interested in painting realistically?</a:t>
            </a:r>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1075005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Andrea Mantegna 1431-1506</a:t>
            </a:r>
            <a:endParaRPr lang="en-US" dirty="0"/>
          </a:p>
        </p:txBody>
      </p:sp>
      <p:sp>
        <p:nvSpPr>
          <p:cNvPr id="3" name="Content Placeholder 4"/>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lvl="0">
              <a:buFont typeface="Arial" panose="020B0604020202020204" pitchFamily="34" charset="0"/>
              <a:buChar char="•"/>
            </a:pPr>
            <a:r>
              <a:rPr lang="en-US" dirty="0" smtClean="0">
                <a:latin typeface="" pitchFamily="18"/>
              </a:rPr>
              <a:t>Who was he apprenticing </a:t>
            </a:r>
            <a:r>
              <a:rPr lang="en-US" dirty="0" err="1" smtClean="0">
                <a:latin typeface="" pitchFamily="18"/>
              </a:rPr>
              <a:t>to?Francesco</a:t>
            </a:r>
            <a:r>
              <a:rPr lang="en-US" dirty="0" smtClean="0">
                <a:latin typeface="" pitchFamily="18"/>
              </a:rPr>
              <a:t> </a:t>
            </a:r>
            <a:r>
              <a:rPr lang="en-US" dirty="0" err="1" smtClean="0">
                <a:latin typeface="" pitchFamily="18"/>
              </a:rPr>
              <a:t>Squarcione</a:t>
            </a:r>
            <a:r>
              <a:rPr lang="en-US" dirty="0" smtClean="0">
                <a:latin typeface="" pitchFamily="18"/>
              </a:rPr>
              <a:t>.</a:t>
            </a:r>
          </a:p>
          <a:p>
            <a:pPr lvl="0">
              <a:buFont typeface="Arial" panose="020B0604020202020204" pitchFamily="34" charset="0"/>
              <a:buChar char="•"/>
            </a:pPr>
            <a:r>
              <a:rPr lang="en-US" dirty="0" smtClean="0">
                <a:latin typeface="" pitchFamily="18"/>
              </a:rPr>
              <a:t>Who was he influenced by? The </a:t>
            </a:r>
            <a:r>
              <a:rPr lang="en-US" dirty="0" err="1" smtClean="0">
                <a:latin typeface="" pitchFamily="18"/>
              </a:rPr>
              <a:t>florentine</a:t>
            </a:r>
            <a:r>
              <a:rPr lang="en-US" dirty="0" smtClean="0">
                <a:latin typeface="" pitchFamily="18"/>
              </a:rPr>
              <a:t> artists in his area.</a:t>
            </a:r>
          </a:p>
          <a:p>
            <a:pPr lvl="0">
              <a:buFont typeface="Arial" panose="020B0604020202020204" pitchFamily="34" charset="0"/>
              <a:buChar char="•"/>
            </a:pPr>
            <a:r>
              <a:rPr lang="en-US" dirty="0" smtClean="0">
                <a:latin typeface="" pitchFamily="18"/>
              </a:rPr>
              <a:t>What techniques did he use in his artwork?</a:t>
            </a:r>
          </a:p>
          <a:p>
            <a:pPr lvl="0">
              <a:buFont typeface="Arial" panose="020B0604020202020204" pitchFamily="34" charset="0"/>
              <a:buChar char="•"/>
            </a:pPr>
            <a:endParaRPr lang="en-US" dirty="0">
              <a:latin typeface="" pitchFamily="18"/>
            </a:endParaRPr>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7" name="AutoShape 4"/>
          <p:cNvSpPr/>
          <p:nvPr/>
        </p:nvSpPr>
        <p:spPr>
          <a:xfrm>
            <a:off x="612720" y="31284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1032746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noGrp="1"/>
          </p:cNvSpPr>
          <p:nvPr>
            <p:ph type="body" idx="4294967295"/>
          </p:nvPr>
        </p:nvSpPr>
        <p:spPr>
          <a:xfrm>
            <a:off x="6049861" y="1143000"/>
            <a:ext cx="3094139" cy="55623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r>
              <a:rPr lang="en-US" sz="2800" dirty="0" smtClean="0">
                <a:latin typeface="" pitchFamily="18"/>
              </a:rPr>
              <a:t>Who is this man?</a:t>
            </a:r>
          </a:p>
          <a:p>
            <a:r>
              <a:rPr lang="en-US" sz="2800" dirty="0" smtClean="0">
                <a:latin typeface="" pitchFamily="18"/>
              </a:rPr>
              <a:t>What medium is this?</a:t>
            </a:r>
          </a:p>
          <a:p>
            <a:r>
              <a:rPr lang="en-US" sz="2800" dirty="0" smtClean="0">
                <a:latin typeface="" pitchFamily="18"/>
              </a:rPr>
              <a:t>What were the proportions of the painting?</a:t>
            </a:r>
          </a:p>
          <a:p>
            <a:r>
              <a:rPr lang="en-US" sz="2800" dirty="0" smtClean="0">
                <a:latin typeface="" pitchFamily="18"/>
              </a:rPr>
              <a:t>Where is this painting now?</a:t>
            </a:r>
            <a:endParaRPr lang="en-US" sz="2800" dirty="0">
              <a:latin typeface="" pitchFamily="18"/>
            </a:endParaRPr>
          </a:p>
        </p:txBody>
      </p:sp>
      <p:sp>
        <p:nvSpPr>
          <p:cNvPr id="3" name="Title 1"/>
          <p:cNvSpPr txBox="1">
            <a:spLocks noGrp="1"/>
          </p:cNvSpPr>
          <p:nvPr>
            <p:ph type="title" idx="4294967295"/>
          </p:nvPr>
        </p:nvSpPr>
        <p:spPr>
          <a:xfrm>
            <a:off x="6400799" y="91080"/>
            <a:ext cx="27428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800" i="1" dirty="0" smtClean="0"/>
              <a:t>Dead Christ</a:t>
            </a:r>
            <a:br>
              <a:rPr lang="en-US" sz="2800" i="1" dirty="0" smtClean="0"/>
            </a:br>
            <a:r>
              <a:rPr lang="en-US" sz="2800" dirty="0" smtClean="0"/>
              <a:t>1466</a:t>
            </a:r>
            <a:endParaRPr lang="en-US" sz="2800" dirty="0"/>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pic>
        <p:nvPicPr>
          <p:cNvPr id="7" name="Picture 2"/>
          <p:cNvPicPr>
            <a:picLocks noChangeAspect="1"/>
          </p:cNvPicPr>
          <p:nvPr/>
        </p:nvPicPr>
        <p:blipFill>
          <a:blip r:embed="rId3">
            <a:lum/>
            <a:alphaModFix/>
          </a:blip>
          <a:srcRect/>
          <a:stretch>
            <a:fillRect/>
          </a:stretch>
        </p:blipFill>
        <p:spPr>
          <a:xfrm>
            <a:off x="0" y="0"/>
            <a:ext cx="6083980" cy="5105401"/>
          </a:xfrm>
          <a:prstGeom prst="rect">
            <a:avLst/>
          </a:prstGeom>
          <a:noFill/>
          <a:ln>
            <a:noFill/>
          </a:ln>
        </p:spPr>
      </p:pic>
    </p:spTree>
    <p:extLst>
      <p:ext uri="{BB962C8B-B14F-4D97-AF65-F5344CB8AC3E}">
        <p14:creationId xmlns:p14="http://schemas.microsoft.com/office/powerpoint/2010/main" val="2388057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Giovanni Bellini 1431-1516</a:t>
            </a:r>
            <a:endParaRPr lang="en-US" dirty="0"/>
          </a:p>
        </p:txBody>
      </p:sp>
      <p:sp>
        <p:nvSpPr>
          <p:cNvPr id="3" name="Content Placeholder 4"/>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lvl="0">
              <a:buNone/>
            </a:pPr>
            <a:r>
              <a:rPr lang="en-US" dirty="0" smtClean="0">
                <a:latin typeface="" pitchFamily="18"/>
              </a:rPr>
              <a:t>What did most of his family do?</a:t>
            </a:r>
          </a:p>
          <a:p>
            <a:pPr lvl="0">
              <a:buNone/>
            </a:pPr>
            <a:r>
              <a:rPr lang="en-US" dirty="0" smtClean="0">
                <a:latin typeface="" pitchFamily="18"/>
              </a:rPr>
              <a:t>Who was he influenced by?</a:t>
            </a:r>
          </a:p>
          <a:p>
            <a:pPr lvl="0">
              <a:buNone/>
            </a:pPr>
            <a:r>
              <a:rPr lang="en-US" dirty="0" smtClean="0">
                <a:latin typeface="" pitchFamily="18"/>
              </a:rPr>
              <a:t>What city did he live and work in?</a:t>
            </a:r>
          </a:p>
          <a:p>
            <a:pPr lvl="0">
              <a:buNone/>
            </a:pPr>
            <a:endParaRPr lang="en-US" dirty="0" smtClean="0">
              <a:latin typeface="" pitchFamily="18"/>
            </a:endParaRPr>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7" name="AutoShape 4"/>
          <p:cNvSpPr/>
          <p:nvPr/>
        </p:nvSpPr>
        <p:spPr>
          <a:xfrm>
            <a:off x="612720" y="31284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1920471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noGrp="1"/>
          </p:cNvSpPr>
          <p:nvPr>
            <p:ph type="body" idx="4294967295"/>
          </p:nvPr>
        </p:nvSpPr>
        <p:spPr>
          <a:xfrm>
            <a:off x="4952880" y="1320840"/>
            <a:ext cx="4190759" cy="55623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r>
              <a:rPr lang="en-US" sz="2800" dirty="0" smtClean="0">
                <a:latin typeface="" pitchFamily="18"/>
              </a:rPr>
              <a:t>Who is this a painting of?</a:t>
            </a:r>
          </a:p>
          <a:p>
            <a:r>
              <a:rPr lang="en-US" sz="2800" dirty="0" smtClean="0">
                <a:latin typeface="" pitchFamily="18"/>
              </a:rPr>
              <a:t>What is the medium?</a:t>
            </a:r>
          </a:p>
          <a:p>
            <a:r>
              <a:rPr lang="en-US" sz="2800" dirty="0" smtClean="0">
                <a:latin typeface="" pitchFamily="18"/>
              </a:rPr>
              <a:t>Locate the light source for this portrait.</a:t>
            </a:r>
          </a:p>
          <a:p>
            <a:r>
              <a:rPr lang="en-US" sz="2800" dirty="0" smtClean="0">
                <a:latin typeface="" pitchFamily="18"/>
              </a:rPr>
              <a:t>What characteristics in his paintings demonstrate the influence of Northern European painters?</a:t>
            </a:r>
          </a:p>
          <a:p>
            <a:endParaRPr lang="en-US" sz="2800" dirty="0" smtClean="0">
              <a:latin typeface="" pitchFamily="18"/>
            </a:endParaRPr>
          </a:p>
        </p:txBody>
      </p:sp>
      <p:sp>
        <p:nvSpPr>
          <p:cNvPr id="3" name="Title 1"/>
          <p:cNvSpPr txBox="1">
            <a:spLocks noGrp="1"/>
          </p:cNvSpPr>
          <p:nvPr>
            <p:ph type="title" idx="4294967295"/>
          </p:nvPr>
        </p:nvSpPr>
        <p:spPr>
          <a:xfrm>
            <a:off x="5943600" y="91080"/>
            <a:ext cx="3200040" cy="1142640"/>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800" i="1" dirty="0" smtClean="0"/>
              <a:t>The Doge Leonardo Loredan</a:t>
            </a:r>
            <a:br>
              <a:rPr lang="en-US" sz="2800" i="1" dirty="0" smtClean="0"/>
            </a:br>
            <a:r>
              <a:rPr lang="en-US" sz="2800" dirty="0" smtClean="0"/>
              <a:t>1502</a:t>
            </a:r>
            <a:endParaRPr lang="en-US" sz="2800" dirty="0"/>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AutoShape 2"/>
          <p:cNvSpPr/>
          <p:nvPr/>
        </p:nvSpPr>
        <p:spPr>
          <a:xfrm>
            <a:off x="460439" y="16020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pic>
        <p:nvPicPr>
          <p:cNvPr id="7" name="Picture 2"/>
          <p:cNvPicPr>
            <a:picLocks noChangeAspect="1"/>
          </p:cNvPicPr>
          <p:nvPr/>
        </p:nvPicPr>
        <p:blipFill>
          <a:blip r:embed="rId3">
            <a:lum/>
            <a:alphaModFix/>
          </a:blip>
          <a:srcRect/>
          <a:stretch>
            <a:fillRect/>
          </a:stretch>
        </p:blipFill>
        <p:spPr>
          <a:xfrm>
            <a:off x="0" y="0"/>
            <a:ext cx="4800240" cy="6811560"/>
          </a:xfrm>
          <a:prstGeom prst="rect">
            <a:avLst/>
          </a:prstGeom>
          <a:noFill/>
          <a:ln>
            <a:noFill/>
          </a:ln>
        </p:spPr>
      </p:pic>
    </p:spTree>
    <p:extLst>
      <p:ext uri="{BB962C8B-B14F-4D97-AF65-F5344CB8AC3E}">
        <p14:creationId xmlns:p14="http://schemas.microsoft.com/office/powerpoint/2010/main" val="3824107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248520" y="198000"/>
            <a:ext cx="2742840" cy="1142640"/>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600" i="1" dirty="0"/>
              <a:t>Lamentation</a:t>
            </a:r>
            <a:r>
              <a:rPr lang="en-US" sz="3600" dirty="0"/>
              <a:t/>
            </a:r>
            <a:br>
              <a:rPr lang="en-US" sz="3600" dirty="0"/>
            </a:br>
            <a:r>
              <a:rPr lang="en-US" sz="3600" dirty="0"/>
              <a:t>1305-1306</a:t>
            </a:r>
            <a:br>
              <a:rPr lang="en-US" sz="3600" dirty="0"/>
            </a:br>
            <a:r>
              <a:rPr lang="en-US" sz="3600" dirty="0"/>
              <a:t>fresco</a:t>
            </a:r>
          </a:p>
        </p:txBody>
      </p:sp>
      <p:sp>
        <p:nvSpPr>
          <p:cNvPr id="3" name="Content Placeholder 2"/>
          <p:cNvSpPr txBox="1">
            <a:spLocks noGrp="1"/>
          </p:cNvSpPr>
          <p:nvPr>
            <p:ph type="body" idx="4294967295"/>
          </p:nvPr>
        </p:nvSpPr>
        <p:spPr>
          <a:xfrm>
            <a:off x="6400799" y="1829040"/>
            <a:ext cx="2361960" cy="51051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dirty="0">
                <a:latin typeface="Calibri" pitchFamily="18"/>
              </a:rPr>
              <a:t>Where is it?</a:t>
            </a:r>
          </a:p>
          <a:p>
            <a:pPr marL="0" lvl="0" indent="0">
              <a:spcBef>
                <a:spcPts val="638"/>
              </a:spcBef>
              <a:buFont typeface="Arial" pitchFamily="32"/>
              <a:buChar char="•"/>
            </a:pPr>
            <a:r>
              <a:rPr lang="en-US" dirty="0">
                <a:latin typeface="Calibri" pitchFamily="18"/>
              </a:rPr>
              <a:t>What does it illustrate?</a:t>
            </a:r>
          </a:p>
          <a:p>
            <a:pPr marL="0" lvl="0" indent="0">
              <a:spcBef>
                <a:spcPts val="638"/>
              </a:spcBef>
              <a:buFont typeface="Arial" pitchFamily="32"/>
              <a:buChar char="•"/>
            </a:pPr>
            <a:r>
              <a:rPr lang="en-US" dirty="0">
                <a:latin typeface="Calibri" pitchFamily="18"/>
              </a:rPr>
              <a:t>What is the painting about?</a:t>
            </a:r>
          </a:p>
          <a:p>
            <a:pPr marL="0" lvl="0" indent="0">
              <a:spcBef>
                <a:spcPts val="638"/>
              </a:spcBef>
              <a:buFont typeface="Arial" pitchFamily="32"/>
              <a:buChar char="•"/>
            </a:pPr>
            <a:r>
              <a:rPr lang="en-US" dirty="0">
                <a:latin typeface="Calibri" pitchFamily="18"/>
              </a:rPr>
              <a:t>What makes it special?</a:t>
            </a:r>
          </a:p>
        </p:txBody>
      </p:sp>
      <p:pic>
        <p:nvPicPr>
          <p:cNvPr id="4" name="Picture 6"/>
          <p:cNvPicPr>
            <a:picLocks noChangeAspect="1"/>
          </p:cNvPicPr>
          <p:nvPr/>
        </p:nvPicPr>
        <p:blipFill>
          <a:blip r:embed="rId3">
            <a:lum/>
            <a:alphaModFix/>
          </a:blip>
          <a:srcRect/>
          <a:stretch>
            <a:fillRect/>
          </a:stretch>
        </p:blipFill>
        <p:spPr>
          <a:xfrm>
            <a:off x="7920" y="533520"/>
            <a:ext cx="6317279" cy="5866920"/>
          </a:xfrm>
          <a:prstGeom prst="rect">
            <a:avLst/>
          </a:prstGeom>
          <a:noFill/>
          <a:ln>
            <a:noFill/>
          </a:ln>
        </p:spPr>
      </p:pic>
    </p:spTree>
    <p:extLst>
      <p:ext uri="{BB962C8B-B14F-4D97-AF65-F5344CB8AC3E}">
        <p14:creationId xmlns:p14="http://schemas.microsoft.com/office/powerpoint/2010/main" val="2050884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Duccio (1278-1319)</a:t>
            </a:r>
          </a:p>
        </p:txBody>
      </p:sp>
      <p:sp>
        <p:nvSpPr>
          <p:cNvPr id="3" name="Content Placeholder 4"/>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a:latin typeface="Calibri" pitchFamily="18"/>
              </a:rPr>
              <a:t>What commission made him famous?</a:t>
            </a:r>
          </a:p>
          <a:p>
            <a:pPr marL="0" lvl="0" indent="0">
              <a:spcBef>
                <a:spcPts val="638"/>
              </a:spcBef>
              <a:buFont typeface="Arial" pitchFamily="32"/>
              <a:buChar char="•"/>
            </a:pPr>
            <a:r>
              <a:rPr lang="en-US">
                <a:latin typeface="Calibri" pitchFamily="18"/>
              </a:rPr>
              <a:t>How long did it take him?</a:t>
            </a:r>
          </a:p>
          <a:p>
            <a:pPr marL="0" lvl="0" indent="0">
              <a:spcBef>
                <a:spcPts val="638"/>
              </a:spcBef>
              <a:buFont typeface="Arial" pitchFamily="32"/>
              <a:buChar char="•"/>
            </a:pPr>
            <a:r>
              <a:rPr lang="en-US">
                <a:latin typeface="Calibri" pitchFamily="18"/>
              </a:rPr>
              <a:t>What happened when he finished?</a:t>
            </a:r>
          </a:p>
          <a:p>
            <a:pPr marL="0" lvl="0" indent="0">
              <a:spcBef>
                <a:spcPts val="638"/>
              </a:spcBef>
              <a:buNone/>
            </a:pPr>
            <a:endParaRPr lang="en-US">
              <a:latin typeface="Calibri" pitchFamily="18"/>
            </a:endParaRPr>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2866242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327490" y="228600"/>
            <a:ext cx="2742840" cy="1142640"/>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800" i="1" dirty="0"/>
              <a:t>Christ Raising Lazarus from the Dead</a:t>
            </a:r>
            <a:br>
              <a:rPr lang="en-US" sz="2800" i="1" dirty="0"/>
            </a:br>
            <a:r>
              <a:rPr lang="en-US" sz="2800" dirty="0"/>
              <a:t>1309-1311</a:t>
            </a:r>
            <a:br>
              <a:rPr lang="en-US" sz="2800" dirty="0"/>
            </a:br>
            <a:r>
              <a:rPr lang="en-US" sz="2800" dirty="0"/>
              <a:t>fresco</a:t>
            </a:r>
          </a:p>
        </p:txBody>
      </p:sp>
      <p:sp>
        <p:nvSpPr>
          <p:cNvPr id="3" name="Content Placeholder 2"/>
          <p:cNvSpPr txBox="1">
            <a:spLocks noGrp="1"/>
          </p:cNvSpPr>
          <p:nvPr>
            <p:ph type="body" idx="4294967295"/>
          </p:nvPr>
        </p:nvSpPr>
        <p:spPr>
          <a:xfrm>
            <a:off x="6332400" y="2362320"/>
            <a:ext cx="2361960" cy="51051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sz="2800" dirty="0">
                <a:latin typeface="Calibri" pitchFamily="18"/>
              </a:rPr>
              <a:t>Where is it?</a:t>
            </a:r>
          </a:p>
          <a:p>
            <a:pPr marL="0" lvl="0" indent="0">
              <a:spcBef>
                <a:spcPts val="638"/>
              </a:spcBef>
              <a:buFont typeface="Arial" pitchFamily="32"/>
              <a:buChar char="•"/>
            </a:pPr>
            <a:r>
              <a:rPr lang="en-US" sz="2800" dirty="0">
                <a:latin typeface="Calibri" pitchFamily="18"/>
              </a:rPr>
              <a:t>What does it illustrate?</a:t>
            </a:r>
          </a:p>
          <a:p>
            <a:pPr marL="0" lvl="0" indent="0">
              <a:spcBef>
                <a:spcPts val="638"/>
              </a:spcBef>
              <a:buFont typeface="Arial" pitchFamily="32"/>
              <a:buChar char="•"/>
            </a:pPr>
            <a:r>
              <a:rPr lang="en-US" sz="2800" dirty="0">
                <a:latin typeface="Calibri" pitchFamily="18"/>
              </a:rPr>
              <a:t>What is the painting about?</a:t>
            </a:r>
          </a:p>
          <a:p>
            <a:pPr marL="0" lvl="0" indent="0">
              <a:spcBef>
                <a:spcPts val="638"/>
              </a:spcBef>
              <a:buFont typeface="Arial" pitchFamily="32"/>
              <a:buChar char="•"/>
            </a:pPr>
            <a:r>
              <a:rPr lang="en-US" sz="2800" dirty="0">
                <a:latin typeface="Calibri" pitchFamily="18"/>
              </a:rPr>
              <a:t>What makes it special?</a:t>
            </a:r>
          </a:p>
        </p:txBody>
      </p:sp>
      <p:pic>
        <p:nvPicPr>
          <p:cNvPr id="4" name="Picture 2"/>
          <p:cNvPicPr>
            <a:picLocks noChangeAspect="1"/>
          </p:cNvPicPr>
          <p:nvPr/>
        </p:nvPicPr>
        <p:blipFill>
          <a:blip r:embed="rId3">
            <a:lum/>
            <a:alphaModFix/>
          </a:blip>
          <a:srcRect/>
          <a:stretch>
            <a:fillRect/>
          </a:stretch>
        </p:blipFill>
        <p:spPr>
          <a:xfrm>
            <a:off x="2160" y="380880"/>
            <a:ext cx="6329879" cy="5943240"/>
          </a:xfrm>
          <a:prstGeom prst="rect">
            <a:avLst/>
          </a:prstGeom>
          <a:noFill/>
          <a:ln>
            <a:noFill/>
          </a:ln>
        </p:spPr>
      </p:pic>
    </p:spTree>
    <p:extLst>
      <p:ext uri="{BB962C8B-B14F-4D97-AF65-F5344CB8AC3E}">
        <p14:creationId xmlns:p14="http://schemas.microsoft.com/office/powerpoint/2010/main" val="4179646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Simone Martini 1284-1344</a:t>
            </a:r>
          </a:p>
        </p:txBody>
      </p:sp>
      <p:sp>
        <p:nvSpPr>
          <p:cNvPr id="3" name="Content Placeholder 4"/>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a:latin typeface="Calibri" pitchFamily="18"/>
              </a:rPr>
              <a:t>Who was his teacher?</a:t>
            </a:r>
          </a:p>
          <a:p>
            <a:pPr marL="0" lvl="0" indent="0">
              <a:spcBef>
                <a:spcPts val="638"/>
              </a:spcBef>
              <a:buFont typeface="Arial" pitchFamily="32"/>
              <a:buChar char="•"/>
            </a:pPr>
            <a:r>
              <a:rPr lang="en-US">
                <a:latin typeface="Calibri" pitchFamily="18"/>
              </a:rPr>
              <a:t>Who did he work for?</a:t>
            </a:r>
          </a:p>
          <a:p>
            <a:pPr marL="0" lvl="0" indent="0">
              <a:spcBef>
                <a:spcPts val="638"/>
              </a:spcBef>
              <a:buFont typeface="Arial" pitchFamily="32"/>
              <a:buChar char="•"/>
            </a:pPr>
            <a:r>
              <a:rPr lang="en-US">
                <a:latin typeface="Calibri" pitchFamily="18"/>
              </a:rPr>
              <a:t>Who did he pick up some ideas, techniques and style from?</a:t>
            </a:r>
          </a:p>
        </p:txBody>
      </p:sp>
      <p:sp>
        <p:nvSpPr>
          <p:cNvPr id="4" name="AutoShape 2"/>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AutoShape 4"/>
          <p:cNvSpPr/>
          <p:nvPr/>
        </p:nvSpPr>
        <p:spPr>
          <a:xfrm>
            <a:off x="307800" y="792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1056453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noGrp="1"/>
          </p:cNvSpPr>
          <p:nvPr>
            <p:ph type="body" idx="4294967295"/>
          </p:nvPr>
        </p:nvSpPr>
        <p:spPr>
          <a:xfrm>
            <a:off x="6754744" y="1752840"/>
            <a:ext cx="2361960" cy="51051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dirty="0" smtClean="0">
                <a:latin typeface="Calibri" pitchFamily="18"/>
              </a:rPr>
              <a:t>Where </a:t>
            </a:r>
            <a:r>
              <a:rPr lang="en-US" dirty="0">
                <a:latin typeface="Calibri" pitchFamily="18"/>
              </a:rPr>
              <a:t>is it?</a:t>
            </a:r>
          </a:p>
          <a:p>
            <a:pPr marL="0" lvl="0" indent="0">
              <a:spcBef>
                <a:spcPts val="638"/>
              </a:spcBef>
              <a:buFont typeface="Arial" pitchFamily="32"/>
              <a:buChar char="•"/>
            </a:pPr>
            <a:r>
              <a:rPr lang="en-US" dirty="0">
                <a:latin typeface="Calibri" pitchFamily="18"/>
              </a:rPr>
              <a:t>What does it illustrate?</a:t>
            </a:r>
          </a:p>
          <a:p>
            <a:pPr marL="0" lvl="0" indent="0">
              <a:spcBef>
                <a:spcPts val="638"/>
              </a:spcBef>
              <a:buFont typeface="Arial" pitchFamily="32"/>
              <a:buChar char="•"/>
            </a:pPr>
            <a:r>
              <a:rPr lang="en-US" dirty="0">
                <a:latin typeface="Calibri" pitchFamily="18"/>
              </a:rPr>
              <a:t>What is the painting about?</a:t>
            </a:r>
          </a:p>
          <a:p>
            <a:pPr marL="0" lvl="0" indent="0">
              <a:spcBef>
                <a:spcPts val="638"/>
              </a:spcBef>
              <a:buFont typeface="Arial" pitchFamily="32"/>
              <a:buChar char="•"/>
            </a:pPr>
            <a:r>
              <a:rPr lang="en-US" dirty="0">
                <a:latin typeface="Calibri" pitchFamily="18"/>
              </a:rPr>
              <a:t>What makes it special?</a:t>
            </a:r>
          </a:p>
        </p:txBody>
      </p:sp>
      <p:pic>
        <p:nvPicPr>
          <p:cNvPr id="3" name="Picture 2"/>
          <p:cNvPicPr>
            <a:picLocks noChangeAspect="1"/>
          </p:cNvPicPr>
          <p:nvPr/>
        </p:nvPicPr>
        <p:blipFill>
          <a:blip r:embed="rId3">
            <a:lum/>
            <a:alphaModFix/>
          </a:blip>
          <a:srcRect/>
          <a:stretch>
            <a:fillRect/>
          </a:stretch>
        </p:blipFill>
        <p:spPr>
          <a:xfrm>
            <a:off x="-35280" y="529920"/>
            <a:ext cx="6844320" cy="5838480"/>
          </a:xfrm>
          <a:prstGeom prst="rect">
            <a:avLst/>
          </a:prstGeom>
          <a:noFill/>
          <a:ln>
            <a:noFill/>
          </a:ln>
        </p:spPr>
      </p:pic>
      <p:sp>
        <p:nvSpPr>
          <p:cNvPr id="4" name="Title 1"/>
          <p:cNvSpPr txBox="1">
            <a:spLocks noGrp="1"/>
          </p:cNvSpPr>
          <p:nvPr>
            <p:ph type="title" idx="4294967295"/>
          </p:nvPr>
        </p:nvSpPr>
        <p:spPr>
          <a:xfrm>
            <a:off x="6370453" y="381000"/>
            <a:ext cx="2742840" cy="1142640"/>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800" i="1" dirty="0"/>
              <a:t>Annunciation</a:t>
            </a:r>
            <a:r>
              <a:rPr lang="en-US" sz="2800" dirty="0"/>
              <a:t/>
            </a:r>
            <a:br>
              <a:rPr lang="en-US" sz="2800" dirty="0"/>
            </a:br>
            <a:r>
              <a:rPr lang="en-US" sz="2800" dirty="0"/>
              <a:t>1333</a:t>
            </a:r>
            <a:br>
              <a:rPr lang="en-US" sz="2800" dirty="0"/>
            </a:br>
            <a:r>
              <a:rPr lang="en-US" sz="2800" dirty="0"/>
              <a:t>fresco</a:t>
            </a:r>
          </a:p>
        </p:txBody>
      </p:sp>
    </p:spTree>
    <p:extLst>
      <p:ext uri="{BB962C8B-B14F-4D97-AF65-F5344CB8AC3E}">
        <p14:creationId xmlns:p14="http://schemas.microsoft.com/office/powerpoint/2010/main" val="3608584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ctrTitle"/>
          </p:nvPr>
        </p:nvSpPr>
        <p:spPr>
          <a:xfrm>
            <a:off x="304800" y="24414"/>
            <a:ext cx="7772039" cy="14695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The Early Italian Renaissance 1401-1600 </a:t>
            </a:r>
            <a:endParaRPr lang="en-US" dirty="0"/>
          </a:p>
        </p:txBody>
      </p:sp>
      <p:sp>
        <p:nvSpPr>
          <p:cNvPr id="3" name="Subtitle 4"/>
          <p:cNvSpPr txBox="1">
            <a:spLocks noGrp="1"/>
          </p:cNvSpPr>
          <p:nvPr>
            <p:ph type="subTitle" idx="1"/>
          </p:nvPr>
        </p:nvSpPr>
        <p:spPr>
          <a:xfrm>
            <a:off x="228600" y="1371600"/>
            <a:ext cx="8229600" cy="3124200"/>
          </a:xfrm>
        </p:spPr>
        <p:txBody>
          <a:bodyPr wrap="square" lIns="90000" tIns="45000" rIns="90000" bIns="45000" anchor="t">
            <a:normAutofit fontScale="85000" lnSpcReduction="1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l">
              <a:spcAft>
                <a:spcPts val="0"/>
              </a:spcAft>
              <a:buNone/>
            </a:pPr>
            <a:r>
              <a:rPr lang="en-US" sz="3600" dirty="0" smtClean="0">
                <a:latin typeface="Calibri" pitchFamily="18"/>
              </a:rPr>
              <a:t>Key Notes</a:t>
            </a:r>
          </a:p>
          <a:p>
            <a:pPr marL="571500" indent="-571500" algn="l">
              <a:spcAft>
                <a:spcPts val="0"/>
              </a:spcAft>
            </a:pPr>
            <a:r>
              <a:rPr lang="en-US" sz="3600" dirty="0" smtClean="0">
                <a:latin typeface="Calibri" pitchFamily="18"/>
              </a:rPr>
              <a:t>Florence is the birthplace of the Renaissance.</a:t>
            </a:r>
          </a:p>
          <a:p>
            <a:pPr marL="571500" indent="-571500" algn="l">
              <a:spcAft>
                <a:spcPts val="0"/>
              </a:spcAft>
            </a:pPr>
            <a:r>
              <a:rPr lang="en-US" sz="3600" dirty="0" smtClean="0">
                <a:latin typeface="Calibri" pitchFamily="18"/>
              </a:rPr>
              <a:t>Science and Mathematics become tools for artists.</a:t>
            </a:r>
          </a:p>
          <a:p>
            <a:pPr marL="571500" indent="-571500" algn="l">
              <a:spcAft>
                <a:spcPts val="0"/>
              </a:spcAft>
            </a:pPr>
            <a:r>
              <a:rPr lang="en-US" sz="3600" dirty="0" smtClean="0">
                <a:latin typeface="Calibri" pitchFamily="18"/>
              </a:rPr>
              <a:t>Ancient Rome and Greece are sources of inspiration for artists.</a:t>
            </a:r>
          </a:p>
          <a:p>
            <a:pPr marL="0" lvl="0" indent="0" algn="ctr">
              <a:spcAft>
                <a:spcPts val="0"/>
              </a:spcAft>
              <a:buNone/>
            </a:pPr>
            <a:endParaRPr lang="en-US" sz="3600" dirty="0">
              <a:latin typeface="Calibri" pitchFamily="18"/>
            </a:endParaRPr>
          </a:p>
        </p:txBody>
      </p:sp>
    </p:spTree>
    <p:extLst>
      <p:ext uri="{BB962C8B-B14F-4D97-AF65-F5344CB8AC3E}">
        <p14:creationId xmlns:p14="http://schemas.microsoft.com/office/powerpoint/2010/main" val="3119722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TotalTime>
  <Words>1225</Words>
  <Application>Microsoft Office PowerPoint</Application>
  <PresentationFormat>On-screen Show (4:3)</PresentationFormat>
  <Paragraphs>186</Paragraphs>
  <Slides>33</Slides>
  <Notes>32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The Pre-Renaissance  1250-1470</vt:lpstr>
      <vt:lpstr>PowerPoint Presentation</vt:lpstr>
      <vt:lpstr>Giotto (1267-1337)</vt:lpstr>
      <vt:lpstr>Lamentation 1305-1306 fresco</vt:lpstr>
      <vt:lpstr>Duccio (1278-1319)</vt:lpstr>
      <vt:lpstr>Christ Raising Lazarus from the Dead 1309-1311 fresco</vt:lpstr>
      <vt:lpstr>Simone Martini 1284-1344</vt:lpstr>
      <vt:lpstr>Annunciation 1333 fresco</vt:lpstr>
      <vt:lpstr>The Early Italian Renaissance 1401-1600 </vt:lpstr>
      <vt:lpstr>The Italian Renaissance</vt:lpstr>
      <vt:lpstr>PowerPoint Presentation</vt:lpstr>
      <vt:lpstr>Fillippo Brunelleschi 1377-1446</vt:lpstr>
      <vt:lpstr>Dome for the Cathedral of Florence 1420-1436 </vt:lpstr>
      <vt:lpstr>Lorenzo Ghiberti 1381-1455</vt:lpstr>
      <vt:lpstr>PowerPoint Presentation</vt:lpstr>
      <vt:lpstr>Gates of Paradise 1425-1452</vt:lpstr>
      <vt:lpstr>PowerPoint Presentation</vt:lpstr>
      <vt:lpstr>Donatello 1386-1466</vt:lpstr>
      <vt:lpstr>David 1430-1432</vt:lpstr>
      <vt:lpstr>Masaccio 1401-1428</vt:lpstr>
      <vt:lpstr>Tribute Money 1427</vt:lpstr>
      <vt:lpstr>Fra Angelico 1400-1455</vt:lpstr>
      <vt:lpstr>Annunciation 1440-1450</vt:lpstr>
      <vt:lpstr>Paolo Uccello 1397-1475</vt:lpstr>
      <vt:lpstr>Battle  of San  Romano 1445</vt:lpstr>
      <vt:lpstr>Piero della Francesca 1420-1492</vt:lpstr>
      <vt:lpstr>The Discovering and Proving of the True Cross 1453-54</vt:lpstr>
      <vt:lpstr>Sandro Botticelli 1445-1510</vt:lpstr>
      <vt:lpstr>The Birth of Venus 1482</vt:lpstr>
      <vt:lpstr>Andrea Mantegna 1431-1506</vt:lpstr>
      <vt:lpstr>Dead Christ 1466</vt:lpstr>
      <vt:lpstr>Giovanni Bellini 1431-1516</vt:lpstr>
      <vt:lpstr>The Doge Leonardo Loredan 1502</vt:lpstr>
    </vt:vector>
  </TitlesOfParts>
  <Company>OCPS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Pre-Renaissance  1250-1470</dc:title>
  <dc:creator>Windows User</dc:creator>
  <cp:lastModifiedBy>Windows User</cp:lastModifiedBy>
  <cp:revision>6</cp:revision>
  <dcterms:created xsi:type="dcterms:W3CDTF">2014-04-16T16:36:11Z</dcterms:created>
  <dcterms:modified xsi:type="dcterms:W3CDTF">2014-12-08T18:12:50Z</dcterms:modified>
</cp:coreProperties>
</file>