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4"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174438" cy="479716"/>
          </a:xfrm>
          <a:prstGeom prst="rect">
            <a:avLst/>
          </a:prstGeom>
          <a:noFill/>
          <a:ln>
            <a:noFill/>
          </a:ln>
        </p:spPr>
        <p:txBody>
          <a:bodyPr vert="horz" wrap="none" lIns="85383" tIns="42692" rIns="85383" bIns="42692" anchorCtr="0" compatLnSpc="0"/>
          <a:lstStyle/>
          <a:p>
            <a:pPr hangingPunct="0">
              <a:defRPr sz="1400"/>
            </a:pPr>
            <a:endParaRPr lang="en-US" sz="13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140423" y="0"/>
            <a:ext cx="3174438" cy="479716"/>
          </a:xfrm>
          <a:prstGeom prst="rect">
            <a:avLst/>
          </a:prstGeom>
          <a:noFill/>
          <a:ln>
            <a:noFill/>
          </a:ln>
        </p:spPr>
        <p:txBody>
          <a:bodyPr vert="horz" wrap="none" lIns="85383" tIns="42692" rIns="85383" bIns="42692" anchorCtr="0" compatLnSpc="0"/>
          <a:lstStyle/>
          <a:p>
            <a:pPr algn="r" hangingPunct="0">
              <a:defRPr sz="1400"/>
            </a:pPr>
            <a:fld id="{6612664E-C154-4370-86B3-28E114D102AF}" type="datetimeFigureOut">
              <a:t>4/9/2014</a:t>
            </a:fld>
            <a:endParaRPr lang="en-US" sz="13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121140"/>
            <a:ext cx="3174438" cy="479716"/>
          </a:xfrm>
          <a:prstGeom prst="rect">
            <a:avLst/>
          </a:prstGeom>
          <a:noFill/>
          <a:ln>
            <a:noFill/>
          </a:ln>
        </p:spPr>
        <p:txBody>
          <a:bodyPr vert="horz" wrap="none" lIns="85383" tIns="42692" rIns="85383" bIns="42692" anchor="b" anchorCtr="0" compatLnSpc="0"/>
          <a:lstStyle/>
          <a:p>
            <a:pPr hangingPunct="0">
              <a:defRPr sz="1400"/>
            </a:pPr>
            <a:endParaRPr lang="en-US" sz="13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140423" y="9121140"/>
            <a:ext cx="3174438" cy="479716"/>
          </a:xfrm>
          <a:prstGeom prst="rect">
            <a:avLst/>
          </a:prstGeom>
          <a:noFill/>
          <a:ln>
            <a:noFill/>
          </a:ln>
        </p:spPr>
        <p:txBody>
          <a:bodyPr vert="horz" wrap="none" lIns="85383" tIns="42692" rIns="85383" bIns="42692" anchor="b" anchorCtr="0" compatLnSpc="0"/>
          <a:lstStyle/>
          <a:p>
            <a:pPr algn="r" hangingPunct="0">
              <a:defRPr sz="1400"/>
            </a:pPr>
            <a:fld id="{7D7180AA-CEEE-4CB3-BFB1-AF551C82418F}" type="slidenum">
              <a:t>‹#›</a:t>
            </a:fld>
            <a:endParaRPr lang="en-US" sz="1300">
              <a:latin typeface="Arial" pitchFamily="18"/>
              <a:ea typeface="Microsoft YaHei" pitchFamily="2"/>
              <a:cs typeface="Mangal" pitchFamily="2"/>
            </a:endParaRPr>
          </a:p>
        </p:txBody>
      </p:sp>
    </p:spTree>
    <p:extLst>
      <p:ext uri="{BB962C8B-B14F-4D97-AF65-F5344CB8AC3E}">
        <p14:creationId xmlns:p14="http://schemas.microsoft.com/office/powerpoint/2010/main" val="155051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fld id="{AB9791B3-5CBF-4282-A421-0D3369D4DC69}" type="datetimeFigureOut">
              <a:t>4/9/2014</a:t>
            </a:fld>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Lucida Sans Unicode" pitchFamily="2"/>
                <a:cs typeface="Tahoma" pitchFamily="2"/>
              </a:defRPr>
            </a:lvl1pPr>
          </a:lstStyle>
          <a:p>
            <a:pPr lvl="0"/>
            <a:fld id="{5E313C15-E72D-4613-92CC-9F8B9AAC789D}" type="slidenum">
              <a:t>‹#›</a:t>
            </a:fld>
            <a:endParaRPr lang="en-US"/>
          </a:p>
        </p:txBody>
      </p:sp>
    </p:spTree>
    <p:extLst>
      <p:ext uri="{BB962C8B-B14F-4D97-AF65-F5344CB8AC3E}">
        <p14:creationId xmlns:p14="http://schemas.microsoft.com/office/powerpoint/2010/main" val="81400413"/>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E45AD1EE-96AA-4C5B-8409-FFE0718D8034}" type="slidenum">
              <a:t>1</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480"/>
            <a:ext cx="5851800" cy="432036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454D43DA-B1BE-41EA-B397-0A1D27B8D07E}" type="slidenum">
              <a:t>12</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4DBE46B4-55D3-4669-9C4D-DE5F834130FF}" type="slidenum">
              <a:t>13</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DE01D891-E988-43C8-94CC-0A9A77FC5ACE}" type="slidenum">
              <a:t>14</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FE565A57-88F9-4CC4-800D-3608C07E5C08}" type="slidenum">
              <a:t>15</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A91C9BC5-282A-4C42-B596-41F9FF9170D7}" type="slidenum">
              <a:t>16</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B045FE2A-6500-4EB7-8BA4-2D6E5D44416A}" type="slidenum">
              <a:t>17</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B0ECB345-907A-4EC9-9B6F-25DAE3340E29}" type="slidenum">
              <a:t>18</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019A86E5-3B0B-4D58-BD2C-F0CEBC3D26FF}" type="slidenum">
              <a:t>19</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76EBDB3E-A087-4B15-B2A6-63AA23D1013A}" type="slidenum">
              <a:t>2</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33F3B308-504D-477E-A7B3-A8B9553ECBB3}" type="slidenum">
              <a:t>20</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CB73D515-6C64-4746-BCE5-2CC403CECFED}" type="slidenum">
              <a:t>21</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452568EA-1B8A-44D1-90F1-33266E5724F9}" type="slidenum">
              <a:t>22</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214110F1-CBA9-493E-A2BC-9B07694C921B}" type="slidenum">
              <a:t>23</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A7E538D2-FE34-49A3-9A9A-992E4987BA02}" type="slidenum">
              <a:t>24</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6A78A60C-904F-47D7-B56E-73604006EBB2}" type="slidenum">
              <a:t>25</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8D87C3CD-57CE-4930-BEDB-528CAF8BFCA1}" type="slidenum">
              <a:t>26</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369A3AE9-586F-446D-AFC9-A77A740E53A4}" type="slidenum">
              <a:t>27</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FDF0C3F1-C07A-450B-905C-7AD15D739C4D}" type="slidenum">
              <a:t>28</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5F1D30A5-E7E1-4D3F-B313-59FFC9DF7D70}" type="slidenum">
              <a:t>29</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E7018569-77F5-41CA-A481-1C30E716308A}" type="slidenum">
              <a:t>3</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5563E792-73D1-434F-9BC7-09D5FC1B5FC8}" type="slidenum">
              <a:t>30</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FF0324F8-4010-4599-9E65-0B197D2B294A}" type="slidenum">
              <a:t>31</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5864EB22-282F-44D4-9325-720AE8E0CD22}" type="slidenum">
              <a:t>4</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BC143016-7E15-49F3-AB65-9D358E07C9DC}" type="slidenum">
              <a:t>5</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B34D1AF3-BE4C-49A4-995A-B2912EDD3144}" type="slidenum">
              <a:t>6</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41B0AA1F-0C58-466E-8F3B-C5E004B1D327}" type="slidenum">
              <a:t>7</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A4AD1729-4A46-4680-B612-11E1808FAF2E}" type="slidenum">
              <a:t>8</a:t>
            </a:fld>
            <a:endParaRPr lang="en-US" sz="1800">
              <a:solidFill>
                <a:srgbClr val="000000"/>
              </a:solidFill>
              <a:latin typeface="+mn-lt" pitchFamily="18"/>
              <a:ea typeface="+mn-ea" pitchFamily="2"/>
              <a:cs typeface="+mn-cs"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480"/>
            <a:ext cx="5851800" cy="432036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6B5A02E-C770-4E5B-AF1D-C30F58B2DAC0}" type="slidenum">
              <a:t>‹#›</a:t>
            </a:fld>
            <a:endParaRPr lang="en-US"/>
          </a:p>
        </p:txBody>
      </p:sp>
    </p:spTree>
    <p:extLst>
      <p:ext uri="{BB962C8B-B14F-4D97-AF65-F5344CB8AC3E}">
        <p14:creationId xmlns:p14="http://schemas.microsoft.com/office/powerpoint/2010/main" val="2365900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AD677C3-4C37-47C5-B3D5-C30A7BBE68C2}" type="slidenum">
              <a:t>‹#›</a:t>
            </a:fld>
            <a:endParaRPr lang="en-US"/>
          </a:p>
        </p:txBody>
      </p:sp>
    </p:spTree>
    <p:extLst>
      <p:ext uri="{BB962C8B-B14F-4D97-AF65-F5344CB8AC3E}">
        <p14:creationId xmlns:p14="http://schemas.microsoft.com/office/powerpoint/2010/main" val="2047861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86E0EAA-0BE9-4F2D-9BEC-FE2C6EF13C5A}" type="slidenum">
              <a:t>‹#›</a:t>
            </a:fld>
            <a:endParaRPr lang="en-US"/>
          </a:p>
        </p:txBody>
      </p:sp>
    </p:spTree>
    <p:extLst>
      <p:ext uri="{BB962C8B-B14F-4D97-AF65-F5344CB8AC3E}">
        <p14:creationId xmlns:p14="http://schemas.microsoft.com/office/powerpoint/2010/main" val="1185589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6CC7E38-0552-43DA-AE6B-67A2374C2559}" type="slidenum">
              <a:t>‹#›</a:t>
            </a:fld>
            <a:endParaRPr lang="en-US"/>
          </a:p>
        </p:txBody>
      </p:sp>
    </p:spTree>
    <p:extLst>
      <p:ext uri="{BB962C8B-B14F-4D97-AF65-F5344CB8AC3E}">
        <p14:creationId xmlns:p14="http://schemas.microsoft.com/office/powerpoint/2010/main" val="1124862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8D77854-94E7-4224-A783-484D3E3D4F04}" type="slidenum">
              <a:t>‹#›</a:t>
            </a:fld>
            <a:endParaRPr lang="en-US"/>
          </a:p>
        </p:txBody>
      </p:sp>
    </p:spTree>
    <p:extLst>
      <p:ext uri="{BB962C8B-B14F-4D97-AF65-F5344CB8AC3E}">
        <p14:creationId xmlns:p14="http://schemas.microsoft.com/office/powerpoint/2010/main" val="3949068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9854C8D-357D-4F35-B7A6-9059B3E39A8C}" type="slidenum">
              <a:t>‹#›</a:t>
            </a:fld>
            <a:endParaRPr lang="en-US"/>
          </a:p>
        </p:txBody>
      </p:sp>
    </p:spTree>
    <p:extLst>
      <p:ext uri="{BB962C8B-B14F-4D97-AF65-F5344CB8AC3E}">
        <p14:creationId xmlns:p14="http://schemas.microsoft.com/office/powerpoint/2010/main" val="3695084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F774732-45CF-41C7-B36C-320617986B68}" type="slidenum">
              <a:t>‹#›</a:t>
            </a:fld>
            <a:endParaRPr lang="en-US"/>
          </a:p>
        </p:txBody>
      </p:sp>
    </p:spTree>
    <p:extLst>
      <p:ext uri="{BB962C8B-B14F-4D97-AF65-F5344CB8AC3E}">
        <p14:creationId xmlns:p14="http://schemas.microsoft.com/office/powerpoint/2010/main" val="1793615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45964BBD-EBBF-473F-9609-2F861EB11BD8}" type="slidenum">
              <a:t>‹#›</a:t>
            </a:fld>
            <a:endParaRPr lang="en-US"/>
          </a:p>
        </p:txBody>
      </p:sp>
    </p:spTree>
    <p:extLst>
      <p:ext uri="{BB962C8B-B14F-4D97-AF65-F5344CB8AC3E}">
        <p14:creationId xmlns:p14="http://schemas.microsoft.com/office/powerpoint/2010/main" val="963828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669C020B-019D-4FB0-B6DB-38B5127B8F19}" type="slidenum">
              <a:t>‹#›</a:t>
            </a:fld>
            <a:endParaRPr lang="en-US"/>
          </a:p>
        </p:txBody>
      </p:sp>
    </p:spTree>
    <p:extLst>
      <p:ext uri="{BB962C8B-B14F-4D97-AF65-F5344CB8AC3E}">
        <p14:creationId xmlns:p14="http://schemas.microsoft.com/office/powerpoint/2010/main" val="1389781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F1D58A34-E1BB-499C-A27E-9AB91E535D13}" type="slidenum">
              <a:t>‹#›</a:t>
            </a:fld>
            <a:endParaRPr lang="en-US"/>
          </a:p>
        </p:txBody>
      </p:sp>
    </p:spTree>
    <p:extLst>
      <p:ext uri="{BB962C8B-B14F-4D97-AF65-F5344CB8AC3E}">
        <p14:creationId xmlns:p14="http://schemas.microsoft.com/office/powerpoint/2010/main" val="216789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97D611C-EA4C-449D-8490-0EE2F37359A1}" type="slidenum">
              <a:t>‹#›</a:t>
            </a:fld>
            <a:endParaRPr lang="en-US"/>
          </a:p>
        </p:txBody>
      </p:sp>
    </p:spTree>
    <p:extLst>
      <p:ext uri="{BB962C8B-B14F-4D97-AF65-F5344CB8AC3E}">
        <p14:creationId xmlns:p14="http://schemas.microsoft.com/office/powerpoint/2010/main" val="2188760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2AD5D0A-A276-42AD-A46E-8FE34A8A0A23}" type="slidenum">
              <a:t>‹#›</a:t>
            </a:fld>
            <a:endParaRPr lang="en-US"/>
          </a:p>
        </p:txBody>
      </p:sp>
    </p:spTree>
    <p:extLst>
      <p:ext uri="{BB962C8B-B14F-4D97-AF65-F5344CB8AC3E}">
        <p14:creationId xmlns:p14="http://schemas.microsoft.com/office/powerpoint/2010/main" val="1639099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55F90B2-66AF-4055-92C0-32FB8B45AB95}" type="slidenum">
              <a:t>‹#›</a:t>
            </a:fld>
            <a:endParaRPr lang="en-US"/>
          </a:p>
        </p:txBody>
      </p:sp>
    </p:spTree>
    <p:extLst>
      <p:ext uri="{BB962C8B-B14F-4D97-AF65-F5344CB8AC3E}">
        <p14:creationId xmlns:p14="http://schemas.microsoft.com/office/powerpoint/2010/main" val="1055548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6CE8452-AEDC-433A-9540-E23C5479F1FD}" type="slidenum">
              <a:t>‹#›</a:t>
            </a:fld>
            <a:endParaRPr lang="en-US"/>
          </a:p>
        </p:txBody>
      </p:sp>
    </p:spTree>
    <p:extLst>
      <p:ext uri="{BB962C8B-B14F-4D97-AF65-F5344CB8AC3E}">
        <p14:creationId xmlns:p14="http://schemas.microsoft.com/office/powerpoint/2010/main" val="4092787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F4AC8A47-2691-4F5D-87A8-0FAC09FB5C4D}"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3822676-A5F3-468B-8A7A-C808FF77EACD}" type="slidenum">
              <a:t>‹#›</a:t>
            </a:fld>
            <a:endParaRPr lang="en-US"/>
          </a:p>
        </p:txBody>
      </p:sp>
    </p:spTree>
    <p:extLst>
      <p:ext uri="{BB962C8B-B14F-4D97-AF65-F5344CB8AC3E}">
        <p14:creationId xmlns:p14="http://schemas.microsoft.com/office/powerpoint/2010/main" val="2513797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4CE6FE3-DC41-46FE-805A-F2CB3AD65E4B}" type="slidenum">
              <a:t>‹#›</a:t>
            </a:fld>
            <a:endParaRPr lang="en-US"/>
          </a:p>
        </p:txBody>
      </p:sp>
    </p:spTree>
    <p:extLst>
      <p:ext uri="{BB962C8B-B14F-4D97-AF65-F5344CB8AC3E}">
        <p14:creationId xmlns:p14="http://schemas.microsoft.com/office/powerpoint/2010/main" val="1560654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479F3E0-937B-452D-A24E-C8301710EB07}" type="slidenum">
              <a:t>‹#›</a:t>
            </a:fld>
            <a:endParaRPr lang="en-US"/>
          </a:p>
        </p:txBody>
      </p:sp>
    </p:spTree>
    <p:extLst>
      <p:ext uri="{BB962C8B-B14F-4D97-AF65-F5344CB8AC3E}">
        <p14:creationId xmlns:p14="http://schemas.microsoft.com/office/powerpoint/2010/main" val="713138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2FD98048-CE6C-4600-AF4E-02FF080E939A}" type="slidenum">
              <a:t>‹#›</a:t>
            </a:fld>
            <a:endParaRPr lang="en-US"/>
          </a:p>
        </p:txBody>
      </p:sp>
    </p:spTree>
    <p:extLst>
      <p:ext uri="{BB962C8B-B14F-4D97-AF65-F5344CB8AC3E}">
        <p14:creationId xmlns:p14="http://schemas.microsoft.com/office/powerpoint/2010/main" val="1236582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62AF72FC-81D3-4C18-898D-C61AD4E6B4B4}" type="slidenum">
              <a:t>‹#›</a:t>
            </a:fld>
            <a:endParaRPr lang="en-US"/>
          </a:p>
        </p:txBody>
      </p:sp>
    </p:spTree>
    <p:extLst>
      <p:ext uri="{BB962C8B-B14F-4D97-AF65-F5344CB8AC3E}">
        <p14:creationId xmlns:p14="http://schemas.microsoft.com/office/powerpoint/2010/main" val="2148163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1ABE607-CB07-4D65-AC2D-DFFA546A0296}" type="slidenum">
              <a:t>‹#›</a:t>
            </a:fld>
            <a:endParaRPr lang="en-US"/>
          </a:p>
        </p:txBody>
      </p:sp>
    </p:spTree>
    <p:extLst>
      <p:ext uri="{BB962C8B-B14F-4D97-AF65-F5344CB8AC3E}">
        <p14:creationId xmlns:p14="http://schemas.microsoft.com/office/powerpoint/2010/main" val="675138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7B7B8E1-C45F-4EE7-9DF3-9FA2ED9B316A}" type="slidenum">
              <a:t>‹#›</a:t>
            </a:fld>
            <a:endParaRPr lang="en-US"/>
          </a:p>
        </p:txBody>
      </p:sp>
    </p:spTree>
    <p:extLst>
      <p:ext uri="{BB962C8B-B14F-4D97-AF65-F5344CB8AC3E}">
        <p14:creationId xmlns:p14="http://schemas.microsoft.com/office/powerpoint/2010/main" val="3781471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180AB69D-79FC-471B-8F9D-04D6C949320F}" type="datetime1">
              <a:rPr lang="en-US" smtClean="0"/>
              <a:pPr lvl="0"/>
              <a:t>4/9/2014</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8E80F29-AA5B-4651-92DC-C8B60CE0D071}" type="slidenum">
              <a:t>‹#›</a:t>
            </a:fld>
            <a:endParaRPr lang="en-US"/>
          </a:p>
        </p:txBody>
      </p:sp>
    </p:spTree>
    <p:extLst>
      <p:ext uri="{BB962C8B-B14F-4D97-AF65-F5344CB8AC3E}">
        <p14:creationId xmlns:p14="http://schemas.microsoft.com/office/powerpoint/2010/main" val="843489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180AB69D-79FC-471B-8F9D-04D6C949320F}" type="datetime1">
              <a:rPr lang="en-US"/>
              <a:pPr lvl="0"/>
              <a:t>2014/4/9</a:t>
            </a:fld>
            <a:endParaRPr lang="en-US"/>
          </a:p>
        </p:txBody>
      </p:sp>
      <p:sp>
        <p:nvSpPr>
          <p:cNvPr id="4"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50E154EF-88C2-4E9A-9CE6-831EDBF6E69D}" type="slidenum">
              <a:t>‹#›</a:t>
            </a:fld>
            <a:endParaRPr lang="en-US"/>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F4AC8A47-2691-4F5D-87A8-0FAC09FB5C4D}" type="datetime1">
              <a:rPr lang="en-US"/>
              <a:pPr lvl="0"/>
              <a:t>2014/4/9</a:t>
            </a:fld>
            <a:endParaRPr lang="en-US"/>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88662DB3-B905-4459-B3A2-FD86AE20216B}"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lvl="0">
        <a:buSzPct val="45000"/>
        <a:buFont typeface="StarSymbol"/>
        <a:buChar char="●"/>
        <a:tabLst/>
        <a:defRPr lang="en-US" sz="3200" b="0" i="0" u="none" strike="noStrike" spc="0">
          <a:solidFill>
            <a:srgbClr val="000000"/>
          </a:solidFill>
          <a:latin typeface="Calibri" pitchFamily="18"/>
        </a:defRPr>
      </a:lvl1pPr>
      <a:lvl2pPr lvl="1">
        <a:buSzPct val="75000"/>
        <a:buFont typeface="StarSymbol"/>
        <a:buChar char="–"/>
        <a:tabLst/>
        <a:defRPr lang="en-US" sz="3200" b="0" i="0" u="none" strike="noStrike" spc="0">
          <a:solidFill>
            <a:srgbClr val="000000"/>
          </a:solidFill>
          <a:latin typeface="Calibri" pitchFamily="18"/>
        </a:defRPr>
      </a:lvl2pPr>
      <a:lvl3pPr lvl="2">
        <a:buSzPct val="45000"/>
        <a:buFont typeface="StarSymbol"/>
        <a:buChar char="●"/>
        <a:tabLst/>
        <a:defRPr lang="en-US" sz="3200" b="0" i="0" u="none" strike="noStrike" spc="0">
          <a:solidFill>
            <a:srgbClr val="000000"/>
          </a:solidFill>
          <a:latin typeface="Calibri" pitchFamily="18"/>
        </a:defRPr>
      </a:lvl3pPr>
      <a:lvl4pPr lvl="3">
        <a:buSzPct val="75000"/>
        <a:buFont typeface="StarSymbol"/>
        <a:buChar char="–"/>
        <a:tabLst/>
        <a:defRPr lang="en-US" sz="3200" b="0" i="0" u="none" strike="noStrike" spc="0">
          <a:solidFill>
            <a:srgbClr val="000000"/>
          </a:solidFill>
          <a:latin typeface="Calibri" pitchFamily="18"/>
        </a:defRPr>
      </a:lvl4pPr>
      <a:lvl5pPr lvl="4">
        <a:buSzPct val="45000"/>
        <a:buFont typeface="StarSymbol"/>
        <a:buChar char="●"/>
        <a:tabLst/>
        <a:defRPr lang="en-US" sz="3200" b="0" i="0" u="none" strike="noStrike" spc="0">
          <a:solidFill>
            <a:srgbClr val="000000"/>
          </a:solidFill>
          <a:latin typeface="Calibri" pitchFamily="18"/>
        </a:defRPr>
      </a:lvl5pPr>
      <a:lvl6pPr lvl="5">
        <a:buSzPct val="45000"/>
        <a:buFont typeface="StarSymbol"/>
        <a:buChar char="●"/>
        <a:tabLst/>
        <a:defRPr lang="en-US" sz="3200" b="0" i="0" u="none" strike="noStrike" spc="0">
          <a:solidFill>
            <a:srgbClr val="000000"/>
          </a:solidFill>
          <a:latin typeface="Calibri" pitchFamily="18"/>
        </a:defRPr>
      </a:lvl6pPr>
      <a:lvl7pPr lvl="6">
        <a:buSzPct val="45000"/>
        <a:buFont typeface="StarSymbol"/>
        <a:buChar char="●"/>
        <a:tabLst/>
        <a:defRPr lang="en-US" sz="3200" b="0" i="0" u="none" strike="noStrike" spc="0">
          <a:solidFill>
            <a:srgbClr val="000000"/>
          </a:solidFill>
          <a:latin typeface="Calibri" pitchFamily="18"/>
        </a:defRPr>
      </a:lvl7pPr>
      <a:lvl8pPr lvl="7">
        <a:buSzPct val="45000"/>
        <a:buFont typeface="StarSymbol"/>
        <a:buChar char="●"/>
        <a:tabLst/>
        <a:defRPr lang="en-US" sz="3200" b="0" i="0" u="none" strike="noStrike" spc="0">
          <a:solidFill>
            <a:srgbClr val="000000"/>
          </a:solidFill>
          <a:latin typeface="Calibri" pitchFamily="18"/>
        </a:defRPr>
      </a:lvl8pPr>
      <a:lvl9pPr marL="0" marR="0" lvl="0" indent="0" algn="l" rtl="0" hangingPunct="1">
        <a:spcBef>
          <a:spcPts val="638"/>
        </a:spcBef>
        <a:spcAft>
          <a:spcPts val="1417"/>
        </a:spcAft>
        <a:buSzPct val="45000"/>
        <a:buFont typeface="Arial" pitchFamily="32"/>
        <a:buChar char="•"/>
        <a:tabLst/>
        <a:defRPr lang="en-US" sz="32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Pre-Renaissance </a:t>
            </a:r>
            <a:br>
              <a:rPr lang="en-US"/>
            </a:br>
            <a:r>
              <a:rPr lang="en-US"/>
              <a:t>1250-1470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The Italian Renaissance">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The Italian Renaissance</a:t>
            </a:r>
          </a:p>
        </p:txBody>
      </p:sp>
      <p:sp>
        <p:nvSpPr>
          <p:cNvPr id="3" name="Content Placeholder 2"/>
          <p:cNvSpPr txBox="1">
            <a:spLocks noGrp="1"/>
          </p:cNvSpPr>
          <p:nvPr>
            <p:ph type="body" idx="4294967295"/>
          </p:nvPr>
        </p:nvSpPr>
        <p:spPr>
          <a:xfrm>
            <a:off x="457200" y="838080"/>
            <a:ext cx="3447720" cy="571464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2800" dirty="0">
                <a:latin typeface="Calibri" pitchFamily="18"/>
              </a:rPr>
              <a:t>Renaissance means </a:t>
            </a:r>
            <a:r>
              <a:rPr lang="en-US" sz="2800" b="1" dirty="0">
                <a:latin typeface="Calibri" pitchFamily="18"/>
              </a:rPr>
              <a:t>rebirth</a:t>
            </a:r>
            <a:r>
              <a:rPr lang="en-US" sz="2800" dirty="0">
                <a:latin typeface="Calibri" pitchFamily="18"/>
              </a:rPr>
              <a:t>.  In the early 1400s, a cultural rebirth created a period of intense artistic activity throughout Europe that would last for 200 years.  Leaders in this artistic flowering lived in the city of </a:t>
            </a:r>
            <a:r>
              <a:rPr lang="en-US" sz="2800" b="1" dirty="0">
                <a:latin typeface="Calibri" pitchFamily="18"/>
              </a:rPr>
              <a:t>Florence</a:t>
            </a:r>
            <a:r>
              <a:rPr lang="en-US" sz="2800" dirty="0">
                <a:latin typeface="Calibri" pitchFamily="18"/>
              </a:rPr>
              <a:t>.  </a:t>
            </a:r>
          </a:p>
        </p:txBody>
      </p:sp>
      <p:pic>
        <p:nvPicPr>
          <p:cNvPr id="4" name="Picture 6"/>
          <p:cNvPicPr>
            <a:picLocks noChangeAspect="1"/>
          </p:cNvPicPr>
          <p:nvPr/>
        </p:nvPicPr>
        <p:blipFill>
          <a:blip r:embed="rId3">
            <a:lum/>
            <a:alphaModFix/>
          </a:blip>
          <a:srcRect/>
          <a:stretch>
            <a:fillRect/>
          </a:stretch>
        </p:blipFill>
        <p:spPr>
          <a:xfrm>
            <a:off x="3898440" y="1219320"/>
            <a:ext cx="5238360" cy="40003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512999" y="380880"/>
            <a:ext cx="8097479" cy="3733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2800" dirty="0">
                <a:latin typeface="Calibri" pitchFamily="18"/>
              </a:rPr>
              <a:t>Florence was dominated by the </a:t>
            </a:r>
            <a:r>
              <a:rPr lang="en-US" sz="2800" b="1" dirty="0">
                <a:latin typeface="Calibri" pitchFamily="18"/>
              </a:rPr>
              <a:t>Medici</a:t>
            </a:r>
            <a:r>
              <a:rPr lang="en-US" sz="2800" dirty="0">
                <a:latin typeface="Calibri" pitchFamily="18"/>
              </a:rPr>
              <a:t>, a powerful family who were great </a:t>
            </a:r>
            <a:r>
              <a:rPr lang="en-US" sz="2800" b="1" dirty="0">
                <a:latin typeface="Calibri" pitchFamily="18"/>
              </a:rPr>
              <a:t>patrons of the arts</a:t>
            </a:r>
            <a:r>
              <a:rPr lang="en-US" sz="2800" dirty="0">
                <a:latin typeface="Calibri" pitchFamily="18"/>
              </a:rPr>
              <a:t>.</a:t>
            </a:r>
          </a:p>
          <a:p>
            <a:pPr marL="0" lvl="0" indent="0">
              <a:spcBef>
                <a:spcPts val="638"/>
              </a:spcBef>
              <a:buNone/>
            </a:pPr>
            <a:r>
              <a:rPr lang="en-US" sz="2800" dirty="0">
                <a:latin typeface="Calibri" pitchFamily="18"/>
              </a:rPr>
              <a:t> The Florentine artists, fueled by a renewed interest in the ancient </a:t>
            </a:r>
            <a:r>
              <a:rPr lang="en-US" sz="2800" b="1" dirty="0">
                <a:latin typeface="Calibri" pitchFamily="18"/>
              </a:rPr>
              <a:t>Romans and Greeks </a:t>
            </a:r>
            <a:r>
              <a:rPr lang="en-US" sz="2800" dirty="0">
                <a:latin typeface="Calibri" pitchFamily="18"/>
              </a:rPr>
              <a:t>as well as in </a:t>
            </a:r>
            <a:r>
              <a:rPr lang="en-US" sz="2800" b="1" dirty="0">
                <a:latin typeface="Calibri" pitchFamily="18"/>
              </a:rPr>
              <a:t>science and math</a:t>
            </a:r>
            <a:r>
              <a:rPr lang="en-US" sz="2800" dirty="0">
                <a:latin typeface="Calibri" pitchFamily="18"/>
              </a:rPr>
              <a:t>, created a city of extraordinary beauty . Though magnificent sculpture and architecture were produced, </a:t>
            </a:r>
            <a:r>
              <a:rPr lang="en-US" sz="2800" b="1" dirty="0">
                <a:latin typeface="Calibri" pitchFamily="18"/>
              </a:rPr>
              <a:t>painting </a:t>
            </a:r>
            <a:r>
              <a:rPr lang="en-US" sz="2800" dirty="0">
                <a:latin typeface="Calibri" pitchFamily="18"/>
              </a:rPr>
              <a:t>dominated the art of the Renaissance.</a:t>
            </a:r>
          </a:p>
        </p:txBody>
      </p:sp>
      <p:pic>
        <p:nvPicPr>
          <p:cNvPr id="3" name="Picture 2"/>
          <p:cNvPicPr>
            <a:picLocks noChangeAspect="1"/>
          </p:cNvPicPr>
          <p:nvPr/>
        </p:nvPicPr>
        <p:blipFill>
          <a:blip r:embed="rId3">
            <a:lum/>
            <a:alphaModFix/>
          </a:blip>
          <a:srcRect/>
          <a:stretch>
            <a:fillRect/>
          </a:stretch>
        </p:blipFill>
        <p:spPr>
          <a:xfrm>
            <a:off x="1066800" y="4114800"/>
            <a:ext cx="3936600" cy="2361960"/>
          </a:xfrm>
          <a:prstGeom prst="rect">
            <a:avLst/>
          </a:prstGeom>
          <a:noFill/>
          <a:ln>
            <a:noFill/>
          </a:ln>
        </p:spPr>
      </p:pic>
      <p:pic>
        <p:nvPicPr>
          <p:cNvPr id="4" name="Picture 4"/>
          <p:cNvPicPr>
            <a:picLocks noChangeAspect="1"/>
          </p:cNvPicPr>
          <p:nvPr/>
        </p:nvPicPr>
        <p:blipFill>
          <a:blip r:embed="rId4">
            <a:lum/>
            <a:alphaModFix/>
          </a:blip>
          <a:srcRect/>
          <a:stretch>
            <a:fillRect/>
          </a:stretch>
        </p:blipFill>
        <p:spPr>
          <a:xfrm>
            <a:off x="5562720" y="3879000"/>
            <a:ext cx="2045160" cy="25977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Fillippo Brunelleschi 1377-1446">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Fillippo Brunelleschi 1377-1446</a:t>
            </a:r>
          </a:p>
        </p:txBody>
      </p:sp>
      <p:sp>
        <p:nvSpPr>
          <p:cNvPr id="3" name="Content Placeholder 4"/>
          <p:cNvSpPr txBox="1">
            <a:spLocks noGrp="1"/>
          </p:cNvSpPr>
          <p:nvPr>
            <p:ph type="body" idx="4294967295"/>
          </p:nvPr>
        </p:nvSpPr>
        <p:spPr>
          <a:xfrm>
            <a:off x="457200" y="1219200"/>
            <a:ext cx="609696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a:latin typeface="Calibri" pitchFamily="18"/>
              </a:rPr>
              <a:t>What jobs was he famous for?</a:t>
            </a:r>
          </a:p>
          <a:p>
            <a:pPr marL="0" lvl="0" indent="0">
              <a:spcBef>
                <a:spcPts val="638"/>
              </a:spcBef>
              <a:buFont typeface="Arial" pitchFamily="32"/>
              <a:buChar char="•"/>
            </a:pPr>
            <a:r>
              <a:rPr lang="en-US" dirty="0">
                <a:latin typeface="Calibri" pitchFamily="18"/>
              </a:rPr>
              <a:t>What was his greatest architectural achievement?</a:t>
            </a:r>
          </a:p>
          <a:p>
            <a:pPr marL="0" lvl="0" indent="0">
              <a:spcBef>
                <a:spcPts val="638"/>
              </a:spcBef>
              <a:buFont typeface="Arial" pitchFamily="32"/>
              <a:buChar char="•"/>
            </a:pPr>
            <a:r>
              <a:rPr lang="en-US" dirty="0">
                <a:latin typeface="Calibri" pitchFamily="18"/>
              </a:rPr>
              <a:t>Besides an architect, what else was Brunelleschi?</a:t>
            </a:r>
          </a:p>
          <a:p>
            <a:pPr marL="0" lvl="0" indent="0">
              <a:spcBef>
                <a:spcPts val="638"/>
              </a:spcBef>
              <a:buFont typeface="Arial" pitchFamily="32"/>
              <a:buChar char="•"/>
            </a:pPr>
            <a:r>
              <a:rPr lang="en-US" dirty="0">
                <a:latin typeface="Calibri" pitchFamily="18"/>
              </a:rPr>
              <a:t>What is Scientific perspective?</a:t>
            </a:r>
          </a:p>
          <a:p>
            <a:pPr marL="0" lvl="0" indent="0">
              <a:spcBef>
                <a:spcPts val="638"/>
              </a:spcBef>
              <a:buFont typeface="Arial" pitchFamily="32"/>
              <a:buChar char="•"/>
            </a:pPr>
            <a:r>
              <a:rPr lang="en-US" dirty="0">
                <a:latin typeface="Calibri" pitchFamily="18"/>
              </a:rPr>
              <a:t>What happened in 1418?</a:t>
            </a:r>
          </a:p>
          <a:p>
            <a:pPr marL="0" lvl="0" indent="0">
              <a:spcBef>
                <a:spcPts val="638"/>
              </a:spcBef>
              <a:buFont typeface="Arial" pitchFamily="32"/>
              <a:buChar char="•"/>
            </a:pPr>
            <a:r>
              <a:rPr lang="en-US" dirty="0">
                <a:latin typeface="Calibri" pitchFamily="18"/>
              </a:rPr>
              <a:t>Why did he go to Rome?</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8" name="Picture 6"/>
          <p:cNvPicPr>
            <a:picLocks noChangeAspect="1"/>
          </p:cNvPicPr>
          <p:nvPr/>
        </p:nvPicPr>
        <p:blipFill>
          <a:blip r:embed="rId3">
            <a:lum/>
            <a:alphaModFix/>
          </a:blip>
          <a:srcRect/>
          <a:stretch>
            <a:fillRect/>
          </a:stretch>
        </p:blipFill>
        <p:spPr>
          <a:xfrm>
            <a:off x="6428160" y="1676519"/>
            <a:ext cx="2750040" cy="4285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6333768" y="1600200"/>
            <a:ext cx="2815919"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z="2800" i="1" dirty="0"/>
              <a:t>How big is the dome?</a:t>
            </a:r>
            <a:endParaRPr lang="en-US" sz="2800" dirty="0"/>
          </a:p>
          <a:p>
            <a:pPr lvl="0"/>
            <a:r>
              <a:rPr lang="en-US" sz="2800" i="1" dirty="0"/>
              <a:t>How was his work different than previous Gothic architecture?</a:t>
            </a:r>
            <a:endParaRPr lang="en-US" sz="2800" dirty="0"/>
          </a:p>
          <a:p>
            <a:pPr lvl="0"/>
            <a:r>
              <a:rPr lang="en-US" sz="2800" i="1" dirty="0"/>
              <a:t>What is a cupola?</a:t>
            </a:r>
            <a:endParaRPr lang="en-US" sz="2800" dirty="0"/>
          </a:p>
          <a:p>
            <a:pPr lvl="0">
              <a:buNone/>
            </a:pPr>
            <a:endParaRPr lang="en-US" sz="2800" dirty="0">
              <a:latin typeface="" pitchFamily="18"/>
            </a:endParaRPr>
          </a:p>
        </p:txBody>
      </p:sp>
      <p:sp>
        <p:nvSpPr>
          <p:cNvPr id="3" name="Title 1"/>
          <p:cNvSpPr txBox="1">
            <a:spLocks noGrp="1"/>
          </p:cNvSpPr>
          <p:nvPr>
            <p:ph type="title" idx="4294967295"/>
          </p:nvPr>
        </p:nvSpPr>
        <p:spPr>
          <a:xfrm>
            <a:off x="6404572" y="31248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pPr>
            <a:r>
              <a:rPr lang="en-US" sz="2000" b="1" i="1" dirty="0"/>
              <a:t>Dome for the Cathedral of Florence</a:t>
            </a:r>
            <a:br>
              <a:rPr lang="en-US" sz="2000" b="1" i="1" dirty="0"/>
            </a:br>
            <a:r>
              <a:rPr lang="en-US" sz="2000" b="1" dirty="0"/>
              <a:t>1420-1436</a:t>
            </a:r>
            <a:r>
              <a:rPr lang="en-US" sz="2000" dirty="0"/>
              <a:t/>
            </a:r>
            <a:br>
              <a:rPr lang="en-US" sz="2000" dirty="0"/>
            </a:br>
            <a:endParaRPr lang="en-US" sz="20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6" name="Picture 6"/>
          <p:cNvPicPr>
            <a:picLocks noChangeAspect="1"/>
          </p:cNvPicPr>
          <p:nvPr/>
        </p:nvPicPr>
        <p:blipFill>
          <a:blip r:embed="rId3">
            <a:lum/>
            <a:alphaModFix/>
          </a:blip>
          <a:srcRect/>
          <a:stretch>
            <a:fillRect/>
          </a:stretch>
        </p:blipFill>
        <p:spPr>
          <a:xfrm>
            <a:off x="155520" y="293400"/>
            <a:ext cx="6171840" cy="60955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Lorenzo Ghiberti 1381-1455">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Lorenzo Ghiberti 1381-1455</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How did he get his major commission?</a:t>
            </a:r>
          </a:p>
          <a:p>
            <a:pPr marL="0" lvl="0" indent="0">
              <a:spcBef>
                <a:spcPts val="638"/>
              </a:spcBef>
              <a:buFont typeface="Arial" pitchFamily="32"/>
              <a:buChar char="•"/>
            </a:pPr>
            <a:r>
              <a:rPr lang="en-US" dirty="0" smtClean="0">
                <a:latin typeface="Calibri" pitchFamily="18"/>
              </a:rPr>
              <a:t>What other major Renaissance artist was in this competition?</a:t>
            </a:r>
          </a:p>
          <a:p>
            <a:pPr marL="0" lvl="0" indent="0">
              <a:spcBef>
                <a:spcPts val="638"/>
              </a:spcBef>
              <a:buFont typeface="Arial" pitchFamily="32"/>
              <a:buChar char="•"/>
            </a:pPr>
            <a:r>
              <a:rPr lang="en-US" dirty="0" smtClean="0">
                <a:latin typeface="Calibri" pitchFamily="18"/>
              </a:rPr>
              <a:t>What makes his sculpture innovative?</a:t>
            </a:r>
          </a:p>
          <a:p>
            <a:pPr marL="0" lvl="0" indent="0">
              <a:spcBef>
                <a:spcPts val="638"/>
              </a:spcBef>
              <a:buFont typeface="Arial" pitchFamily="32"/>
              <a:buChar char="•"/>
            </a:pPr>
            <a:r>
              <a:rPr lang="en-US" dirty="0" smtClean="0">
                <a:latin typeface="Calibri" pitchFamily="18"/>
              </a:rPr>
              <a:t>How old was he when he created the artwork?</a:t>
            </a:r>
          </a:p>
          <a:p>
            <a:pPr marL="0" lvl="0" indent="0">
              <a:spcBef>
                <a:spcPts val="638"/>
              </a:spcBef>
              <a:buFont typeface="Arial" pitchFamily="32"/>
              <a:buChar char="•"/>
            </a:pPr>
            <a:r>
              <a:rPr lang="en-US" dirty="0" smtClean="0">
                <a:latin typeface="Calibri" pitchFamily="18"/>
              </a:rPr>
              <a:t>How long did it take him?</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Gates of Paradise&#10;1425-1452">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5166000" y="1295280"/>
            <a:ext cx="3901320" cy="533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indent="-457200">
              <a:spcBef>
                <a:spcPts val="638"/>
              </a:spcBef>
            </a:pPr>
            <a:r>
              <a:rPr lang="en-US" sz="2800" dirty="0" smtClean="0">
                <a:latin typeface="Calibri" pitchFamily="18"/>
              </a:rPr>
              <a:t>Where is it located?</a:t>
            </a:r>
          </a:p>
          <a:p>
            <a:pPr marL="457200" indent="-457200">
              <a:spcBef>
                <a:spcPts val="638"/>
              </a:spcBef>
            </a:pPr>
            <a:r>
              <a:rPr lang="en-US" sz="2800" dirty="0" smtClean="0">
                <a:latin typeface="Calibri" pitchFamily="18"/>
              </a:rPr>
              <a:t>What does the sacrifice of Isaac illustrate?</a:t>
            </a:r>
          </a:p>
          <a:p>
            <a:pPr marL="457200" indent="-457200">
              <a:spcBef>
                <a:spcPts val="638"/>
              </a:spcBef>
            </a:pPr>
            <a:r>
              <a:rPr lang="en-US" sz="2800" dirty="0" smtClean="0">
                <a:latin typeface="Calibri" pitchFamily="18"/>
              </a:rPr>
              <a:t>What is the panel about?</a:t>
            </a:r>
          </a:p>
          <a:p>
            <a:pPr marL="457200" indent="-457200">
              <a:spcBef>
                <a:spcPts val="638"/>
              </a:spcBef>
            </a:pPr>
            <a:r>
              <a:rPr lang="en-US" sz="2800" dirty="0" smtClean="0">
                <a:latin typeface="Calibri" pitchFamily="18"/>
              </a:rPr>
              <a:t>What is special about his work?</a:t>
            </a:r>
          </a:p>
          <a:p>
            <a:pPr marL="457200" indent="-457200">
              <a:spcBef>
                <a:spcPts val="638"/>
              </a:spcBef>
            </a:pPr>
            <a:r>
              <a:rPr lang="en-US" sz="2800" dirty="0" smtClean="0">
                <a:latin typeface="Calibri" pitchFamily="18"/>
              </a:rPr>
              <a:t>How many panels were there?</a:t>
            </a:r>
            <a:endParaRPr lang="en-US" sz="2800" dirty="0">
              <a:latin typeface="Calibri" pitchFamily="18"/>
            </a:endParaRPr>
          </a:p>
        </p:txBody>
      </p:sp>
      <p:sp>
        <p:nvSpPr>
          <p:cNvPr id="3" name="Title 1"/>
          <p:cNvSpPr txBox="1">
            <a:spLocks noGrp="1"/>
          </p:cNvSpPr>
          <p:nvPr>
            <p:ph type="title" idx="4294967295"/>
          </p:nvPr>
        </p:nvSpPr>
        <p:spPr>
          <a:xfrm>
            <a:off x="6248520" y="31284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Gates of Paradise</a:t>
            </a:r>
            <a:r>
              <a:rPr lang="en-US" sz="2800" dirty="0" smtClean="0"/>
              <a:t/>
            </a:r>
            <a:br>
              <a:rPr lang="en-US" sz="2800" dirty="0" smtClean="0"/>
            </a:br>
            <a:r>
              <a:rPr lang="en-US" sz="2800" dirty="0" smtClean="0"/>
              <a:t>1425-1452</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6" name="Picture 2"/>
          <p:cNvPicPr>
            <a:picLocks noChangeAspect="1"/>
          </p:cNvPicPr>
          <p:nvPr/>
        </p:nvPicPr>
        <p:blipFill>
          <a:blip r:embed="rId3">
            <a:lum/>
            <a:alphaModFix/>
          </a:blip>
          <a:srcRect/>
          <a:stretch>
            <a:fillRect/>
          </a:stretch>
        </p:blipFill>
        <p:spPr>
          <a:xfrm>
            <a:off x="0" y="0"/>
            <a:ext cx="4571640" cy="6855840"/>
          </a:xfrm>
          <a:prstGeom prst="rect">
            <a:avLst/>
          </a:prstGeom>
          <a:noFill/>
          <a:ln>
            <a:noFill/>
          </a:ln>
        </p:spPr>
      </p:pic>
      <p:sp>
        <p:nvSpPr>
          <p:cNvPr id="7" name="Title 1"/>
          <p:cNvSpPr/>
          <p:nvPr/>
        </p:nvSpPr>
        <p:spPr>
          <a:xfrm>
            <a:off x="385560" y="483480"/>
            <a:ext cx="464796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1440" tIns="45720" rIns="91440" bIns="45720" anchor="ctr" anchorCtr="0" compatLnSpc="0"/>
          <a:lstStyle/>
          <a:p>
            <a:pPr marL="0" marR="0" lvl="0" indent="0" algn="l" rtl="0" hangingPunct="1">
              <a:lnSpc>
                <a:spcPct val="100000"/>
              </a:lnSpc>
              <a:spcBef>
                <a:spcPts val="0"/>
              </a:spcBef>
              <a:spcAft>
                <a:spcPts val="0"/>
              </a:spcAft>
              <a:buNone/>
              <a:tabLst/>
              <a:defRPr sz="1800"/>
            </a:pPr>
            <a:r>
              <a:rPr lang="en-US" sz="4400" b="0" i="1" u="none" strike="noStrike" kern="1200" spc="0" dirty="0" smtClean="0">
                <a:ln>
                  <a:noFill/>
                </a:ln>
                <a:solidFill>
                  <a:srgbClr val="000000"/>
                </a:solidFill>
                <a:latin typeface="Calibri" pitchFamily="18"/>
                <a:ea typeface="Microsoft YaHei" pitchFamily="2"/>
                <a:cs typeface="Mangal" pitchFamily="2"/>
              </a:rPr>
              <a:t>Sacrifice of Isaac</a:t>
            </a:r>
            <a:endParaRPr lang="en-US" sz="4400" b="0" i="1" u="none" strike="noStrike" kern="1200" spc="0" dirty="0">
              <a:ln>
                <a:noFill/>
              </a:ln>
              <a:solidFill>
                <a:srgbClr val="000000"/>
              </a:solidFill>
              <a:latin typeface="Calibri" pitchFamily="18"/>
              <a:ea typeface="Microsoft YaHei" pitchFamily="2"/>
              <a:cs typeface="Mangal" pitchFamily="2"/>
            </a:endParaRPr>
          </a:p>
        </p:txBody>
      </p:sp>
      <p:pic>
        <p:nvPicPr>
          <p:cNvPr id="8" name="Picture 2"/>
          <p:cNvPicPr>
            <a:picLocks noChangeAspect="1"/>
          </p:cNvPicPr>
          <p:nvPr/>
        </p:nvPicPr>
        <p:blipFill>
          <a:blip r:embed="rId4">
            <a:lum/>
            <a:alphaModFix/>
          </a:blip>
          <a:srcRect/>
          <a:stretch>
            <a:fillRect/>
          </a:stretch>
        </p:blipFill>
        <p:spPr>
          <a:xfrm>
            <a:off x="876599" y="1626480"/>
            <a:ext cx="4145400" cy="4753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Donatello 1386-1466">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Donatello 1386-1466</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What was his work a combination of?</a:t>
            </a:r>
          </a:p>
          <a:p>
            <a:pPr marL="0" lvl="0" indent="0">
              <a:spcBef>
                <a:spcPts val="638"/>
              </a:spcBef>
              <a:buFont typeface="Arial" pitchFamily="32"/>
              <a:buChar char="•"/>
            </a:pPr>
            <a:r>
              <a:rPr lang="en-US" dirty="0" smtClean="0">
                <a:latin typeface="Calibri" pitchFamily="18"/>
              </a:rPr>
              <a:t>What Rose did he mostly use in his sculptures and why?</a:t>
            </a:r>
          </a:p>
          <a:p>
            <a:pPr marL="0" lvl="0" indent="0">
              <a:spcBef>
                <a:spcPts val="638"/>
              </a:spcBef>
              <a:buFont typeface="Arial" pitchFamily="32"/>
              <a:buChar char="•"/>
            </a:pPr>
            <a:r>
              <a:rPr lang="en-US" dirty="0" smtClean="0">
                <a:latin typeface="Calibri" pitchFamily="18"/>
              </a:rPr>
              <a:t>What did the facial Expression did his statues provide?</a:t>
            </a:r>
          </a:p>
          <a:p>
            <a:pPr marL="0" lvl="0" indent="0">
              <a:spcBef>
                <a:spcPts val="638"/>
              </a:spcBef>
              <a:buFont typeface="Arial" pitchFamily="32"/>
              <a:buChar char="•"/>
            </a:pPr>
            <a:r>
              <a:rPr lang="en-US" dirty="0" smtClean="0">
                <a:latin typeface="Calibri" pitchFamily="18"/>
              </a:rPr>
              <a:t>What did most of his statues look out over?</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David 1430-1432">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29520"/>
            <a:ext cx="4234320" cy="6828120"/>
          </a:xfrm>
          <a:prstGeom prst="rect">
            <a:avLst/>
          </a:prstGeom>
          <a:noFill/>
          <a:ln>
            <a:noFill/>
          </a:ln>
        </p:spPr>
      </p:pic>
      <p:sp>
        <p:nvSpPr>
          <p:cNvPr id="3" name="Content Placeholder 2"/>
          <p:cNvSpPr txBox="1">
            <a:spLocks noGrp="1"/>
          </p:cNvSpPr>
          <p:nvPr>
            <p:ph type="body" idx="4294967295"/>
          </p:nvPr>
        </p:nvSpPr>
        <p:spPr>
          <a:xfrm>
            <a:off x="4343400" y="838080"/>
            <a:ext cx="4495320" cy="5790959"/>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is it located?</a:t>
            </a:r>
          </a:p>
          <a:p>
            <a:pPr marL="0" lvl="0" indent="0">
              <a:spcBef>
                <a:spcPts val="638"/>
              </a:spcBef>
              <a:buFont typeface="Arial" pitchFamily="32"/>
              <a:buChar char="•"/>
            </a:pPr>
            <a:r>
              <a:rPr lang="en-US" dirty="0" smtClean="0">
                <a:latin typeface="Calibri" pitchFamily="18"/>
              </a:rPr>
              <a:t>What position is he standing in?</a:t>
            </a:r>
          </a:p>
          <a:p>
            <a:pPr marL="0" lvl="0" indent="0">
              <a:spcBef>
                <a:spcPts val="638"/>
              </a:spcBef>
              <a:buFont typeface="Arial" pitchFamily="32"/>
              <a:buChar char="•"/>
            </a:pPr>
            <a:r>
              <a:rPr lang="en-US" dirty="0" smtClean="0">
                <a:latin typeface="Calibri" pitchFamily="18"/>
              </a:rPr>
              <a:t>What is the statue about?</a:t>
            </a:r>
          </a:p>
          <a:p>
            <a:pPr marL="0" lvl="0" indent="0">
              <a:spcBef>
                <a:spcPts val="638"/>
              </a:spcBef>
              <a:buFont typeface="Arial" pitchFamily="32"/>
              <a:buChar char="•"/>
            </a:pPr>
            <a:r>
              <a:rPr lang="en-US" dirty="0" smtClean="0">
                <a:latin typeface="Calibri" pitchFamily="18"/>
              </a:rPr>
              <a:t>Why was David’s victory over Goliath symbolic?</a:t>
            </a:r>
          </a:p>
          <a:p>
            <a:pPr marL="0" lvl="0" indent="0">
              <a:spcBef>
                <a:spcPts val="638"/>
              </a:spcBef>
              <a:buFont typeface="Arial" pitchFamily="32"/>
              <a:buChar char="•"/>
            </a:pPr>
            <a:r>
              <a:rPr lang="en-US" dirty="0" smtClean="0">
                <a:latin typeface="Calibri" pitchFamily="18"/>
              </a:rPr>
              <a:t>Why did the Florentines think it became symbolic?</a:t>
            </a:r>
            <a:endParaRPr lang="en-US" dirty="0">
              <a:latin typeface="Calibri" pitchFamily="18"/>
            </a:endParaRPr>
          </a:p>
        </p:txBody>
      </p:sp>
      <p:sp>
        <p:nvSpPr>
          <p:cNvPr id="4" name="Title 1"/>
          <p:cNvSpPr txBox="1">
            <a:spLocks noGrp="1"/>
          </p:cNvSpPr>
          <p:nvPr>
            <p:ph type="title" idx="4294967295"/>
          </p:nvPr>
        </p:nvSpPr>
        <p:spPr>
          <a:xfrm>
            <a:off x="4234680" y="0"/>
            <a:ext cx="490896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David </a:t>
            </a:r>
            <a:r>
              <a:rPr lang="en-US" sz="2800" dirty="0" smtClean="0"/>
              <a:t>1430-1432</a:t>
            </a:r>
            <a:endParaRPr lang="en-US" sz="2800" dirty="0"/>
          </a:p>
        </p:txBody>
      </p:sp>
      <p:sp>
        <p:nvSpPr>
          <p:cNvPr id="5"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AutoShape 6"/>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9" name="Picture 2"/>
          <p:cNvPicPr>
            <a:picLocks noChangeAspect="1"/>
          </p:cNvPicPr>
          <p:nvPr/>
        </p:nvPicPr>
        <p:blipFill>
          <a:blip r:embed="rId4">
            <a:lum/>
            <a:alphaModFix/>
          </a:blip>
          <a:srcRect/>
          <a:stretch>
            <a:fillRect/>
          </a:stretch>
        </p:blipFill>
        <p:spPr>
          <a:xfrm>
            <a:off x="41400" y="4019400"/>
            <a:ext cx="4209840" cy="2838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Masaccio 1401-1428">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Masaccio 1401-1428</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What age did he die at?</a:t>
            </a:r>
          </a:p>
          <a:p>
            <a:pPr marL="0" lvl="0" indent="0">
              <a:spcBef>
                <a:spcPts val="638"/>
              </a:spcBef>
              <a:buFont typeface="Arial" pitchFamily="32"/>
              <a:buChar char="•"/>
            </a:pPr>
            <a:r>
              <a:rPr lang="en-US" dirty="0" smtClean="0">
                <a:latin typeface="Calibri" pitchFamily="18"/>
              </a:rPr>
              <a:t>How did Masaccio revolutionize the art of painting?</a:t>
            </a:r>
          </a:p>
          <a:p>
            <a:pPr marL="0" lvl="0" indent="0">
              <a:spcBef>
                <a:spcPts val="638"/>
              </a:spcBef>
              <a:buFont typeface="Arial" pitchFamily="32"/>
              <a:buChar char="•"/>
            </a:pPr>
            <a:r>
              <a:rPr lang="en-US" dirty="0" smtClean="0">
                <a:latin typeface="Calibri" pitchFamily="18"/>
              </a:rPr>
              <a:t> How old was he at the time?</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Tribute Money 1427">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45440" y="3922650"/>
            <a:ext cx="8759520" cy="266652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000" dirty="0" smtClean="0">
                <a:latin typeface="Calibri" pitchFamily="18"/>
              </a:rPr>
              <a:t>How does he use light in his paintings?</a:t>
            </a:r>
          </a:p>
          <a:p>
            <a:pPr marL="0" lvl="0" indent="0">
              <a:spcBef>
                <a:spcPts val="638"/>
              </a:spcBef>
              <a:buFont typeface="Arial" pitchFamily="32"/>
              <a:buChar char="•"/>
            </a:pPr>
            <a:r>
              <a:rPr lang="en-US" sz="2000" dirty="0" smtClean="0">
                <a:latin typeface="Calibri" pitchFamily="18"/>
              </a:rPr>
              <a:t>What kind of perspective did he use to initiate Renaissance painting in Florence?</a:t>
            </a:r>
          </a:p>
          <a:p>
            <a:pPr marL="0" lvl="0" indent="0">
              <a:spcBef>
                <a:spcPts val="638"/>
              </a:spcBef>
              <a:buFont typeface="Arial" pitchFamily="32"/>
              <a:buChar char="•"/>
            </a:pPr>
            <a:r>
              <a:rPr lang="en-US" sz="2000" dirty="0" smtClean="0">
                <a:latin typeface="Calibri" pitchFamily="18"/>
              </a:rPr>
              <a:t>What is the difference between Masaccio and Giotto’s depth?</a:t>
            </a:r>
          </a:p>
          <a:p>
            <a:pPr marL="0" lvl="0" indent="0">
              <a:spcBef>
                <a:spcPts val="638"/>
              </a:spcBef>
              <a:buFont typeface="Arial" pitchFamily="32"/>
              <a:buChar char="•"/>
            </a:pPr>
            <a:r>
              <a:rPr lang="en-US" sz="2000" dirty="0" smtClean="0">
                <a:latin typeface="Calibri" pitchFamily="18"/>
              </a:rPr>
              <a:t>What kind of painting is it and where is it located?</a:t>
            </a:r>
          </a:p>
          <a:p>
            <a:pPr marL="0" lvl="0" indent="0">
              <a:spcBef>
                <a:spcPts val="638"/>
              </a:spcBef>
              <a:buFont typeface="Arial" pitchFamily="32"/>
              <a:buChar char="•"/>
            </a:pPr>
            <a:r>
              <a:rPr lang="en-US" sz="2000" dirty="0" smtClean="0">
                <a:latin typeface="Calibri" pitchFamily="18"/>
              </a:rPr>
              <a:t>What is going on in the painting?</a:t>
            </a:r>
          </a:p>
          <a:p>
            <a:pPr marL="0" lvl="0" indent="0">
              <a:spcBef>
                <a:spcPts val="638"/>
              </a:spcBef>
              <a:buNone/>
            </a:pPr>
            <a:endParaRPr lang="en-US" sz="2000" i="1" dirty="0">
              <a:latin typeface="Calibri" pitchFamily="18"/>
            </a:endParaRPr>
          </a:p>
        </p:txBody>
      </p:sp>
      <p:sp>
        <p:nvSpPr>
          <p:cNvPr id="3" name="Title 1"/>
          <p:cNvSpPr txBox="1">
            <a:spLocks noGrp="1"/>
          </p:cNvSpPr>
          <p:nvPr>
            <p:ph type="title" idx="4294967295"/>
          </p:nvPr>
        </p:nvSpPr>
        <p:spPr>
          <a:xfrm>
            <a:off x="1828800" y="6286680"/>
            <a:ext cx="899136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Tribute Money </a:t>
            </a:r>
            <a:r>
              <a:rPr lang="en-US" sz="2800" dirty="0"/>
              <a:t>1427</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6"/>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8" name="Picture 8"/>
          <p:cNvPicPr>
            <a:picLocks noChangeAspect="1"/>
          </p:cNvPicPr>
          <p:nvPr/>
        </p:nvPicPr>
        <p:blipFill>
          <a:blip r:embed="rId3">
            <a:lum/>
            <a:alphaModFix/>
          </a:blip>
          <a:srcRect/>
          <a:stretch>
            <a:fillRect/>
          </a:stretch>
        </p:blipFill>
        <p:spPr>
          <a:xfrm>
            <a:off x="20472" y="24980"/>
            <a:ext cx="8998200" cy="3927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34200" y="4546800"/>
            <a:ext cx="6061680" cy="2310840"/>
          </a:xfrm>
          <a:solidFill>
            <a:srgbClr val="C6D9F1"/>
          </a:solidFill>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2800">
                <a:latin typeface="Calibri" pitchFamily="18"/>
              </a:rPr>
              <a:t>This freed the space behind the and above the altar for large paintings on wood panels.  Like the manuscript illuminations, these works were painted with egg tempera.</a:t>
            </a:r>
          </a:p>
        </p:txBody>
      </p:sp>
      <p:pic>
        <p:nvPicPr>
          <p:cNvPr id="3" name="Picture 2"/>
          <p:cNvPicPr>
            <a:picLocks noChangeAspect="1"/>
          </p:cNvPicPr>
          <p:nvPr/>
        </p:nvPicPr>
        <p:blipFill>
          <a:blip r:embed="rId3">
            <a:lum/>
            <a:alphaModFix/>
          </a:blip>
          <a:srcRect/>
          <a:stretch>
            <a:fillRect/>
          </a:stretch>
        </p:blipFill>
        <p:spPr>
          <a:xfrm>
            <a:off x="0" y="0"/>
            <a:ext cx="6095519" cy="4571640"/>
          </a:xfrm>
          <a:prstGeom prst="rect">
            <a:avLst/>
          </a:prstGeom>
          <a:noFill/>
          <a:ln>
            <a:noFill/>
          </a:ln>
        </p:spPr>
      </p:pic>
      <p:sp>
        <p:nvSpPr>
          <p:cNvPr id="4" name="Rectangle 4"/>
          <p:cNvSpPr/>
          <p:nvPr/>
        </p:nvSpPr>
        <p:spPr>
          <a:xfrm>
            <a:off x="6095880" y="47880"/>
            <a:ext cx="2819160" cy="6308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0" i="0" u="none" strike="noStrike" kern="1200" spc="0">
                <a:ln>
                  <a:noFill/>
                </a:ln>
                <a:solidFill>
                  <a:srgbClr val="000000"/>
                </a:solidFill>
                <a:latin typeface="Calibri" pitchFamily="18"/>
                <a:ea typeface="Microsoft YaHei" pitchFamily="2"/>
                <a:cs typeface="Mangal" pitchFamily="2"/>
              </a:rPr>
              <a:t>A departure in Italian painting took place in the 13th century because of a change in the religious ceremony of the church.  Until then the mass had been celebrated with the priest behind the altar, facing the people (as it is done now)  then the priests' position was changed so that he faced the altar form the front.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Fra Angelico 1400-1455 ">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Fra Angelico 1400-1455</a:t>
            </a:r>
            <a:endParaRPr lang="en-US" dirty="0"/>
          </a:p>
        </p:txBody>
      </p:sp>
      <p:sp>
        <p:nvSpPr>
          <p:cNvPr id="3" name="Content Placeholder 4"/>
          <p:cNvSpPr txBox="1">
            <a:spLocks noGrp="1"/>
          </p:cNvSpPr>
          <p:nvPr>
            <p:ph type="body" idx="4294967295"/>
          </p:nvPr>
        </p:nvSpPr>
        <p:spPr>
          <a:xfrm>
            <a:off x="436320" y="129528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was he born?</a:t>
            </a:r>
          </a:p>
          <a:p>
            <a:pPr marL="0" lvl="0" indent="0">
              <a:spcBef>
                <a:spcPts val="638"/>
              </a:spcBef>
              <a:buFont typeface="Arial" pitchFamily="32"/>
              <a:buChar char="•"/>
            </a:pPr>
            <a:r>
              <a:rPr lang="en-US" dirty="0" smtClean="0">
                <a:latin typeface="Calibri" pitchFamily="18"/>
              </a:rPr>
              <a:t>What happened October  17, 1417?</a:t>
            </a:r>
          </a:p>
          <a:p>
            <a:pPr marL="0" lvl="0" indent="0">
              <a:spcBef>
                <a:spcPts val="638"/>
              </a:spcBef>
              <a:buFont typeface="Arial" pitchFamily="32"/>
              <a:buChar char="•"/>
            </a:pPr>
            <a:r>
              <a:rPr lang="en-US" dirty="0" smtClean="0">
                <a:latin typeface="Calibri" pitchFamily="18"/>
              </a:rPr>
              <a:t>What monastery did he work at?</a:t>
            </a:r>
          </a:p>
          <a:p>
            <a:pPr marL="0" lvl="0" indent="0">
              <a:spcBef>
                <a:spcPts val="638"/>
              </a:spcBef>
              <a:buFont typeface="Arial" pitchFamily="32"/>
              <a:buChar char="•"/>
            </a:pPr>
            <a:r>
              <a:rPr lang="en-US" dirty="0" smtClean="0">
                <a:latin typeface="Calibri" pitchFamily="18"/>
              </a:rPr>
              <a:t>What kind of art did he do at first?</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Annunciation&#10;1440-1450">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55520" y="455616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800" dirty="0">
                <a:latin typeface="Calibri" pitchFamily="18"/>
              </a:rPr>
              <a:t>Who is the woman?</a:t>
            </a:r>
          </a:p>
          <a:p>
            <a:pPr marL="0" lvl="0" indent="0">
              <a:spcBef>
                <a:spcPts val="638"/>
              </a:spcBef>
              <a:buFont typeface="Arial" pitchFamily="32"/>
              <a:buChar char="•"/>
            </a:pPr>
            <a:r>
              <a:rPr lang="en-US" sz="2800" dirty="0">
                <a:latin typeface="Calibri" pitchFamily="18"/>
              </a:rPr>
              <a:t>What is the name of the small window with bars over it?</a:t>
            </a:r>
          </a:p>
          <a:p>
            <a:pPr marL="0" lvl="0" indent="0">
              <a:spcBef>
                <a:spcPts val="638"/>
              </a:spcBef>
              <a:buFont typeface="Arial" pitchFamily="32"/>
              <a:buChar char="•"/>
            </a:pPr>
            <a:r>
              <a:rPr lang="en-US" sz="2800" dirty="0">
                <a:latin typeface="Calibri" pitchFamily="18"/>
              </a:rPr>
              <a:t>What is happening in the picture?</a:t>
            </a:r>
          </a:p>
        </p:txBody>
      </p:sp>
      <p:sp>
        <p:nvSpPr>
          <p:cNvPr id="3" name="Title 1"/>
          <p:cNvSpPr txBox="1">
            <a:spLocks noGrp="1"/>
          </p:cNvSpPr>
          <p:nvPr>
            <p:ph type="title" idx="4294967295"/>
          </p:nvPr>
        </p:nvSpPr>
        <p:spPr>
          <a:xfrm>
            <a:off x="6553080" y="32508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Annunciation</a:t>
            </a:r>
            <a:br>
              <a:rPr lang="en-US" sz="2800" i="1" dirty="0" smtClean="0"/>
            </a:br>
            <a:r>
              <a:rPr lang="en-US" sz="2800" i="1" dirty="0" smtClean="0"/>
              <a:t>1440-1450</a:t>
            </a:r>
            <a:endParaRPr lang="en-US" sz="2800" i="1"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4"/>
          <p:cNvPicPr>
            <a:picLocks noChangeAspect="1"/>
          </p:cNvPicPr>
          <p:nvPr/>
        </p:nvPicPr>
        <p:blipFill>
          <a:blip r:embed="rId3">
            <a:lum/>
            <a:alphaModFix/>
          </a:blip>
          <a:srcRect/>
          <a:stretch>
            <a:fillRect/>
          </a:stretch>
        </p:blipFill>
        <p:spPr>
          <a:xfrm>
            <a:off x="0" y="0"/>
            <a:ext cx="6715440" cy="4555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olo Uccello 1397-1475">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Paolo Uccello 1397-1475</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was he born?</a:t>
            </a:r>
          </a:p>
          <a:p>
            <a:pPr marL="0" lvl="0" indent="0">
              <a:spcBef>
                <a:spcPts val="638"/>
              </a:spcBef>
              <a:buFont typeface="Arial" pitchFamily="32"/>
              <a:buChar char="•"/>
            </a:pPr>
            <a:r>
              <a:rPr lang="en-US" dirty="0" smtClean="0">
                <a:latin typeface="Calibri" pitchFamily="18"/>
              </a:rPr>
              <a:t>When and where did he die?</a:t>
            </a:r>
          </a:p>
          <a:p>
            <a:pPr marL="0" lvl="0" indent="0">
              <a:spcBef>
                <a:spcPts val="638"/>
              </a:spcBef>
              <a:buFont typeface="Arial" pitchFamily="32"/>
              <a:buChar char="•"/>
            </a:pPr>
            <a:r>
              <a:rPr lang="en-US" dirty="0" smtClean="0">
                <a:latin typeface="Calibri" pitchFamily="18"/>
              </a:rPr>
              <a:t>What was he besides a painter?</a:t>
            </a:r>
          </a:p>
          <a:p>
            <a:pPr marL="0" lvl="0" indent="0">
              <a:spcBef>
                <a:spcPts val="638"/>
              </a:spcBef>
              <a:buFont typeface="Arial" pitchFamily="32"/>
              <a:buChar char="•"/>
            </a:pPr>
            <a:r>
              <a:rPr lang="en-US" dirty="0" smtClean="0">
                <a:latin typeface="Calibri" pitchFamily="18"/>
              </a:rPr>
              <a:t>Who was he an apprentice to?</a:t>
            </a:r>
          </a:p>
          <a:p>
            <a:pPr marL="0" lvl="0" indent="0">
              <a:spcBef>
                <a:spcPts val="638"/>
              </a:spcBef>
              <a:buFont typeface="Arial" pitchFamily="32"/>
              <a:buChar char="•"/>
            </a:pPr>
            <a:r>
              <a:rPr lang="en-US" dirty="0" smtClean="0">
                <a:latin typeface="Calibri" pitchFamily="18"/>
              </a:rPr>
              <a:t>Who was Lorenzo Ghiberti?</a:t>
            </a: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8" name="Picture 2"/>
          <p:cNvPicPr>
            <a:picLocks noChangeAspect="1"/>
          </p:cNvPicPr>
          <p:nvPr/>
        </p:nvPicPr>
        <p:blipFill>
          <a:blip r:embed="rId3">
            <a:lum/>
            <a:alphaModFix/>
          </a:blip>
          <a:srcRect/>
          <a:stretch>
            <a:fillRect/>
          </a:stretch>
        </p:blipFill>
        <p:spPr>
          <a:xfrm>
            <a:off x="6629400" y="3657600"/>
            <a:ext cx="2145960" cy="30477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Battle  of San  Romano&#10;1445">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55520" y="455616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1050" i="1" dirty="0">
                <a:latin typeface="Calibri" pitchFamily="18"/>
              </a:rPr>
              <a:t>Does this look real? Why or why not?</a:t>
            </a:r>
          </a:p>
          <a:p>
            <a:pPr marL="0" lvl="0" indent="0">
              <a:spcBef>
                <a:spcPts val="638"/>
              </a:spcBef>
              <a:buFont typeface="Arial" pitchFamily="32"/>
              <a:buChar char="•"/>
            </a:pPr>
            <a:r>
              <a:rPr lang="en-US" sz="1050" i="1" dirty="0">
                <a:latin typeface="Calibri" pitchFamily="18"/>
              </a:rPr>
              <a:t>What was this painting once a part of?</a:t>
            </a:r>
          </a:p>
          <a:p>
            <a:pPr marL="0" lvl="0" indent="0">
              <a:spcBef>
                <a:spcPts val="638"/>
              </a:spcBef>
              <a:buFont typeface="Arial" pitchFamily="32"/>
              <a:buChar char="•"/>
            </a:pPr>
            <a:r>
              <a:rPr lang="en-US" sz="1050" i="1" dirty="0">
                <a:latin typeface="Calibri" pitchFamily="18"/>
              </a:rPr>
              <a:t>What do you see?</a:t>
            </a:r>
          </a:p>
          <a:p>
            <a:pPr marL="0" lvl="0" indent="0">
              <a:spcBef>
                <a:spcPts val="638"/>
              </a:spcBef>
              <a:buFont typeface="Arial" pitchFamily="32"/>
              <a:buChar char="•"/>
            </a:pPr>
            <a:r>
              <a:rPr lang="en-US" sz="1050" i="1" dirty="0">
                <a:latin typeface="Calibri" pitchFamily="18"/>
              </a:rPr>
              <a:t>What is this painting about?</a:t>
            </a:r>
          </a:p>
          <a:p>
            <a:pPr marL="0" lvl="0" indent="0">
              <a:spcBef>
                <a:spcPts val="638"/>
              </a:spcBef>
              <a:buFont typeface="Arial" pitchFamily="32"/>
              <a:buChar char="•"/>
            </a:pPr>
            <a:r>
              <a:rPr lang="en-US" sz="1050" i="1" dirty="0">
                <a:latin typeface="Calibri" pitchFamily="18"/>
              </a:rPr>
              <a:t>What was such a great concern to him and his artwork? What was the result?</a:t>
            </a:r>
          </a:p>
          <a:p>
            <a:pPr marL="0" lvl="0" indent="0">
              <a:spcBef>
                <a:spcPts val="638"/>
              </a:spcBef>
              <a:buFont typeface="Arial" pitchFamily="32"/>
              <a:buChar char="•"/>
            </a:pPr>
            <a:r>
              <a:rPr lang="en-US" sz="1050" i="1" dirty="0">
                <a:latin typeface="Calibri" pitchFamily="18"/>
              </a:rPr>
              <a:t>Is there perspective in this painting?</a:t>
            </a:r>
          </a:p>
          <a:p>
            <a:pPr marL="0" lvl="0" indent="0">
              <a:spcBef>
                <a:spcPts val="638"/>
              </a:spcBef>
              <a:buNone/>
            </a:pPr>
            <a:endParaRPr lang="en-US" sz="1050" i="1" dirty="0">
              <a:latin typeface="Calibri" pitchFamily="18"/>
            </a:endParaRPr>
          </a:p>
        </p:txBody>
      </p:sp>
      <p:sp>
        <p:nvSpPr>
          <p:cNvPr id="3" name="Title 1"/>
          <p:cNvSpPr txBox="1">
            <a:spLocks noGrp="1"/>
          </p:cNvSpPr>
          <p:nvPr>
            <p:ph type="title" idx="4294967295"/>
          </p:nvPr>
        </p:nvSpPr>
        <p:spPr>
          <a:xfrm>
            <a:off x="0" y="172800"/>
            <a:ext cx="1382760" cy="31035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Battle  of San  Romano</a:t>
            </a:r>
            <a:br>
              <a:rPr lang="en-US" sz="2800" i="1" dirty="0" smtClean="0"/>
            </a:br>
            <a:r>
              <a:rPr lang="en-US" sz="2800" i="1" dirty="0" smtClean="0"/>
              <a:t>1445</a:t>
            </a:r>
            <a:endParaRPr lang="en-US" sz="2800" i="1"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a:off x="1383119" y="7920"/>
            <a:ext cx="7760520" cy="4481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andro Botticelli 1445-1510 ">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t>Piero</a:t>
            </a:r>
            <a:r>
              <a:rPr lang="en-US" dirty="0" smtClean="0"/>
              <a:t> </a:t>
            </a:r>
            <a:r>
              <a:rPr lang="en-US" dirty="0" err="1" smtClean="0"/>
              <a:t>della</a:t>
            </a:r>
            <a:r>
              <a:rPr lang="en-US" dirty="0" smtClean="0"/>
              <a:t> Francesca</a:t>
            </a:r>
            <a:br>
              <a:rPr lang="en-US" dirty="0" smtClean="0"/>
            </a:br>
            <a:r>
              <a:rPr lang="en-US" dirty="0" smtClean="0"/>
              <a:t>1420-1492</a:t>
            </a:r>
            <a:endParaRPr lang="en-US"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Content Placeholder 4"/>
          <p:cNvSpPr txBox="1">
            <a:spLocks noGrp="1"/>
          </p:cNvSpPr>
          <p:nvPr>
            <p:ph type="body" idx="4294967295"/>
          </p:nvPr>
        </p:nvSpPr>
        <p:spPr>
          <a:xfrm>
            <a:off x="612360" y="21336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How long did he study art?</a:t>
            </a:r>
          </a:p>
          <a:p>
            <a:pPr marL="0" lvl="0" indent="0">
              <a:spcBef>
                <a:spcPts val="638"/>
              </a:spcBef>
              <a:buFont typeface="Arial" pitchFamily="32"/>
              <a:buChar char="•"/>
            </a:pPr>
            <a:r>
              <a:rPr lang="en-US" dirty="0" smtClean="0">
                <a:latin typeface="Calibri" pitchFamily="18"/>
              </a:rPr>
              <a:t>Where did he study?</a:t>
            </a:r>
          </a:p>
          <a:p>
            <a:pPr marL="0" lvl="0" indent="0">
              <a:spcBef>
                <a:spcPts val="638"/>
              </a:spcBef>
              <a:buFont typeface="Arial" pitchFamily="32"/>
              <a:buChar char="•"/>
            </a:pPr>
            <a:r>
              <a:rPr lang="en-US" dirty="0" smtClean="0">
                <a:latin typeface="Calibri" pitchFamily="18"/>
              </a:rPr>
              <a:t>What is he well known for?</a:t>
            </a:r>
          </a:p>
          <a:p>
            <a:pPr marL="0" lvl="0" indent="0">
              <a:spcBef>
                <a:spcPts val="638"/>
              </a:spcBef>
              <a:buFont typeface="Arial" pitchFamily="32"/>
              <a:buChar char="•"/>
            </a:pPr>
            <a:r>
              <a:rPr lang="en-US" dirty="0" smtClean="0">
                <a:latin typeface="Calibri" pitchFamily="18"/>
              </a:rPr>
              <a:t>Who were some of his teachers?</a:t>
            </a:r>
          </a:p>
          <a:p>
            <a:pPr marL="0" lvl="0" indent="0">
              <a:spcBef>
                <a:spcPts val="638"/>
              </a:spcBef>
              <a:buFont typeface="Arial" pitchFamily="32"/>
              <a:buChar char="•"/>
            </a:pPr>
            <a:r>
              <a:rPr lang="en-US" dirty="0" smtClean="0">
                <a:latin typeface="Calibri" pitchFamily="18"/>
              </a:rPr>
              <a:t>How is he related to the artists of today?</a:t>
            </a:r>
            <a:endParaRPr lang="en-US" dirty="0">
              <a:latin typeface="Calibri"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55520" y="455616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buNone/>
            </a:pPr>
            <a:endParaRPr lang="en-US">
              <a:latin typeface="" pitchFamily="18"/>
            </a:endParaRPr>
          </a:p>
        </p:txBody>
      </p:sp>
      <p:sp>
        <p:nvSpPr>
          <p:cNvPr id="3" name="Title 1"/>
          <p:cNvSpPr txBox="1">
            <a:spLocks noGrp="1"/>
          </p:cNvSpPr>
          <p:nvPr>
            <p:ph type="title" idx="4294967295"/>
          </p:nvPr>
        </p:nvSpPr>
        <p:spPr>
          <a:xfrm>
            <a:off x="6309360" y="9144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The Discovering and Proving of the True Cross</a:t>
            </a:r>
            <a:br>
              <a:rPr lang="en-US" sz="2800" i="1" dirty="0"/>
            </a:br>
            <a:r>
              <a:rPr lang="en-US" sz="2800" i="1" dirty="0"/>
              <a:t>1453-54</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
          <p:cNvPicPr>
            <a:picLocks noChangeAspect="1"/>
          </p:cNvPicPr>
          <p:nvPr/>
        </p:nvPicPr>
        <p:blipFill>
          <a:blip r:embed="rId3">
            <a:lum/>
            <a:alphaModFix/>
          </a:blip>
          <a:srcRect/>
          <a:stretch>
            <a:fillRect/>
          </a:stretch>
        </p:blipFill>
        <p:spPr>
          <a:xfrm>
            <a:off x="360" y="2635560"/>
            <a:ext cx="9143640" cy="4222440"/>
          </a:xfrm>
          <a:prstGeom prst="rect">
            <a:avLst/>
          </a:prstGeom>
          <a:noFill/>
          <a:ln>
            <a:noFill/>
          </a:ln>
        </p:spPr>
      </p:pic>
      <p:sp>
        <p:nvSpPr>
          <p:cNvPr id="8" name="Content Placeholder 2"/>
          <p:cNvSpPr txBox="1">
            <a:spLocks noGrp="1"/>
          </p:cNvSpPr>
          <p:nvPr>
            <p:ph type="body" idx="4294967295"/>
          </p:nvPr>
        </p:nvSpPr>
        <p:spPr>
          <a:xfrm>
            <a:off x="110160" y="9144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000" dirty="0" smtClean="0">
                <a:latin typeface="Calibri" pitchFamily="18"/>
              </a:rPr>
              <a:t>What was on flaw in his work?</a:t>
            </a:r>
          </a:p>
          <a:p>
            <a:pPr marL="0" lvl="0" indent="0">
              <a:spcBef>
                <a:spcPts val="638"/>
              </a:spcBef>
              <a:buFont typeface="Arial" pitchFamily="32"/>
              <a:buChar char="•"/>
            </a:pPr>
            <a:r>
              <a:rPr lang="en-US" sz="2000" dirty="0" smtClean="0">
                <a:latin typeface="Calibri" pitchFamily="18"/>
              </a:rPr>
              <a:t>What do you see?</a:t>
            </a:r>
          </a:p>
          <a:p>
            <a:pPr marL="0" lvl="0" indent="0">
              <a:spcBef>
                <a:spcPts val="638"/>
              </a:spcBef>
              <a:buFont typeface="Arial" pitchFamily="32"/>
              <a:buChar char="•"/>
            </a:pPr>
            <a:r>
              <a:rPr lang="en-US" sz="2000" dirty="0" smtClean="0">
                <a:latin typeface="Calibri" pitchFamily="18"/>
              </a:rPr>
              <a:t>What is going on the painting?</a:t>
            </a:r>
          </a:p>
          <a:p>
            <a:pPr marL="0" lvl="0" indent="0">
              <a:spcBef>
                <a:spcPts val="638"/>
              </a:spcBef>
              <a:buFont typeface="Arial" pitchFamily="32"/>
              <a:buChar char="•"/>
            </a:pPr>
            <a:r>
              <a:rPr lang="en-US" sz="2000" dirty="0" smtClean="0">
                <a:latin typeface="Calibri" pitchFamily="18"/>
              </a:rPr>
              <a:t>Where was this located?</a:t>
            </a:r>
          </a:p>
          <a:p>
            <a:pPr marL="0" lvl="0" indent="0">
              <a:spcBef>
                <a:spcPts val="638"/>
              </a:spcBef>
              <a:buFont typeface="Arial" pitchFamily="32"/>
              <a:buChar char="•"/>
            </a:pPr>
            <a:r>
              <a:rPr lang="en-US" sz="2000" dirty="0" smtClean="0">
                <a:latin typeface="Calibri" pitchFamily="18"/>
              </a:rPr>
              <a:t>What is the name of the series of  paintings this belongs to?</a:t>
            </a:r>
          </a:p>
          <a:p>
            <a:pPr marL="0" lvl="0" indent="0">
              <a:spcBef>
                <a:spcPts val="638"/>
              </a:spcBef>
              <a:buNone/>
            </a:pPr>
            <a:endParaRPr lang="en-US" sz="2000" i="1" dirty="0">
              <a:latin typeface="Calibri"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Sandro Botticelli 1445-1510</a:t>
            </a:r>
            <a:endParaRPr lang="en-US"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Content Placeholder 4"/>
          <p:cNvSpPr txBox="1">
            <a:spLocks noGrp="1"/>
          </p:cNvSpPr>
          <p:nvPr>
            <p:ph type="body" idx="4294967295"/>
          </p:nvPr>
        </p:nvSpPr>
        <p:spPr>
          <a:xfrm>
            <a:off x="460439" y="15240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Who was his teacher?</a:t>
            </a:r>
          </a:p>
          <a:p>
            <a:pPr marL="0" lvl="0" indent="0">
              <a:spcBef>
                <a:spcPts val="638"/>
              </a:spcBef>
              <a:buFont typeface="Arial" pitchFamily="32"/>
              <a:buChar char="•"/>
            </a:pPr>
            <a:r>
              <a:rPr lang="en-US" dirty="0" smtClean="0">
                <a:latin typeface="Calibri" pitchFamily="18"/>
              </a:rPr>
              <a:t>Who was he a follower of?</a:t>
            </a:r>
          </a:p>
          <a:p>
            <a:pPr marL="0" lvl="0" indent="0">
              <a:spcBef>
                <a:spcPts val="638"/>
              </a:spcBef>
              <a:buFont typeface="Arial" pitchFamily="32"/>
              <a:buChar char="•"/>
            </a:pPr>
            <a:r>
              <a:rPr lang="en-US" dirty="0" smtClean="0">
                <a:latin typeface="Calibri" pitchFamily="18"/>
              </a:rPr>
              <a:t>Who did he spend most of his life working for?</a:t>
            </a:r>
          </a:p>
          <a:p>
            <a:pPr marL="0" lvl="0" indent="0">
              <a:spcBef>
                <a:spcPts val="638"/>
              </a:spcBef>
              <a:buNone/>
            </a:pPr>
            <a:endParaRPr lang="en-US" dirty="0">
              <a:latin typeface="Calibri"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The Birth of Venus&#10;1482">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6553080" y="32508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The Birth of Venus</a:t>
            </a:r>
            <a:br>
              <a:rPr lang="en-US" sz="2800" i="1" dirty="0" smtClean="0"/>
            </a:br>
            <a:r>
              <a:rPr lang="en-US" sz="2800" dirty="0" smtClean="0"/>
              <a:t>1482</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a:off x="23760" y="13680"/>
            <a:ext cx="6843960" cy="4557960"/>
          </a:xfrm>
          <a:prstGeom prst="rect">
            <a:avLst/>
          </a:prstGeom>
          <a:noFill/>
          <a:ln>
            <a:noFill/>
          </a:ln>
        </p:spPr>
      </p:pic>
      <p:sp>
        <p:nvSpPr>
          <p:cNvPr id="8" name="Content Placeholder 2"/>
          <p:cNvSpPr txBox="1">
            <a:spLocks noGrp="1"/>
          </p:cNvSpPr>
          <p:nvPr>
            <p:ph type="body" idx="4294967295"/>
          </p:nvPr>
        </p:nvSpPr>
        <p:spPr>
          <a:xfrm>
            <a:off x="23760" y="466056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000" dirty="0">
                <a:latin typeface="Calibri" pitchFamily="18"/>
              </a:rPr>
              <a:t>Where was it located?</a:t>
            </a:r>
          </a:p>
          <a:p>
            <a:pPr marL="0" lvl="0" indent="0">
              <a:spcBef>
                <a:spcPts val="638"/>
              </a:spcBef>
              <a:buFont typeface="Arial" pitchFamily="32"/>
              <a:buChar char="•"/>
            </a:pPr>
            <a:r>
              <a:rPr lang="en-US" sz="2000" dirty="0">
                <a:latin typeface="Calibri" pitchFamily="18"/>
              </a:rPr>
              <a:t>What does it illustrate?</a:t>
            </a:r>
          </a:p>
          <a:p>
            <a:pPr marL="0" lvl="0" indent="0">
              <a:spcBef>
                <a:spcPts val="638"/>
              </a:spcBef>
              <a:buFont typeface="Arial" pitchFamily="32"/>
              <a:buChar char="•"/>
            </a:pPr>
            <a:r>
              <a:rPr lang="en-US" sz="2000" dirty="0">
                <a:latin typeface="Calibri" pitchFamily="18"/>
              </a:rPr>
              <a:t>What is it about?</a:t>
            </a:r>
          </a:p>
          <a:p>
            <a:pPr marL="0" lvl="0" indent="0">
              <a:spcBef>
                <a:spcPts val="638"/>
              </a:spcBef>
              <a:buFont typeface="Arial" pitchFamily="32"/>
              <a:buChar char="•"/>
            </a:pPr>
            <a:r>
              <a:rPr lang="en-US" sz="2000" dirty="0">
                <a:latin typeface="Calibri" pitchFamily="18"/>
              </a:rPr>
              <a:t>What makes it special?</a:t>
            </a:r>
          </a:p>
          <a:p>
            <a:pPr marL="0" lvl="0" indent="0">
              <a:spcBef>
                <a:spcPts val="638"/>
              </a:spcBef>
              <a:buNone/>
            </a:pPr>
            <a:endParaRPr lang="en-US" sz="2000" i="1" dirty="0">
              <a:latin typeface="Calibri"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Andrea Mantegna 1431-1506 ">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Andrea Mantegna 1431-1506</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buFont typeface="Arial" panose="020B0604020202020204" pitchFamily="34" charset="0"/>
              <a:buChar char="•"/>
            </a:pPr>
            <a:r>
              <a:rPr lang="en-US" dirty="0" smtClean="0">
                <a:latin typeface="" pitchFamily="18"/>
              </a:rPr>
              <a:t>Who was he apprenticing to?</a:t>
            </a:r>
          </a:p>
          <a:p>
            <a:pPr lvl="0">
              <a:buFont typeface="Arial" panose="020B0604020202020204" pitchFamily="34" charset="0"/>
              <a:buChar char="•"/>
            </a:pPr>
            <a:r>
              <a:rPr lang="en-US" dirty="0" smtClean="0">
                <a:latin typeface="" pitchFamily="18"/>
              </a:rPr>
              <a:t>Who was he influenced by?</a:t>
            </a:r>
          </a:p>
          <a:p>
            <a:pPr lvl="0">
              <a:buFont typeface="Arial" panose="020B0604020202020204" pitchFamily="34" charset="0"/>
              <a:buChar char="•"/>
            </a:pPr>
            <a:r>
              <a:rPr lang="en-US" dirty="0" smtClean="0">
                <a:latin typeface="" pitchFamily="18"/>
              </a:rPr>
              <a:t>What techniques did he use in his artwork?</a:t>
            </a:r>
          </a:p>
          <a:p>
            <a:pPr lvl="0">
              <a:buFont typeface="Arial" panose="020B0604020202020204" pitchFamily="34" charset="0"/>
              <a:buChar char="•"/>
            </a:pPr>
            <a:endParaRPr lang="en-US" dirty="0">
              <a:latin typeface=""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Dead Christ&#10;1466">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6049861" y="1143000"/>
            <a:ext cx="3094139" cy="55623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r>
              <a:rPr lang="en-US" sz="2800" dirty="0" smtClean="0">
                <a:latin typeface="" pitchFamily="18"/>
              </a:rPr>
              <a:t>Who is this man?</a:t>
            </a:r>
          </a:p>
          <a:p>
            <a:r>
              <a:rPr lang="en-US" sz="2800" dirty="0" smtClean="0">
                <a:latin typeface="" pitchFamily="18"/>
              </a:rPr>
              <a:t>What medium is this?</a:t>
            </a:r>
          </a:p>
          <a:p>
            <a:r>
              <a:rPr lang="en-US" sz="2800" dirty="0" smtClean="0">
                <a:latin typeface="" pitchFamily="18"/>
              </a:rPr>
              <a:t>What were the proportions of the painting?</a:t>
            </a:r>
          </a:p>
          <a:p>
            <a:r>
              <a:rPr lang="en-US" sz="2800" dirty="0" smtClean="0">
                <a:latin typeface="" pitchFamily="18"/>
              </a:rPr>
              <a:t>Where is this painting now?</a:t>
            </a:r>
            <a:endParaRPr lang="en-US" sz="2800" dirty="0">
              <a:latin typeface="" pitchFamily="18"/>
            </a:endParaRPr>
          </a:p>
        </p:txBody>
      </p:sp>
      <p:sp>
        <p:nvSpPr>
          <p:cNvPr id="3" name="Title 1"/>
          <p:cNvSpPr txBox="1">
            <a:spLocks noGrp="1"/>
          </p:cNvSpPr>
          <p:nvPr>
            <p:ph type="title" idx="4294967295"/>
          </p:nvPr>
        </p:nvSpPr>
        <p:spPr>
          <a:xfrm>
            <a:off x="6400799" y="9108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Dead Christ</a:t>
            </a:r>
            <a:br>
              <a:rPr lang="en-US" sz="2800" i="1" dirty="0" smtClean="0"/>
            </a:br>
            <a:r>
              <a:rPr lang="en-US" sz="2800" dirty="0" smtClean="0"/>
              <a:t>1466</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a:off x="0" y="0"/>
            <a:ext cx="6083980" cy="51054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Giotto (1267-1337)">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Giotto (1267-1337)</a:t>
            </a:r>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a:latin typeface="Calibri" pitchFamily="18"/>
              </a:rPr>
              <a:t>How he was he discovered?</a:t>
            </a:r>
          </a:p>
          <a:p>
            <a:pPr marL="0" lvl="0" indent="0">
              <a:spcBef>
                <a:spcPts val="638"/>
              </a:spcBef>
              <a:buFont typeface="Arial" pitchFamily="32"/>
              <a:buChar char="•"/>
            </a:pPr>
            <a:r>
              <a:rPr lang="en-US">
                <a:latin typeface="Calibri" pitchFamily="18"/>
              </a:rPr>
              <a:t>Who discovered him?</a:t>
            </a:r>
          </a:p>
          <a:p>
            <a:pPr marL="0" lvl="0" indent="0">
              <a:spcBef>
                <a:spcPts val="638"/>
              </a:spcBef>
              <a:buFont typeface="Arial" pitchFamily="32"/>
              <a:buChar char="•"/>
            </a:pPr>
            <a:r>
              <a:rPr lang="en-US">
                <a:latin typeface="Calibri" pitchFamily="18"/>
              </a:rPr>
              <a:t>Who was Cimabue?</a:t>
            </a:r>
          </a:p>
          <a:p>
            <a:pPr marL="0" lvl="0" indent="0">
              <a:spcBef>
                <a:spcPts val="638"/>
              </a:spcBef>
              <a:buFont typeface="Arial" pitchFamily="32"/>
              <a:buChar char="•"/>
            </a:pPr>
            <a:r>
              <a:rPr lang="en-US">
                <a:latin typeface="Calibri" pitchFamily="18"/>
              </a:rPr>
              <a:t>What makes his painting innovative?</a:t>
            </a:r>
          </a:p>
          <a:p>
            <a:pPr marL="0" lvl="0" indent="0">
              <a:spcBef>
                <a:spcPts val="638"/>
              </a:spcBef>
              <a:buFont typeface="Arial" pitchFamily="32"/>
              <a:buChar char="•"/>
            </a:pPr>
            <a:r>
              <a:rPr lang="en-US">
                <a:latin typeface="Calibri" pitchFamily="18"/>
              </a:rPr>
              <a:t>Why were later Roman Artists not interested in painting realistically?</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Giovanni Bellini 1431-1516">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Giovanni Bellini 1431-1516</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buNone/>
            </a:pPr>
            <a:r>
              <a:rPr lang="en-US" dirty="0" smtClean="0">
                <a:latin typeface="" pitchFamily="18"/>
              </a:rPr>
              <a:t>What did most of his family do?</a:t>
            </a:r>
          </a:p>
          <a:p>
            <a:pPr lvl="0">
              <a:buNone/>
            </a:pPr>
            <a:r>
              <a:rPr lang="en-US" dirty="0" smtClean="0">
                <a:latin typeface="" pitchFamily="18"/>
              </a:rPr>
              <a:t>Who was he influenced by?</a:t>
            </a:r>
          </a:p>
          <a:p>
            <a:pPr lvl="0">
              <a:buNone/>
            </a:pPr>
            <a:r>
              <a:rPr lang="en-US" dirty="0" smtClean="0">
                <a:latin typeface="" pitchFamily="18"/>
              </a:rPr>
              <a:t>What city did he live and work in?</a:t>
            </a:r>
          </a:p>
          <a:p>
            <a:pPr lvl="0">
              <a:buNone/>
            </a:pPr>
            <a:endParaRPr lang="en-US" dirty="0" smtClean="0">
              <a:latin typeface=""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The Doge Leonardo Loredan&#10;1502">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4952880" y="1320840"/>
            <a:ext cx="4190759" cy="55623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r>
              <a:rPr lang="en-US" sz="2800" dirty="0" smtClean="0">
                <a:latin typeface="" pitchFamily="18"/>
              </a:rPr>
              <a:t>Who is this a painting of?</a:t>
            </a:r>
          </a:p>
          <a:p>
            <a:r>
              <a:rPr lang="en-US" sz="2800" dirty="0" smtClean="0">
                <a:latin typeface="" pitchFamily="18"/>
              </a:rPr>
              <a:t>What is the medium?</a:t>
            </a:r>
          </a:p>
          <a:p>
            <a:r>
              <a:rPr lang="en-US" sz="2800" dirty="0" smtClean="0">
                <a:latin typeface="" pitchFamily="18"/>
              </a:rPr>
              <a:t>Locate the light source for this portrait.</a:t>
            </a:r>
          </a:p>
          <a:p>
            <a:r>
              <a:rPr lang="en-US" sz="2800" dirty="0" smtClean="0">
                <a:latin typeface="" pitchFamily="18"/>
              </a:rPr>
              <a:t>What characteristics in his paintings demonstrate the influence of Northern European painters?</a:t>
            </a:r>
          </a:p>
          <a:p>
            <a:endParaRPr lang="en-US" sz="2800" dirty="0" smtClean="0">
              <a:latin typeface="" pitchFamily="18"/>
            </a:endParaRPr>
          </a:p>
        </p:txBody>
      </p:sp>
      <p:sp>
        <p:nvSpPr>
          <p:cNvPr id="3" name="Title 1"/>
          <p:cNvSpPr txBox="1">
            <a:spLocks noGrp="1"/>
          </p:cNvSpPr>
          <p:nvPr>
            <p:ph type="title" idx="4294967295"/>
          </p:nvPr>
        </p:nvSpPr>
        <p:spPr>
          <a:xfrm>
            <a:off x="5943600" y="91080"/>
            <a:ext cx="32000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The Doge Leonardo Loredan</a:t>
            </a:r>
            <a:br>
              <a:rPr lang="en-US" sz="2800" i="1" dirty="0" smtClean="0"/>
            </a:br>
            <a:r>
              <a:rPr lang="en-US" sz="2800" dirty="0" smtClean="0"/>
              <a:t>1502</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a:off x="0" y="0"/>
            <a:ext cx="4800240" cy="68115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Lamentation&#10;1305-1306&#10;fresco">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248520" y="19800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i="1" dirty="0"/>
              <a:t>Lamentation</a:t>
            </a:r>
            <a:r>
              <a:rPr lang="en-US" sz="3600" dirty="0"/>
              <a:t/>
            </a:r>
            <a:br>
              <a:rPr lang="en-US" sz="3600" dirty="0"/>
            </a:br>
            <a:r>
              <a:rPr lang="en-US" sz="3600" dirty="0"/>
              <a:t>1305-1306</a:t>
            </a:r>
            <a:br>
              <a:rPr lang="en-US" sz="3600" dirty="0"/>
            </a:br>
            <a:r>
              <a:rPr lang="en-US" sz="3600" dirty="0"/>
              <a:t>fresco</a:t>
            </a:r>
          </a:p>
        </p:txBody>
      </p:sp>
      <p:sp>
        <p:nvSpPr>
          <p:cNvPr id="3" name="Content Placeholder 2"/>
          <p:cNvSpPr txBox="1">
            <a:spLocks noGrp="1"/>
          </p:cNvSpPr>
          <p:nvPr>
            <p:ph type="body" idx="4294967295"/>
          </p:nvPr>
        </p:nvSpPr>
        <p:spPr>
          <a:xfrm>
            <a:off x="6400799" y="1829040"/>
            <a:ext cx="2361960"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a:latin typeface="Calibri" pitchFamily="18"/>
              </a:rPr>
              <a:t>Where is it?</a:t>
            </a:r>
          </a:p>
          <a:p>
            <a:pPr marL="0" lvl="0" indent="0">
              <a:spcBef>
                <a:spcPts val="638"/>
              </a:spcBef>
              <a:buFont typeface="Arial" pitchFamily="32"/>
              <a:buChar char="•"/>
            </a:pPr>
            <a:r>
              <a:rPr lang="en-US" dirty="0">
                <a:latin typeface="Calibri" pitchFamily="18"/>
              </a:rPr>
              <a:t>What does it illustrate?</a:t>
            </a:r>
          </a:p>
          <a:p>
            <a:pPr marL="0" lvl="0" indent="0">
              <a:spcBef>
                <a:spcPts val="638"/>
              </a:spcBef>
              <a:buFont typeface="Arial" pitchFamily="32"/>
              <a:buChar char="•"/>
            </a:pPr>
            <a:r>
              <a:rPr lang="en-US" dirty="0">
                <a:latin typeface="Calibri" pitchFamily="18"/>
              </a:rPr>
              <a:t>What is the painting about?</a:t>
            </a:r>
          </a:p>
          <a:p>
            <a:pPr marL="0" lvl="0" indent="0">
              <a:spcBef>
                <a:spcPts val="638"/>
              </a:spcBef>
              <a:buFont typeface="Arial" pitchFamily="32"/>
              <a:buChar char="•"/>
            </a:pPr>
            <a:r>
              <a:rPr lang="en-US" dirty="0">
                <a:latin typeface="Calibri" pitchFamily="18"/>
              </a:rPr>
              <a:t>What makes it special?</a:t>
            </a:r>
          </a:p>
        </p:txBody>
      </p:sp>
      <p:pic>
        <p:nvPicPr>
          <p:cNvPr id="4" name="Picture 6"/>
          <p:cNvPicPr>
            <a:picLocks noChangeAspect="1"/>
          </p:cNvPicPr>
          <p:nvPr/>
        </p:nvPicPr>
        <p:blipFill>
          <a:blip r:embed="rId3">
            <a:lum/>
            <a:alphaModFix/>
          </a:blip>
          <a:srcRect/>
          <a:stretch>
            <a:fillRect/>
          </a:stretch>
        </p:blipFill>
        <p:spPr>
          <a:xfrm>
            <a:off x="7920" y="533520"/>
            <a:ext cx="6317279" cy="58669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Duccio (1278-1319)">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Duccio (1278-1319)</a:t>
            </a:r>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a:latin typeface="Calibri" pitchFamily="18"/>
              </a:rPr>
              <a:t>What commission made him famous?</a:t>
            </a:r>
          </a:p>
          <a:p>
            <a:pPr marL="0" lvl="0" indent="0">
              <a:spcBef>
                <a:spcPts val="638"/>
              </a:spcBef>
              <a:buFont typeface="Arial" pitchFamily="32"/>
              <a:buChar char="•"/>
            </a:pPr>
            <a:r>
              <a:rPr lang="en-US">
                <a:latin typeface="Calibri" pitchFamily="18"/>
              </a:rPr>
              <a:t>How long did it take him?</a:t>
            </a:r>
          </a:p>
          <a:p>
            <a:pPr marL="0" lvl="0" indent="0">
              <a:spcBef>
                <a:spcPts val="638"/>
              </a:spcBef>
              <a:buFont typeface="Arial" pitchFamily="32"/>
              <a:buChar char="•"/>
            </a:pPr>
            <a:r>
              <a:rPr lang="en-US">
                <a:latin typeface="Calibri" pitchFamily="18"/>
              </a:rPr>
              <a:t>What happened when he finished?</a:t>
            </a:r>
          </a:p>
          <a:p>
            <a:pPr marL="0" lvl="0" indent="0">
              <a:spcBef>
                <a:spcPts val="638"/>
              </a:spcBef>
              <a:buNone/>
            </a:pPr>
            <a:endParaRPr lang="en-US">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Christ Raising Lazarus from the Dead&#10;1309-1311&#10;fresco">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327490" y="22860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Christ Raising Lazarus from the Dead</a:t>
            </a:r>
            <a:br>
              <a:rPr lang="en-US" sz="2800" i="1" dirty="0"/>
            </a:br>
            <a:r>
              <a:rPr lang="en-US" sz="2800" dirty="0"/>
              <a:t>1309-1311</a:t>
            </a:r>
            <a:br>
              <a:rPr lang="en-US" sz="2800" dirty="0"/>
            </a:br>
            <a:r>
              <a:rPr lang="en-US" sz="2800" dirty="0"/>
              <a:t>fresco</a:t>
            </a:r>
          </a:p>
        </p:txBody>
      </p:sp>
      <p:sp>
        <p:nvSpPr>
          <p:cNvPr id="3" name="Content Placeholder 2"/>
          <p:cNvSpPr txBox="1">
            <a:spLocks noGrp="1"/>
          </p:cNvSpPr>
          <p:nvPr>
            <p:ph type="body" idx="4294967295"/>
          </p:nvPr>
        </p:nvSpPr>
        <p:spPr>
          <a:xfrm>
            <a:off x="6332400" y="2362320"/>
            <a:ext cx="2361960"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800" dirty="0">
                <a:latin typeface="Calibri" pitchFamily="18"/>
              </a:rPr>
              <a:t>Where is it?</a:t>
            </a:r>
          </a:p>
          <a:p>
            <a:pPr marL="0" lvl="0" indent="0">
              <a:spcBef>
                <a:spcPts val="638"/>
              </a:spcBef>
              <a:buFont typeface="Arial" pitchFamily="32"/>
              <a:buChar char="•"/>
            </a:pPr>
            <a:r>
              <a:rPr lang="en-US" sz="2800" dirty="0">
                <a:latin typeface="Calibri" pitchFamily="18"/>
              </a:rPr>
              <a:t>What does it illustrate?</a:t>
            </a:r>
          </a:p>
          <a:p>
            <a:pPr marL="0" lvl="0" indent="0">
              <a:spcBef>
                <a:spcPts val="638"/>
              </a:spcBef>
              <a:buFont typeface="Arial" pitchFamily="32"/>
              <a:buChar char="•"/>
            </a:pPr>
            <a:r>
              <a:rPr lang="en-US" sz="2800" dirty="0">
                <a:latin typeface="Calibri" pitchFamily="18"/>
              </a:rPr>
              <a:t>What is the painting about?</a:t>
            </a:r>
          </a:p>
          <a:p>
            <a:pPr marL="0" lvl="0" indent="0">
              <a:spcBef>
                <a:spcPts val="638"/>
              </a:spcBef>
              <a:buFont typeface="Arial" pitchFamily="32"/>
              <a:buChar char="•"/>
            </a:pPr>
            <a:r>
              <a:rPr lang="en-US" sz="2800" dirty="0">
                <a:latin typeface="Calibri" pitchFamily="18"/>
              </a:rPr>
              <a:t>What makes it special?</a:t>
            </a:r>
          </a:p>
        </p:txBody>
      </p:sp>
      <p:pic>
        <p:nvPicPr>
          <p:cNvPr id="4" name="Picture 2"/>
          <p:cNvPicPr>
            <a:picLocks noChangeAspect="1"/>
          </p:cNvPicPr>
          <p:nvPr/>
        </p:nvPicPr>
        <p:blipFill>
          <a:blip r:embed="rId3">
            <a:lum/>
            <a:alphaModFix/>
          </a:blip>
          <a:srcRect/>
          <a:stretch>
            <a:fillRect/>
          </a:stretch>
        </p:blipFill>
        <p:spPr>
          <a:xfrm>
            <a:off x="2160" y="380880"/>
            <a:ext cx="6329879" cy="5943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imone Martini 1284-1344">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Simone Martini 1284-1344</a:t>
            </a:r>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a:latin typeface="Calibri" pitchFamily="18"/>
              </a:rPr>
              <a:t>Who was his teacher?</a:t>
            </a:r>
          </a:p>
          <a:p>
            <a:pPr marL="0" lvl="0" indent="0">
              <a:spcBef>
                <a:spcPts val="638"/>
              </a:spcBef>
              <a:buFont typeface="Arial" pitchFamily="32"/>
              <a:buChar char="•"/>
            </a:pPr>
            <a:r>
              <a:rPr lang="en-US">
                <a:latin typeface="Calibri" pitchFamily="18"/>
              </a:rPr>
              <a:t>Who did he work for?</a:t>
            </a:r>
          </a:p>
          <a:p>
            <a:pPr marL="0" lvl="0" indent="0">
              <a:spcBef>
                <a:spcPts val="638"/>
              </a:spcBef>
              <a:buFont typeface="Arial" pitchFamily="32"/>
              <a:buChar char="•"/>
            </a:pPr>
            <a:r>
              <a:rPr lang="en-US">
                <a:latin typeface="Calibri" pitchFamily="18"/>
              </a:rPr>
              <a:t>Who did he pick up some ideas, techniques and style from?</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Annunciation&#10;1333&#10;fresco">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6754744" y="1752840"/>
            <a:ext cx="2361960"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a:t>
            </a:r>
            <a:r>
              <a:rPr lang="en-US" dirty="0">
                <a:latin typeface="Calibri" pitchFamily="18"/>
              </a:rPr>
              <a:t>is it?</a:t>
            </a:r>
          </a:p>
          <a:p>
            <a:pPr marL="0" lvl="0" indent="0">
              <a:spcBef>
                <a:spcPts val="638"/>
              </a:spcBef>
              <a:buFont typeface="Arial" pitchFamily="32"/>
              <a:buChar char="•"/>
            </a:pPr>
            <a:r>
              <a:rPr lang="en-US" dirty="0">
                <a:latin typeface="Calibri" pitchFamily="18"/>
              </a:rPr>
              <a:t>What does it illustrate?</a:t>
            </a:r>
          </a:p>
          <a:p>
            <a:pPr marL="0" lvl="0" indent="0">
              <a:spcBef>
                <a:spcPts val="638"/>
              </a:spcBef>
              <a:buFont typeface="Arial" pitchFamily="32"/>
              <a:buChar char="•"/>
            </a:pPr>
            <a:r>
              <a:rPr lang="en-US" dirty="0">
                <a:latin typeface="Calibri" pitchFamily="18"/>
              </a:rPr>
              <a:t>What is the painting about?</a:t>
            </a:r>
          </a:p>
          <a:p>
            <a:pPr marL="0" lvl="0" indent="0">
              <a:spcBef>
                <a:spcPts val="638"/>
              </a:spcBef>
              <a:buFont typeface="Arial" pitchFamily="32"/>
              <a:buChar char="•"/>
            </a:pPr>
            <a:r>
              <a:rPr lang="en-US" dirty="0">
                <a:latin typeface="Calibri" pitchFamily="18"/>
              </a:rPr>
              <a:t>What makes it special?</a:t>
            </a:r>
          </a:p>
        </p:txBody>
      </p:sp>
      <p:pic>
        <p:nvPicPr>
          <p:cNvPr id="3" name="Picture 2"/>
          <p:cNvPicPr>
            <a:picLocks noChangeAspect="1"/>
          </p:cNvPicPr>
          <p:nvPr/>
        </p:nvPicPr>
        <p:blipFill>
          <a:blip r:embed="rId3">
            <a:lum/>
            <a:alphaModFix/>
          </a:blip>
          <a:srcRect/>
          <a:stretch>
            <a:fillRect/>
          </a:stretch>
        </p:blipFill>
        <p:spPr>
          <a:xfrm>
            <a:off x="-35280" y="529920"/>
            <a:ext cx="6844320" cy="5838480"/>
          </a:xfrm>
          <a:prstGeom prst="rect">
            <a:avLst/>
          </a:prstGeom>
          <a:noFill/>
          <a:ln>
            <a:noFill/>
          </a:ln>
        </p:spPr>
      </p:pic>
      <p:sp>
        <p:nvSpPr>
          <p:cNvPr id="4" name="Title 1"/>
          <p:cNvSpPr txBox="1">
            <a:spLocks noGrp="1"/>
          </p:cNvSpPr>
          <p:nvPr>
            <p:ph type="title" idx="4294967295"/>
          </p:nvPr>
        </p:nvSpPr>
        <p:spPr>
          <a:xfrm>
            <a:off x="6370453" y="38100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Annunciation</a:t>
            </a:r>
            <a:r>
              <a:rPr lang="en-US" sz="2800" dirty="0"/>
              <a:t/>
            </a:r>
            <a:br>
              <a:rPr lang="en-US" sz="2800" dirty="0"/>
            </a:br>
            <a:r>
              <a:rPr lang="en-US" sz="2800" dirty="0"/>
              <a:t>1333</a:t>
            </a:r>
            <a:br>
              <a:rPr lang="en-US" sz="2800" dirty="0"/>
            </a:br>
            <a:r>
              <a:rPr lang="en-US" sz="2800" dirty="0"/>
              <a:t>fresco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3"/>
          <p:cNvSpPr txBox="1">
            <a:spLocks noGrp="1"/>
          </p:cNvSpPr>
          <p:nvPr>
            <p:ph type="title" idx="4294967295"/>
          </p:nvPr>
        </p:nvSpPr>
        <p:spPr>
          <a:xfrm>
            <a:off x="685800" y="1981200"/>
            <a:ext cx="7772039" cy="1469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
            </a:r>
            <a:br>
              <a:rPr lang="en-US" dirty="0"/>
            </a:br>
            <a:r>
              <a:rPr lang="en-US" dirty="0"/>
              <a:t>The </a:t>
            </a:r>
            <a:r>
              <a:rPr lang="en-US" dirty="0" smtClean="0"/>
              <a:t>Early Italian </a:t>
            </a:r>
            <a:r>
              <a:rPr lang="en-US" dirty="0"/>
              <a:t>Renaissance</a:t>
            </a:r>
          </a:p>
        </p:txBody>
      </p:sp>
      <p:sp>
        <p:nvSpPr>
          <p:cNvPr id="3" name="Subtitle 4"/>
          <p:cNvSpPr txBox="1">
            <a:spLocks noGrp="1"/>
          </p:cNvSpPr>
          <p:nvPr>
            <p:ph type="subTitle" idx="4294967295"/>
          </p:nvPr>
        </p:nvSpPr>
        <p:spPr>
          <a:xfrm>
            <a:off x="1371599" y="3886200"/>
            <a:ext cx="6400440" cy="1752119"/>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Aft>
                <a:spcPts val="0"/>
              </a:spcAft>
              <a:buNone/>
            </a:pPr>
            <a:r>
              <a:rPr lang="en-US" sz="4400">
                <a:latin typeface="Calibri" pitchFamily="18"/>
              </a:rPr>
              <a:t>1401-1600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1098</Words>
  <Application>Microsoft Office PowerPoint</Application>
  <PresentationFormat>On-screen Show (4:3)</PresentationFormat>
  <Paragraphs>172</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Default</vt:lpstr>
      <vt:lpstr>Default 1</vt:lpstr>
      <vt:lpstr>The Pre-Renaissance  1250-1470</vt:lpstr>
      <vt:lpstr>PowerPoint Presentation</vt:lpstr>
      <vt:lpstr>Giotto (1267-1337)</vt:lpstr>
      <vt:lpstr>Lamentation 1305-1306 fresco</vt:lpstr>
      <vt:lpstr>Duccio (1278-1319)</vt:lpstr>
      <vt:lpstr>Christ Raising Lazarus from the Dead 1309-1311 fresco</vt:lpstr>
      <vt:lpstr>Simone Martini 1284-1344</vt:lpstr>
      <vt:lpstr>Annunciation 1333 fresco</vt:lpstr>
      <vt:lpstr> The Early Italian Renaissance</vt:lpstr>
      <vt:lpstr>The Italian Renaissance</vt:lpstr>
      <vt:lpstr>PowerPoint Presentation</vt:lpstr>
      <vt:lpstr>Fillippo Brunelleschi 1377-1446</vt:lpstr>
      <vt:lpstr>Dome for the Cathedral of Florence 1420-1436 </vt:lpstr>
      <vt:lpstr>Lorenzo Ghiberti 1381-1455</vt:lpstr>
      <vt:lpstr>Gates of Paradise 1425-1452</vt:lpstr>
      <vt:lpstr>Donatello 1386-1466</vt:lpstr>
      <vt:lpstr>David 1430-1432</vt:lpstr>
      <vt:lpstr>Masaccio 1401-1428</vt:lpstr>
      <vt:lpstr>Tribute Money 1427</vt:lpstr>
      <vt:lpstr>Fra Angelico 1400-1455</vt:lpstr>
      <vt:lpstr>Annunciation 1440-1450</vt:lpstr>
      <vt:lpstr>Paolo Uccello 1397-1475</vt:lpstr>
      <vt:lpstr>Battle  of San  Romano 1445</vt:lpstr>
      <vt:lpstr>Piero della Francesca 1420-1492</vt:lpstr>
      <vt:lpstr>The Discovering and Proving of the True Cross 1453-54</vt:lpstr>
      <vt:lpstr>Sandro Botticelli 1445-1510</vt:lpstr>
      <vt:lpstr>The Birth of Venus 1482</vt:lpstr>
      <vt:lpstr>Andrea Mantegna 1431-1506</vt:lpstr>
      <vt:lpstr>Dead Christ 1466</vt:lpstr>
      <vt:lpstr>Giovanni Bellini 1431-1516</vt:lpstr>
      <vt:lpstr>The Doge Leonardo Loredan 1502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Pre-Renaissance  1250-1470</dc:title>
  <dc:creator>Buckley, Rachel</dc:creator>
  <cp:lastModifiedBy>Windows User</cp:lastModifiedBy>
  <cp:revision>7</cp:revision>
  <dcterms:modified xsi:type="dcterms:W3CDTF">2014-04-09T15:33:49Z</dcterms:modified>
</cp:coreProperties>
</file>