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handoutMasterIdLst>
    <p:handoutMasterId r:id="rId106"/>
  </p:handoutMasterIdLst>
  <p:sldIdLst>
    <p:sldId id="298"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5" r:id="rId21"/>
    <p:sldId id="274" r:id="rId22"/>
    <p:sldId id="276" r:id="rId23"/>
    <p:sldId id="277" r:id="rId24"/>
    <p:sldId id="278" r:id="rId25"/>
    <p:sldId id="281" r:id="rId26"/>
    <p:sldId id="299" r:id="rId27"/>
    <p:sldId id="282" r:id="rId28"/>
    <p:sldId id="283" r:id="rId29"/>
    <p:sldId id="284" r:id="rId30"/>
    <p:sldId id="286" r:id="rId31"/>
    <p:sldId id="285" r:id="rId32"/>
    <p:sldId id="287" r:id="rId33"/>
    <p:sldId id="288" r:id="rId34"/>
    <p:sldId id="333"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00" r:id="rId64"/>
    <p:sldId id="289" r:id="rId65"/>
    <p:sldId id="334" r:id="rId66"/>
    <p:sldId id="350" r:id="rId67"/>
    <p:sldId id="335" r:id="rId68"/>
    <p:sldId id="336" r:id="rId69"/>
    <p:sldId id="337" r:id="rId70"/>
    <p:sldId id="351" r:id="rId71"/>
    <p:sldId id="338" r:id="rId72"/>
    <p:sldId id="339" r:id="rId73"/>
    <p:sldId id="291" r:id="rId74"/>
    <p:sldId id="340" r:id="rId75"/>
    <p:sldId id="341" r:id="rId76"/>
    <p:sldId id="344" r:id="rId77"/>
    <p:sldId id="290" r:id="rId78"/>
    <p:sldId id="365" r:id="rId79"/>
    <p:sldId id="348" r:id="rId80"/>
    <p:sldId id="343" r:id="rId81"/>
    <p:sldId id="294" r:id="rId82"/>
    <p:sldId id="366" r:id="rId83"/>
    <p:sldId id="293" r:id="rId84"/>
    <p:sldId id="295" r:id="rId85"/>
    <p:sldId id="296" r:id="rId86"/>
    <p:sldId id="368" r:id="rId87"/>
    <p:sldId id="297" r:id="rId88"/>
    <p:sldId id="367" r:id="rId89"/>
    <p:sldId id="347" r:id="rId90"/>
    <p:sldId id="369" r:id="rId91"/>
    <p:sldId id="370" r:id="rId92"/>
    <p:sldId id="371" r:id="rId93"/>
    <p:sldId id="372" r:id="rId94"/>
    <p:sldId id="373" r:id="rId95"/>
    <p:sldId id="374" r:id="rId96"/>
    <p:sldId id="375" r:id="rId97"/>
    <p:sldId id="376" r:id="rId98"/>
    <p:sldId id="378" r:id="rId99"/>
    <p:sldId id="379" r:id="rId100"/>
    <p:sldId id="383" r:id="rId101"/>
    <p:sldId id="384" r:id="rId102"/>
    <p:sldId id="386" r:id="rId103"/>
    <p:sldId id="387" r:id="rId10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621" autoAdjust="0"/>
  </p:normalViewPr>
  <p:slideViewPr>
    <p:cSldViewPr>
      <p:cViewPr varScale="1">
        <p:scale>
          <a:sx n="69" d="100"/>
          <a:sy n="69" d="100"/>
        </p:scale>
        <p:origin x="-2004" y="-96"/>
      </p:cViewPr>
      <p:guideLst>
        <p:guide orient="horz" pos="2160"/>
        <p:guide pos="2880"/>
      </p:guideLst>
    </p:cSldViewPr>
  </p:slideViewPr>
  <p:notesTextViewPr>
    <p:cViewPr>
      <p:scale>
        <a:sx n="1" d="1"/>
        <a:sy n="1" d="1"/>
      </p:scale>
      <p:origin x="0" y="0"/>
    </p:cViewPr>
  </p:notesTextViewPr>
  <p:sorterViewPr>
    <p:cViewPr>
      <p:scale>
        <a:sx n="100" d="100"/>
        <a:sy n="100" d="100"/>
      </p:scale>
      <p:origin x="0" y="2764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95DC9AD-1385-4ECD-BD72-503409B44A0F}" type="datetimeFigureOut">
              <a:rPr lang="en-US" smtClean="0"/>
              <a:t>12/2/2014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98F6A68-5A56-422E-A933-70F411345E6D}" type="slidenum">
              <a:rPr lang="en-US" smtClean="0"/>
              <a:t>‹#›</a:t>
            </a:fld>
            <a:endParaRPr lang="en-US"/>
          </a:p>
        </p:txBody>
      </p:sp>
    </p:spTree>
    <p:extLst>
      <p:ext uri="{BB962C8B-B14F-4D97-AF65-F5344CB8AC3E}">
        <p14:creationId xmlns:p14="http://schemas.microsoft.com/office/powerpoint/2010/main" val="416379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00BEA97-7F4C-4285-BB6B-5FA39C81EAF1}" type="datetimeFigureOut">
              <a:rPr lang="en-US" smtClean="0"/>
              <a:t>12/2/2014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6D70EE5-80E7-4E9F-8263-5AC627ABC3AE}" type="slidenum">
              <a:rPr lang="en-US" smtClean="0"/>
              <a:t>‹#›</a:t>
            </a:fld>
            <a:endParaRPr lang="en-US"/>
          </a:p>
        </p:txBody>
      </p:sp>
    </p:spTree>
    <p:extLst>
      <p:ext uri="{BB962C8B-B14F-4D97-AF65-F5344CB8AC3E}">
        <p14:creationId xmlns:p14="http://schemas.microsoft.com/office/powerpoint/2010/main" val="3619818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visual-arts-cork.com/history-of-art/medieval-manuscript-illumination.htm"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visual-arts-cork.com/religious-art.htm" TargetMode="External"/><Relationship Id="rId5" Type="http://schemas.openxmlformats.org/officeDocument/2006/relationships/hyperlink" Target="http://www.visual-arts-cork.com/fine-art-painting.htm" TargetMode="External"/><Relationship Id="rId4" Type="http://schemas.openxmlformats.org/officeDocument/2006/relationships/hyperlink" Target="http://www.visual-arts-cork.com/history-of-art/international-gothic-illuminations.ht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8" Type="http://schemas.openxmlformats.org/officeDocument/2006/relationships/hyperlink" Target="http://en.wikipedia.org/wiki/Constantinople" TargetMode="External"/><Relationship Id="rId13" Type="http://schemas.openxmlformats.org/officeDocument/2006/relationships/hyperlink" Target="#cite_note-2"/><Relationship Id="rId3" Type="http://schemas.openxmlformats.org/officeDocument/2006/relationships/hyperlink" Target="http://en.wikipedia.org/wiki/Byzantine_art" TargetMode="External"/><Relationship Id="rId7" Type="http://schemas.openxmlformats.org/officeDocument/2006/relationships/hyperlink" Target="http://en.wikipedia.org/wiki/Louvre" TargetMode="External"/><Relationship Id="rId12" Type="http://schemas.openxmlformats.org/officeDocument/2006/relationships/hyperlink" Target="#cite_note-1"/><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en.wikipedia.org/wiki/Deesis" TargetMode="External"/><Relationship Id="rId11" Type="http://schemas.openxmlformats.org/officeDocument/2006/relationships/hyperlink" Target="http://en.wikipedia.org/wiki/Romanos_IV" TargetMode="External"/><Relationship Id="rId5" Type="http://schemas.openxmlformats.org/officeDocument/2006/relationships/hyperlink" Target="http://en.wikipedia.org/wiki/Triptych" TargetMode="External"/><Relationship Id="rId15" Type="http://schemas.openxmlformats.org/officeDocument/2006/relationships/hyperlink" Target="http://en.wikipedia.org/wiki/Macedonian_art_(Byzantine)" TargetMode="External"/><Relationship Id="rId10" Type="http://schemas.openxmlformats.org/officeDocument/2006/relationships/hyperlink" Target="http://en.wikipedia.org/wiki/Romanos_II" TargetMode="External"/><Relationship Id="rId4" Type="http://schemas.openxmlformats.org/officeDocument/2006/relationships/hyperlink" Target="http://en.wikipedia.org/wiki/Ivory" TargetMode="External"/><Relationship Id="rId9" Type="http://schemas.openxmlformats.org/officeDocument/2006/relationships/hyperlink" Target="http://en.wikipedia.org/wiki/Biblioth%C3%A8que_nationale_de_France" TargetMode="External"/><Relationship Id="rId14" Type="http://schemas.openxmlformats.org/officeDocument/2006/relationships/hyperlink" Target="#cite_note-3"/></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8" Type="http://schemas.openxmlformats.org/officeDocument/2006/relationships/hyperlink" Target="http://www.britannica.com/EBchecked/topic/496515/Reims-Cathedral" TargetMode="External"/><Relationship Id="rId13" Type="http://schemas.openxmlformats.org/officeDocument/2006/relationships/hyperlink" Target="http://www.britannica.com/EBchecked/topic/508431/Romanesque-art" TargetMode="External"/><Relationship Id="rId18" Type="http://schemas.openxmlformats.org/officeDocument/2006/relationships/hyperlink" Target="http://www.britannica.com/EBchecked/topic/86773/buttress" TargetMode="External"/><Relationship Id="rId3" Type="http://schemas.openxmlformats.org/officeDocument/2006/relationships/hyperlink" Target="http://www.britannica.com/EBchecked/topic/99526/cathedral" TargetMode="External"/><Relationship Id="rId21" Type="http://schemas.openxmlformats.org/officeDocument/2006/relationships/hyperlink" Target="http://www.britannica.com/EBchecked/topic/602515/transept" TargetMode="External"/><Relationship Id="rId7" Type="http://schemas.openxmlformats.org/officeDocument/2006/relationships/hyperlink" Target="http://www.britannica.com/EBchecked/topic/20615/Amiens-Cathedral" TargetMode="External"/><Relationship Id="rId12" Type="http://schemas.openxmlformats.org/officeDocument/2006/relationships/hyperlink" Target="http://www.britannica.com/EBchecked/topic/144980/crypt" TargetMode="External"/><Relationship Id="rId17" Type="http://schemas.openxmlformats.org/officeDocument/2006/relationships/hyperlink" Target="http://www.britannica.com/EBchecked/topic/121270/clerestory" TargetMode="External"/><Relationship Id="rId2" Type="http://schemas.openxmlformats.org/officeDocument/2006/relationships/slide" Target="../slides/slide76.xml"/><Relationship Id="rId16" Type="http://schemas.openxmlformats.org/officeDocument/2006/relationships/hyperlink" Target="http://www.britannica.com/EBchecked/topic/605174/triforium" TargetMode="External"/><Relationship Id="rId20" Type="http://schemas.openxmlformats.org/officeDocument/2006/relationships/hyperlink" Target="http://www.britannica.com/EBchecked/topic/509828/rose-window" TargetMode="External"/><Relationship Id="rId1" Type="http://schemas.openxmlformats.org/officeDocument/2006/relationships/notesMaster" Target="../notesMasters/notesMaster1.xml"/><Relationship Id="rId6" Type="http://schemas.openxmlformats.org/officeDocument/2006/relationships/hyperlink" Target="http://www.britannica.com/EBchecked/topic/32952/Western-architecture/47334/Gothic#toc47334" TargetMode="External"/><Relationship Id="rId11" Type="http://schemas.openxmlformats.org/officeDocument/2006/relationships/hyperlink" Target="http://www.britannica.com/EBchecked/topic/380873/Middle-Ages" TargetMode="External"/><Relationship Id="rId24" Type="http://schemas.openxmlformats.org/officeDocument/2006/relationships/hyperlink" Target="http://www.britannica.com/EBchecked/topic/648327/World-Heritage-site" TargetMode="External"/><Relationship Id="rId5" Type="http://schemas.openxmlformats.org/officeDocument/2006/relationships/hyperlink" Target="http://www.britannica.com/EBchecked/topic/215768/France" TargetMode="External"/><Relationship Id="rId15" Type="http://schemas.openxmlformats.org/officeDocument/2006/relationships/hyperlink" Target="http://www.britannica.com/EBchecked/topic/32431/arcade" TargetMode="External"/><Relationship Id="rId23" Type="http://schemas.openxmlformats.org/officeDocument/2006/relationships/hyperlink" Target="http://www.britannica.com/EBchecked/topic/616410/UNESCO" TargetMode="External"/><Relationship Id="rId10" Type="http://schemas.openxmlformats.org/officeDocument/2006/relationships/hyperlink" Target="http://www.britannica.com/EBchecked/topic/460445/pilgrimage" TargetMode="External"/><Relationship Id="rId19" Type="http://schemas.openxmlformats.org/officeDocument/2006/relationships/hyperlink" Target="http://www.britannica.com/EBchecked/topic/113988/choir" TargetMode="External"/><Relationship Id="rId4" Type="http://schemas.openxmlformats.org/officeDocument/2006/relationships/hyperlink" Target="http://www.britannica.com/EBchecked/topic/107724/Chartres" TargetMode="External"/><Relationship Id="rId9" Type="http://schemas.openxmlformats.org/officeDocument/2006/relationships/hyperlink" Target="http://www.britannica.com/EBchecked/topic/367422/Mary" TargetMode="External"/><Relationship Id="rId14" Type="http://schemas.openxmlformats.org/officeDocument/2006/relationships/hyperlink" Target="http://www.britannica.com/EBchecked/topic/330211/Laon" TargetMode="External"/><Relationship Id="rId22" Type="http://schemas.openxmlformats.org/officeDocument/2006/relationships/hyperlink" Target="http://www.britannica.com/EBchecked/topic/215768/France/40394/The-French-Revolution-and-Napoleon-1789-1815#toc40394" TargetMode="Externa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8" Type="http://schemas.openxmlformats.org/officeDocument/2006/relationships/hyperlink" Target="http://en.wikipedia.org/wiki/France" TargetMode="External"/><Relationship Id="rId13" Type="http://schemas.openxmlformats.org/officeDocument/2006/relationships/hyperlink" Target="http://en.wikipedia.org/wiki/Laon_Cathedral#History" TargetMode="External"/><Relationship Id="rId18" Type="http://schemas.openxmlformats.org/officeDocument/2006/relationships/hyperlink" Target="http://en.wikipedia.org/wiki/Charlemagne" TargetMode="External"/><Relationship Id="rId26" Type="http://schemas.openxmlformats.org/officeDocument/2006/relationships/hyperlink" Target="http://en.wikipedia.org/wiki/Cruciform" TargetMode="External"/><Relationship Id="rId39" Type="http://schemas.openxmlformats.org/officeDocument/2006/relationships/hyperlink" Target="http://en.wikipedia.org/wiki/Rood_screen" TargetMode="External"/><Relationship Id="rId3" Type="http://schemas.openxmlformats.org/officeDocument/2006/relationships/hyperlink" Target="http://en.wikipedia.org/wiki/Gothic_architecture" TargetMode="External"/><Relationship Id="rId21" Type="http://schemas.openxmlformats.org/officeDocument/2006/relationships/hyperlink" Target="http://en.wikipedia.org/wiki/Waldric" TargetMode="External"/><Relationship Id="rId34" Type="http://schemas.openxmlformats.org/officeDocument/2006/relationships/hyperlink" Target="http://en.wikipedia.org/wiki/Triforium" TargetMode="External"/><Relationship Id="rId42" Type="http://schemas.openxmlformats.org/officeDocument/2006/relationships/hyperlink" Target="http://en.wikipedia.org/wiki/Villard_de_Honnecourt" TargetMode="External"/><Relationship Id="rId7" Type="http://schemas.openxmlformats.org/officeDocument/2006/relationships/hyperlink" Target="http://en.wikipedia.org/wiki/Picardy_(province)" TargetMode="External"/><Relationship Id="rId12" Type="http://schemas.openxmlformats.org/officeDocument/2006/relationships/hyperlink" Target="http://en.wikipedia.org/wiki/Laon_Cathedral#Previous_cathedrals_on_the_site" TargetMode="External"/><Relationship Id="rId17" Type="http://schemas.openxmlformats.org/officeDocument/2006/relationships/hyperlink" Target="http://en.wikipedia.org/wiki/Carolingian_architecture" TargetMode="External"/><Relationship Id="rId25" Type="http://schemas.openxmlformats.org/officeDocument/2006/relationships/hyperlink" Target="http://en.wikipedia.org/wiki/Transept" TargetMode="External"/><Relationship Id="rId33" Type="http://schemas.openxmlformats.org/officeDocument/2006/relationships/hyperlink" Target="http://en.wikipedia.org/wiki/Clerestory" TargetMode="External"/><Relationship Id="rId38" Type="http://schemas.openxmlformats.org/officeDocument/2006/relationships/hyperlink" Target="http://en.wikipedia.org/wiki/Stained_glass" TargetMode="External"/><Relationship Id="rId2" Type="http://schemas.openxmlformats.org/officeDocument/2006/relationships/slide" Target="../slides/slide84.xml"/><Relationship Id="rId16" Type="http://schemas.openxmlformats.org/officeDocument/2006/relationships/hyperlink" Target="http://en.wikipedia.org/w/index.php?title=Laon_Cathedral&amp;action=edit&amp;section=1" TargetMode="External"/><Relationship Id="rId20" Type="http://schemas.openxmlformats.org/officeDocument/2006/relationships/hyperlink" Target="http://en.wikipedia.org/wiki/Philip_I_of_France" TargetMode="External"/><Relationship Id="rId29" Type="http://schemas.openxmlformats.org/officeDocument/2006/relationships/hyperlink" Target="http://en.wikipedia.org/wiki/Facade" TargetMode="External"/><Relationship Id="rId41" Type="http://schemas.openxmlformats.org/officeDocument/2006/relationships/hyperlink" Target="http://en.wikipedia.org/wiki/Franco-Prussian_War" TargetMode="External"/><Relationship Id="rId1" Type="http://schemas.openxmlformats.org/officeDocument/2006/relationships/notesMaster" Target="../notesMasters/notesMaster1.xml"/><Relationship Id="rId6" Type="http://schemas.openxmlformats.org/officeDocument/2006/relationships/hyperlink" Target="http://en.wikipedia.org/wiki/Laon" TargetMode="External"/><Relationship Id="rId11" Type="http://schemas.openxmlformats.org/officeDocument/2006/relationships/hyperlink" Target="http://en.wikipedia.org/wiki/Laon_Cathedral" TargetMode="External"/><Relationship Id="rId24" Type="http://schemas.openxmlformats.org/officeDocument/2006/relationships/hyperlink" Target="http://en.wikipedia.org/wiki/Choir_(architecture)" TargetMode="External"/><Relationship Id="rId32" Type="http://schemas.openxmlformats.org/officeDocument/2006/relationships/hyperlink" Target="http://en.wikipedia.org/wiki/Crossing_(architecture)" TargetMode="External"/><Relationship Id="rId37" Type="http://schemas.openxmlformats.org/officeDocument/2006/relationships/hyperlink" Target="http://en.wikipedia.org/wiki/Rose_window" TargetMode="External"/><Relationship Id="rId40" Type="http://schemas.openxmlformats.org/officeDocument/2006/relationships/hyperlink" Target="http://en.wikipedia.org/wiki/French_Revolution" TargetMode="External"/><Relationship Id="rId5" Type="http://schemas.openxmlformats.org/officeDocument/2006/relationships/hyperlink" Target="http://en.wikipedia.org/wiki/Notre_Dame_de_Paris" TargetMode="External"/><Relationship Id="rId15" Type="http://schemas.openxmlformats.org/officeDocument/2006/relationships/hyperlink" Target="http://en.wikipedia.org/wiki/Laon_Cathedral#External_links" TargetMode="External"/><Relationship Id="rId23" Type="http://schemas.openxmlformats.org/officeDocument/2006/relationships/hyperlink" Target="http://en.wikipedia.org/w/index.php?title=Laon_Cathedral&amp;action=edit&amp;section=2" TargetMode="External"/><Relationship Id="rId28" Type="http://schemas.openxmlformats.org/officeDocument/2006/relationships/hyperlink" Target="http://en.wikipedia.org/wiki/Tower" TargetMode="External"/><Relationship Id="rId36" Type="http://schemas.openxmlformats.org/officeDocument/2006/relationships/hyperlink" Target="http://en.wikipedia.org/wiki/Sexpartite_vault" TargetMode="External"/><Relationship Id="rId10" Type="http://schemas.openxmlformats.org/officeDocument/2006/relationships/hyperlink" Target="http://en.wikipedia.org/wiki/Monument_Historique" TargetMode="External"/><Relationship Id="rId19" Type="http://schemas.openxmlformats.org/officeDocument/2006/relationships/hyperlink" Target="http://en.wikipedia.org/wiki/Laon_Cathedral#cite_note-1" TargetMode="External"/><Relationship Id="rId31" Type="http://schemas.openxmlformats.org/officeDocument/2006/relationships/hyperlink" Target="http://en.wikipedia.org/wiki/Lantern" TargetMode="External"/><Relationship Id="rId4" Type="http://schemas.openxmlformats.org/officeDocument/2006/relationships/hyperlink" Target="http://en.wikipedia.org/wiki/Sens_Cathedral" TargetMode="External"/><Relationship Id="rId9" Type="http://schemas.openxmlformats.org/officeDocument/2006/relationships/hyperlink" Target="http://en.wikipedia.org/wiki/Ancient_Diocese_of_Laon" TargetMode="External"/><Relationship Id="rId14" Type="http://schemas.openxmlformats.org/officeDocument/2006/relationships/hyperlink" Target="http://en.wikipedia.org/wiki/Laon_Cathedral#References" TargetMode="External"/><Relationship Id="rId22" Type="http://schemas.openxmlformats.org/officeDocument/2006/relationships/hyperlink" Target="http://fr.wikipedia.org/wiki/Barth%C3%A9lemy_de_Jur" TargetMode="External"/><Relationship Id="rId27" Type="http://schemas.openxmlformats.org/officeDocument/2006/relationships/hyperlink" Target="http://en.wikipedia.org/wiki/Apse" TargetMode="External"/><Relationship Id="rId30" Type="http://schemas.openxmlformats.org/officeDocument/2006/relationships/hyperlink" Target="http://en.wikipedia.org/wiki/Spire" TargetMode="External"/><Relationship Id="rId35" Type="http://schemas.openxmlformats.org/officeDocument/2006/relationships/hyperlink" Target="http://en.wikipedia.org/wiki/Tribune_(architecture)" TargetMode="External"/><Relationship Id="rId43" Type="http://schemas.openxmlformats.org/officeDocument/2006/relationships/hyperlink" Target="http://en.wikipedia.org/wiki/Pierre_Dumage" TargetMode="External"/></Relationships>
</file>

<file path=ppt/notesSlides/_rels/notesSlide83.xml.rels><?xml version="1.0" encoding="UTF-8" standalone="yes"?>
<Relationships xmlns="http://schemas.openxmlformats.org/package/2006/relationships"><Relationship Id="rId26" Type="http://schemas.openxmlformats.org/officeDocument/2006/relationships/hyperlink" Target="http://en.wikipedia.org/wiki/Raphael" TargetMode="External"/><Relationship Id="rId21" Type="http://schemas.openxmlformats.org/officeDocument/2006/relationships/hyperlink" Target="http://en.wikipedia.org/wiki/Sassetta" TargetMode="External"/><Relationship Id="rId34" Type="http://schemas.openxmlformats.org/officeDocument/2006/relationships/hyperlink" Target="http://en.wikipedia.org/wiki/Fra_Angelico" TargetMode="External"/><Relationship Id="rId42" Type="http://schemas.openxmlformats.org/officeDocument/2006/relationships/hyperlink" Target="http://en.wikipedia.org/wiki/Domenichino" TargetMode="External"/><Relationship Id="rId47" Type="http://schemas.openxmlformats.org/officeDocument/2006/relationships/hyperlink" Target="http://en.wikipedia.org/wiki/Guido_Reni" TargetMode="External"/><Relationship Id="rId50" Type="http://schemas.openxmlformats.org/officeDocument/2006/relationships/hyperlink" Target="http://en.wikipedia.org/wiki/Eug%C3%A8ne_Delacroix" TargetMode="External"/><Relationship Id="rId55" Type="http://schemas.openxmlformats.org/officeDocument/2006/relationships/hyperlink" Target="http://en.wikipedia.org/wiki/Registrum_Gregorii" TargetMode="External"/><Relationship Id="rId63" Type="http://schemas.openxmlformats.org/officeDocument/2006/relationships/hyperlink" Target="http://en.wikipedia.org/wiki/French_landscape_garden" TargetMode="External"/><Relationship Id="rId68" Type="http://schemas.openxmlformats.org/officeDocument/2006/relationships/hyperlink" Target="http://en.wikipedia.org/wiki/Chantilly_Racecourse" TargetMode="External"/><Relationship Id="rId76" Type="http://schemas.openxmlformats.org/officeDocument/2006/relationships/hyperlink" Target="http://en.wikipedia.org/wiki/2002_World_Monuments_Watch" TargetMode="External"/><Relationship Id="rId84" Type="http://schemas.openxmlformats.org/officeDocument/2006/relationships/hyperlink" Target="http://en.wikipedia.org/wiki/Ch%C3%A2teau_de_Chantilly#cite_note-4" TargetMode="External"/><Relationship Id="rId89" Type="http://schemas.openxmlformats.org/officeDocument/2006/relationships/hyperlink" Target="http://en.wikipedia.org/wiki/Christopher_Walken" TargetMode="External"/><Relationship Id="rId97" Type="http://schemas.openxmlformats.org/officeDocument/2006/relationships/hyperlink" Target="http://en.wikipedia.org/wiki/Daniela_Cicarelli" TargetMode="External"/><Relationship Id="rId7" Type="http://schemas.openxmlformats.org/officeDocument/2006/relationships/hyperlink" Target="http://en.wikipedia.org/wiki/Louis_II_de_Bourbon,_Prince_de_Cond%C3%A9" TargetMode="External"/><Relationship Id="rId71" Type="http://schemas.openxmlformats.org/officeDocument/2006/relationships/hyperlink" Target="http://en.wikipedia.org/wiki/Prince_of_Cond%C3%A9" TargetMode="External"/><Relationship Id="rId92" Type="http://schemas.openxmlformats.org/officeDocument/2006/relationships/hyperlink" Target="http://en.wikipedia.org/wiki/Ch%C3%A2teau_de_Chantilly#cite_note-5" TargetMode="External"/><Relationship Id="rId2" Type="http://schemas.openxmlformats.org/officeDocument/2006/relationships/slide" Target="../slides/slide85.xml"/><Relationship Id="rId16" Type="http://schemas.openxmlformats.org/officeDocument/2006/relationships/hyperlink" Target="http://en.wikipedia.org/wiki/Honore_Daumet" TargetMode="External"/><Relationship Id="rId29" Type="http://schemas.openxmlformats.org/officeDocument/2006/relationships/hyperlink" Target="http://en.wikipedia.org/wiki/Guercino" TargetMode="External"/><Relationship Id="rId11" Type="http://schemas.openxmlformats.org/officeDocument/2006/relationships/hyperlink" Target="http://en.wikipedia.org/wiki/Madame_de_S%C3%A9vign%C3%A9" TargetMode="External"/><Relationship Id="rId24" Type="http://schemas.openxmlformats.org/officeDocument/2006/relationships/hyperlink" Target="http://en.wikipedia.org/wiki/Piero_di_Cosimo" TargetMode="External"/><Relationship Id="rId32" Type="http://schemas.openxmlformats.org/officeDocument/2006/relationships/hyperlink" Target="http://en.wikipedia.org/wiki/Jean-Baptiste-Camille_Corot" TargetMode="External"/><Relationship Id="rId37" Type="http://schemas.openxmlformats.org/officeDocument/2006/relationships/hyperlink" Target="http://en.wikipedia.org/wiki/Fran%C3%A7ois_Clouet" TargetMode="External"/><Relationship Id="rId40" Type="http://schemas.openxmlformats.org/officeDocument/2006/relationships/hyperlink" Target="http://en.wikipedia.org/wiki/Barocci" TargetMode="External"/><Relationship Id="rId45" Type="http://schemas.openxmlformats.org/officeDocument/2006/relationships/hyperlink" Target="http://en.wikipedia.org/wiki/Philippe_de_Champaigne" TargetMode="External"/><Relationship Id="rId53" Type="http://schemas.openxmlformats.org/officeDocument/2006/relationships/hyperlink" Target="http://en.wikipedia.org/wiki/Manuscript" TargetMode="External"/><Relationship Id="rId58" Type="http://schemas.openxmlformats.org/officeDocument/2006/relationships/hyperlink" Target="http://en.wikipedia.org/wiki/Ingeborg_Psalter" TargetMode="External"/><Relationship Id="rId66" Type="http://schemas.openxmlformats.org/officeDocument/2006/relationships/hyperlink" Target="http://en.wikipedia.org/wiki/Marie_Antoinette" TargetMode="External"/><Relationship Id="rId74" Type="http://schemas.openxmlformats.org/officeDocument/2006/relationships/hyperlink" Target="http://en.wikipedia.org/wiki/World_Monuments_Fund" TargetMode="External"/><Relationship Id="rId79" Type="http://schemas.openxmlformats.org/officeDocument/2006/relationships/hyperlink" Target="http://en.wikipedia.org/wiki/Assicurazioni_Generali" TargetMode="External"/><Relationship Id="rId87" Type="http://schemas.openxmlformats.org/officeDocument/2006/relationships/hyperlink" Target="http://en.wikipedia.org/wiki/A_View_to_a_Kill" TargetMode="External"/><Relationship Id="rId5" Type="http://schemas.openxmlformats.org/officeDocument/2006/relationships/hyperlink" Target="http://en.wikipedia.org/wiki/Jean_Bullant" TargetMode="External"/><Relationship Id="rId61" Type="http://schemas.openxmlformats.org/officeDocument/2006/relationships/hyperlink" Target="http://en.wikipedia.org/wiki/French_formal_garden" TargetMode="External"/><Relationship Id="rId82" Type="http://schemas.openxmlformats.org/officeDocument/2006/relationships/hyperlink" Target="http://en.wikipedia.org/wiki/Ch%C3%A2teau_de_Chantilly#cite_note-3" TargetMode="External"/><Relationship Id="rId90" Type="http://schemas.openxmlformats.org/officeDocument/2006/relationships/hyperlink" Target="http://en.wikipedia.org/wiki/Roger_Moore" TargetMode="External"/><Relationship Id="rId95" Type="http://schemas.openxmlformats.org/officeDocument/2006/relationships/hyperlink" Target="http://en.wikipedia.org/wiki/Fireworks" TargetMode="External"/><Relationship Id="rId19" Type="http://schemas.openxmlformats.org/officeDocument/2006/relationships/hyperlink" Target="http://en.wikipedia.org/wiki/Mus%C3%A9e_Cond%C3%A9" TargetMode="External"/><Relationship Id="rId14" Type="http://schemas.openxmlformats.org/officeDocument/2006/relationships/hyperlink" Target="http://en.wikipedia.org/wiki/Coutts" TargetMode="External"/><Relationship Id="rId22" Type="http://schemas.openxmlformats.org/officeDocument/2006/relationships/hyperlink" Target="http://en.wikipedia.org/wiki/Mystic_Marriage_of_Saint_Francis_(Sassetta)" TargetMode="External"/><Relationship Id="rId27" Type="http://schemas.openxmlformats.org/officeDocument/2006/relationships/hyperlink" Target="http://en.wikipedia.org/wiki/Three_Graces_(Raphael)" TargetMode="External"/><Relationship Id="rId30" Type="http://schemas.openxmlformats.org/officeDocument/2006/relationships/hyperlink" Target="http://en.wikipedia.org/wiki/Pierre_Mignard" TargetMode="External"/><Relationship Id="rId35" Type="http://schemas.openxmlformats.org/officeDocument/2006/relationships/hyperlink" Target="http://en.wikipedia.org/wiki/Filippino_Lippi" TargetMode="External"/><Relationship Id="rId43" Type="http://schemas.openxmlformats.org/officeDocument/2006/relationships/hyperlink" Target="http://en.wikipedia.org/wiki/Salvator_Rosa" TargetMode="External"/><Relationship Id="rId48" Type="http://schemas.openxmlformats.org/officeDocument/2006/relationships/hyperlink" Target="http://en.wikipedia.org/wiki/Jean-Baptiste_Greuze" TargetMode="External"/><Relationship Id="rId56" Type="http://schemas.openxmlformats.org/officeDocument/2006/relationships/hyperlink" Target="http://en.wikipedia.org/wiki/Tr%C3%A8s_Riches_Heures_du_Duc_de_Berry" TargetMode="External"/><Relationship Id="rId64" Type="http://schemas.openxmlformats.org/officeDocument/2006/relationships/hyperlink" Target="http://en.wikipedia.org/wiki/Hameau_de_Chantilly" TargetMode="External"/><Relationship Id="rId69" Type="http://schemas.openxmlformats.org/officeDocument/2006/relationships/hyperlink" Target="http://en.wikipedia.org/wiki/Living_Museum_of_the_Horse" TargetMode="External"/><Relationship Id="rId77" Type="http://schemas.openxmlformats.org/officeDocument/2006/relationships/hyperlink" Target="http://en.wikipedia.org/wiki/Ch%C3%A2teau_de_Chantilly#cite_note-1" TargetMode="External"/><Relationship Id="rId8" Type="http://schemas.openxmlformats.org/officeDocument/2006/relationships/hyperlink" Target="http://en.wikipedia.org/wiki/Charlotte_Marguerite_de_Montmorency" TargetMode="External"/><Relationship Id="rId51" Type="http://schemas.openxmlformats.org/officeDocument/2006/relationships/hyperlink" Target="http://en.wikipedia.org/wiki/Ingres" TargetMode="External"/><Relationship Id="rId72" Type="http://schemas.openxmlformats.org/officeDocument/2006/relationships/hyperlink" Target="http://en.wikipedia.org/wiki/Jean_Aubert_the_Elder" TargetMode="External"/><Relationship Id="rId80" Type="http://schemas.openxmlformats.org/officeDocument/2006/relationships/hyperlink" Target="http://en.wikipedia.org/wiki/Ch%C3%A2teau_de_Chantilly#cite_note-2" TargetMode="External"/><Relationship Id="rId85" Type="http://schemas.openxmlformats.org/officeDocument/2006/relationships/hyperlink" Target="http://en.wikipedia.org/w/index.php?title=Ch%C3%A2teau_de_Chantilly&amp;action=edit&amp;section=5" TargetMode="External"/><Relationship Id="rId93" Type="http://schemas.openxmlformats.org/officeDocument/2006/relationships/hyperlink" Target="http://en.wikipedia.org/wiki/Pink_Floyd" TargetMode="External"/><Relationship Id="rId98" Type="http://schemas.openxmlformats.org/officeDocument/2006/relationships/hyperlink" Target="http://en.wikipedia.org/w/index.php?title=Trophee_des_Rois&amp;action=edit&amp;redlink=1" TargetMode="External"/><Relationship Id="rId3" Type="http://schemas.openxmlformats.org/officeDocument/2006/relationships/hyperlink" Target="http://en.wikipedia.org/wiki/Montmorency_family" TargetMode="External"/><Relationship Id="rId12" Type="http://schemas.openxmlformats.org/officeDocument/2006/relationships/hyperlink" Target="http://en.wikipedia.org/wiki/Fran%C3%A7ois_Vatel" TargetMode="External"/><Relationship Id="rId17" Type="http://schemas.openxmlformats.org/officeDocument/2006/relationships/hyperlink" Target="http://en.wikipedia.org/wiki/Boni_de_Castellane" TargetMode="External"/><Relationship Id="rId25" Type="http://schemas.openxmlformats.org/officeDocument/2006/relationships/hyperlink" Target="http://en.wikipedia.org/wiki/Portrait_of_Simonetta_Vespucci" TargetMode="External"/><Relationship Id="rId33" Type="http://schemas.openxmlformats.org/officeDocument/2006/relationships/hyperlink" Target="http://en.wikipedia.org/wiki/Le_concert_champ%C3%AAtre" TargetMode="External"/><Relationship Id="rId38" Type="http://schemas.openxmlformats.org/officeDocument/2006/relationships/hyperlink" Target="http://en.wikipedia.org/wiki/Jean_Clouet" TargetMode="External"/><Relationship Id="rId46" Type="http://schemas.openxmlformats.org/officeDocument/2006/relationships/hyperlink" Target="http://en.wikipedia.org/wiki/Van_Dyck" TargetMode="External"/><Relationship Id="rId59" Type="http://schemas.openxmlformats.org/officeDocument/2006/relationships/hyperlink" Target="http://en.wikipedia.org/wiki/Jean_Fouquet" TargetMode="External"/><Relationship Id="rId67" Type="http://schemas.openxmlformats.org/officeDocument/2006/relationships/hyperlink" Target="http://en.wikipedia.org/wiki/Gardens_of_Versailles" TargetMode="External"/><Relationship Id="rId20" Type="http://schemas.openxmlformats.org/officeDocument/2006/relationships/hyperlink" Target="http://en.wikipedia.org/wiki/Louvre" TargetMode="External"/><Relationship Id="rId41" Type="http://schemas.openxmlformats.org/officeDocument/2006/relationships/hyperlink" Target="http://en.wikipedia.org/wiki/Annibale_Carracci" TargetMode="External"/><Relationship Id="rId54" Type="http://schemas.openxmlformats.org/officeDocument/2006/relationships/hyperlink" Target="http://en.wikipedia.org/wiki/Incunabula" TargetMode="External"/><Relationship Id="rId62" Type="http://schemas.openxmlformats.org/officeDocument/2006/relationships/hyperlink" Target="http://en.wikipedia.org/wiki/Andr%C3%A9_Le_N%C3%B4tre" TargetMode="External"/><Relationship Id="rId70" Type="http://schemas.openxmlformats.org/officeDocument/2006/relationships/hyperlink" Target="http://en.wikipedia.org/wiki/Louis_Henri,_Duc_de_Bourbon" TargetMode="External"/><Relationship Id="rId75" Type="http://schemas.openxmlformats.org/officeDocument/2006/relationships/hyperlink" Target="http://en.wikipedia.org/wiki/1998_World_Monuments_Watch" TargetMode="External"/><Relationship Id="rId83" Type="http://schemas.openxmlformats.org/officeDocument/2006/relationships/hyperlink" Target="http://en.wikipedia.org/wiki/Singerie" TargetMode="External"/><Relationship Id="rId88" Type="http://schemas.openxmlformats.org/officeDocument/2006/relationships/hyperlink" Target="http://en.wikipedia.org/wiki/Max_Zorin" TargetMode="External"/><Relationship Id="rId91" Type="http://schemas.openxmlformats.org/officeDocument/2006/relationships/hyperlink" Target="http://en.wikipedia.org/wiki/MI6" TargetMode="External"/><Relationship Id="rId96" Type="http://schemas.openxmlformats.org/officeDocument/2006/relationships/hyperlink" Target="http://en.wikipedia.org/wiki/Ronaldo" TargetMode="External"/><Relationship Id="rId1" Type="http://schemas.openxmlformats.org/officeDocument/2006/relationships/notesMaster" Target="../notesMasters/notesMaster1.xml"/><Relationship Id="rId6" Type="http://schemas.openxmlformats.org/officeDocument/2006/relationships/hyperlink" Target="http://en.wikipedia.org/wiki/Henri_II_de_Montmorency" TargetMode="External"/><Relationship Id="rId15" Type="http://schemas.openxmlformats.org/officeDocument/2006/relationships/hyperlink" Target="http://en.wikipedia.org/wiki/Henri_d'Orl%C3%A9ans,_duc_d'Aumale" TargetMode="External"/><Relationship Id="rId23" Type="http://schemas.openxmlformats.org/officeDocument/2006/relationships/hyperlink" Target="http://en.wikipedia.org/wiki/Botticelli" TargetMode="External"/><Relationship Id="rId28" Type="http://schemas.openxmlformats.org/officeDocument/2006/relationships/hyperlink" Target="http://en.wikipedia.org/wiki/Madonna_of_Loreto_(Raphael)" TargetMode="External"/><Relationship Id="rId36" Type="http://schemas.openxmlformats.org/officeDocument/2006/relationships/hyperlink" Target="http://en.wikipedia.org/wiki/Hans_Memling" TargetMode="External"/><Relationship Id="rId49" Type="http://schemas.openxmlformats.org/officeDocument/2006/relationships/hyperlink" Target="http://en.wikipedia.org/wiki/Joshua_Reynolds" TargetMode="External"/><Relationship Id="rId57" Type="http://schemas.openxmlformats.org/officeDocument/2006/relationships/hyperlink" Target="http://en.wikipedia.org/wiki/Duc_de_Berry" TargetMode="External"/><Relationship Id="rId10" Type="http://schemas.openxmlformats.org/officeDocument/2006/relationships/hyperlink" Target="http://en.wikipedia.org/wiki/Les_Pr%C3%A9cieuses_ridicules" TargetMode="External"/><Relationship Id="rId31" Type="http://schemas.openxmlformats.org/officeDocument/2006/relationships/hyperlink" Target="http://en.wikipedia.org/wiki/Antoine_Watteau" TargetMode="External"/><Relationship Id="rId44" Type="http://schemas.openxmlformats.org/officeDocument/2006/relationships/hyperlink" Target="http://en.wikipedia.org/wiki/Nicolas_Poussin" TargetMode="External"/><Relationship Id="rId52" Type="http://schemas.openxmlformats.org/officeDocument/2006/relationships/hyperlink" Target="http://en.wikipedia.org/wiki/G%C3%A9ricault" TargetMode="External"/><Relationship Id="rId60" Type="http://schemas.openxmlformats.org/officeDocument/2006/relationships/hyperlink" Target="http://en.wikipedia.org/w/index.php?title=Ch%C3%A2teau_de_Chantilly&amp;action=edit&amp;section=3" TargetMode="External"/><Relationship Id="rId65" Type="http://schemas.openxmlformats.org/officeDocument/2006/relationships/hyperlink" Target="http://en.wikipedia.org/wiki/Hameau_de_la_reine" TargetMode="External"/><Relationship Id="rId73" Type="http://schemas.openxmlformats.org/officeDocument/2006/relationships/hyperlink" Target="http://en.wikipedia.org/w/index.php?title=Ch%C3%A2teau_de_Chantilly&amp;action=edit&amp;section=4" TargetMode="External"/><Relationship Id="rId78" Type="http://schemas.openxmlformats.org/officeDocument/2006/relationships/hyperlink" Target="http://en.wikipedia.org/wiki/American_Express" TargetMode="External"/><Relationship Id="rId81" Type="http://schemas.openxmlformats.org/officeDocument/2006/relationships/hyperlink" Target="http://en.wikipedia.org/wiki/Aga_Khan_IV" TargetMode="External"/><Relationship Id="rId86" Type="http://schemas.openxmlformats.org/officeDocument/2006/relationships/hyperlink" Target="http://en.wikipedia.org/wiki/James_Bond" TargetMode="External"/><Relationship Id="rId94" Type="http://schemas.openxmlformats.org/officeDocument/2006/relationships/hyperlink" Target="http://en.wikipedia.org/wiki/The_Division_Bell_Tour" TargetMode="External"/><Relationship Id="rId4" Type="http://schemas.openxmlformats.org/officeDocument/2006/relationships/hyperlink" Target="http://en.wikipedia.org/wiki/Pierre_Chambiges" TargetMode="External"/><Relationship Id="rId9" Type="http://schemas.openxmlformats.org/officeDocument/2006/relationships/hyperlink" Target="http://en.wikipedia.org/wiki/Moli%C3%A8re" TargetMode="External"/><Relationship Id="rId13" Type="http://schemas.openxmlformats.org/officeDocument/2006/relationships/hyperlink" Target="http://en.wikipedia.org/wiki/Duc_d'Orl%C3%A9ans" TargetMode="External"/><Relationship Id="rId18" Type="http://schemas.openxmlformats.org/officeDocument/2006/relationships/hyperlink" Target="http://en.wikipedia.org/w/index.php?title=Ch%C3%A2teau_de_Chantilly&amp;action=edit&amp;section=2" TargetMode="External"/><Relationship Id="rId39" Type="http://schemas.openxmlformats.org/officeDocument/2006/relationships/hyperlink" Target="http://en.wikipedia.org/wiki/Paolo_Veronese" TargetMode="External"/></Relationships>
</file>

<file path=ppt/notesSlides/_rels/notesSlide84.xml.rels><?xml version="1.0" encoding="UTF-8" standalone="yes"?>
<Relationships xmlns="http://schemas.openxmlformats.org/package/2006/relationships"><Relationship Id="rId26" Type="http://schemas.openxmlformats.org/officeDocument/2006/relationships/hyperlink" Target="http://en.wikipedia.org/wiki/Raphael" TargetMode="External"/><Relationship Id="rId21" Type="http://schemas.openxmlformats.org/officeDocument/2006/relationships/hyperlink" Target="http://en.wikipedia.org/wiki/Sassetta" TargetMode="External"/><Relationship Id="rId34" Type="http://schemas.openxmlformats.org/officeDocument/2006/relationships/hyperlink" Target="http://en.wikipedia.org/wiki/Fra_Angelico" TargetMode="External"/><Relationship Id="rId42" Type="http://schemas.openxmlformats.org/officeDocument/2006/relationships/hyperlink" Target="http://en.wikipedia.org/wiki/Domenichino" TargetMode="External"/><Relationship Id="rId47" Type="http://schemas.openxmlformats.org/officeDocument/2006/relationships/hyperlink" Target="http://en.wikipedia.org/wiki/Guido_Reni" TargetMode="External"/><Relationship Id="rId50" Type="http://schemas.openxmlformats.org/officeDocument/2006/relationships/hyperlink" Target="http://en.wikipedia.org/wiki/Eug%C3%A8ne_Delacroix" TargetMode="External"/><Relationship Id="rId55" Type="http://schemas.openxmlformats.org/officeDocument/2006/relationships/hyperlink" Target="http://en.wikipedia.org/wiki/Registrum_Gregorii" TargetMode="External"/><Relationship Id="rId63" Type="http://schemas.openxmlformats.org/officeDocument/2006/relationships/hyperlink" Target="http://en.wikipedia.org/wiki/French_landscape_garden" TargetMode="External"/><Relationship Id="rId68" Type="http://schemas.openxmlformats.org/officeDocument/2006/relationships/hyperlink" Target="http://en.wikipedia.org/wiki/Chantilly_Racecourse" TargetMode="External"/><Relationship Id="rId76" Type="http://schemas.openxmlformats.org/officeDocument/2006/relationships/hyperlink" Target="http://en.wikipedia.org/wiki/2002_World_Monuments_Watch" TargetMode="External"/><Relationship Id="rId84" Type="http://schemas.openxmlformats.org/officeDocument/2006/relationships/hyperlink" Target="http://en.wikipedia.org/wiki/Ch%C3%A2teau_de_Chantilly#cite_note-4" TargetMode="External"/><Relationship Id="rId89" Type="http://schemas.openxmlformats.org/officeDocument/2006/relationships/hyperlink" Target="http://en.wikipedia.org/wiki/Christopher_Walken" TargetMode="External"/><Relationship Id="rId97" Type="http://schemas.openxmlformats.org/officeDocument/2006/relationships/hyperlink" Target="http://en.wikipedia.org/wiki/Daniela_Cicarelli" TargetMode="External"/><Relationship Id="rId7" Type="http://schemas.openxmlformats.org/officeDocument/2006/relationships/hyperlink" Target="http://en.wikipedia.org/wiki/Louis_II_de_Bourbon,_Prince_de_Cond%C3%A9" TargetMode="External"/><Relationship Id="rId71" Type="http://schemas.openxmlformats.org/officeDocument/2006/relationships/hyperlink" Target="http://en.wikipedia.org/wiki/Prince_of_Cond%C3%A9" TargetMode="External"/><Relationship Id="rId92" Type="http://schemas.openxmlformats.org/officeDocument/2006/relationships/hyperlink" Target="http://en.wikipedia.org/wiki/Ch%C3%A2teau_de_Chantilly#cite_note-5" TargetMode="External"/><Relationship Id="rId2" Type="http://schemas.openxmlformats.org/officeDocument/2006/relationships/slide" Target="../slides/slide86.xml"/><Relationship Id="rId16" Type="http://schemas.openxmlformats.org/officeDocument/2006/relationships/hyperlink" Target="http://en.wikipedia.org/wiki/Honore_Daumet" TargetMode="External"/><Relationship Id="rId29" Type="http://schemas.openxmlformats.org/officeDocument/2006/relationships/hyperlink" Target="http://en.wikipedia.org/wiki/Guercino" TargetMode="External"/><Relationship Id="rId11" Type="http://schemas.openxmlformats.org/officeDocument/2006/relationships/hyperlink" Target="http://en.wikipedia.org/wiki/Madame_de_S%C3%A9vign%C3%A9" TargetMode="External"/><Relationship Id="rId24" Type="http://schemas.openxmlformats.org/officeDocument/2006/relationships/hyperlink" Target="http://en.wikipedia.org/wiki/Piero_di_Cosimo" TargetMode="External"/><Relationship Id="rId32" Type="http://schemas.openxmlformats.org/officeDocument/2006/relationships/hyperlink" Target="http://en.wikipedia.org/wiki/Jean-Baptiste-Camille_Corot" TargetMode="External"/><Relationship Id="rId37" Type="http://schemas.openxmlformats.org/officeDocument/2006/relationships/hyperlink" Target="http://en.wikipedia.org/wiki/Fran%C3%A7ois_Clouet" TargetMode="External"/><Relationship Id="rId40" Type="http://schemas.openxmlformats.org/officeDocument/2006/relationships/hyperlink" Target="http://en.wikipedia.org/wiki/Barocci" TargetMode="External"/><Relationship Id="rId45" Type="http://schemas.openxmlformats.org/officeDocument/2006/relationships/hyperlink" Target="http://en.wikipedia.org/wiki/Philippe_de_Champaigne" TargetMode="External"/><Relationship Id="rId53" Type="http://schemas.openxmlformats.org/officeDocument/2006/relationships/hyperlink" Target="http://en.wikipedia.org/wiki/Manuscript" TargetMode="External"/><Relationship Id="rId58" Type="http://schemas.openxmlformats.org/officeDocument/2006/relationships/hyperlink" Target="http://en.wikipedia.org/wiki/Ingeborg_Psalter" TargetMode="External"/><Relationship Id="rId66" Type="http://schemas.openxmlformats.org/officeDocument/2006/relationships/hyperlink" Target="http://en.wikipedia.org/wiki/Marie_Antoinette" TargetMode="External"/><Relationship Id="rId74" Type="http://schemas.openxmlformats.org/officeDocument/2006/relationships/hyperlink" Target="http://en.wikipedia.org/wiki/World_Monuments_Fund" TargetMode="External"/><Relationship Id="rId79" Type="http://schemas.openxmlformats.org/officeDocument/2006/relationships/hyperlink" Target="http://en.wikipedia.org/wiki/Assicurazioni_Generali" TargetMode="External"/><Relationship Id="rId87" Type="http://schemas.openxmlformats.org/officeDocument/2006/relationships/hyperlink" Target="http://en.wikipedia.org/wiki/A_View_to_a_Kill" TargetMode="External"/><Relationship Id="rId5" Type="http://schemas.openxmlformats.org/officeDocument/2006/relationships/hyperlink" Target="http://en.wikipedia.org/wiki/Jean_Bullant" TargetMode="External"/><Relationship Id="rId61" Type="http://schemas.openxmlformats.org/officeDocument/2006/relationships/hyperlink" Target="http://en.wikipedia.org/wiki/French_formal_garden" TargetMode="External"/><Relationship Id="rId82" Type="http://schemas.openxmlformats.org/officeDocument/2006/relationships/hyperlink" Target="http://en.wikipedia.org/wiki/Ch%C3%A2teau_de_Chantilly#cite_note-3" TargetMode="External"/><Relationship Id="rId90" Type="http://schemas.openxmlformats.org/officeDocument/2006/relationships/hyperlink" Target="http://en.wikipedia.org/wiki/Roger_Moore" TargetMode="External"/><Relationship Id="rId95" Type="http://schemas.openxmlformats.org/officeDocument/2006/relationships/hyperlink" Target="http://en.wikipedia.org/wiki/Fireworks" TargetMode="External"/><Relationship Id="rId19" Type="http://schemas.openxmlformats.org/officeDocument/2006/relationships/hyperlink" Target="http://en.wikipedia.org/wiki/Mus%C3%A9e_Cond%C3%A9" TargetMode="External"/><Relationship Id="rId14" Type="http://schemas.openxmlformats.org/officeDocument/2006/relationships/hyperlink" Target="http://en.wikipedia.org/wiki/Coutts" TargetMode="External"/><Relationship Id="rId22" Type="http://schemas.openxmlformats.org/officeDocument/2006/relationships/hyperlink" Target="http://en.wikipedia.org/wiki/Mystic_Marriage_of_Saint_Francis_(Sassetta)" TargetMode="External"/><Relationship Id="rId27" Type="http://schemas.openxmlformats.org/officeDocument/2006/relationships/hyperlink" Target="http://en.wikipedia.org/wiki/Three_Graces_(Raphael)" TargetMode="External"/><Relationship Id="rId30" Type="http://schemas.openxmlformats.org/officeDocument/2006/relationships/hyperlink" Target="http://en.wikipedia.org/wiki/Pierre_Mignard" TargetMode="External"/><Relationship Id="rId35" Type="http://schemas.openxmlformats.org/officeDocument/2006/relationships/hyperlink" Target="http://en.wikipedia.org/wiki/Filippino_Lippi" TargetMode="External"/><Relationship Id="rId43" Type="http://schemas.openxmlformats.org/officeDocument/2006/relationships/hyperlink" Target="http://en.wikipedia.org/wiki/Salvator_Rosa" TargetMode="External"/><Relationship Id="rId48" Type="http://schemas.openxmlformats.org/officeDocument/2006/relationships/hyperlink" Target="http://en.wikipedia.org/wiki/Jean-Baptiste_Greuze" TargetMode="External"/><Relationship Id="rId56" Type="http://schemas.openxmlformats.org/officeDocument/2006/relationships/hyperlink" Target="http://en.wikipedia.org/wiki/Tr%C3%A8s_Riches_Heures_du_Duc_de_Berry" TargetMode="External"/><Relationship Id="rId64" Type="http://schemas.openxmlformats.org/officeDocument/2006/relationships/hyperlink" Target="http://en.wikipedia.org/wiki/Hameau_de_Chantilly" TargetMode="External"/><Relationship Id="rId69" Type="http://schemas.openxmlformats.org/officeDocument/2006/relationships/hyperlink" Target="http://en.wikipedia.org/wiki/Living_Museum_of_the_Horse" TargetMode="External"/><Relationship Id="rId77" Type="http://schemas.openxmlformats.org/officeDocument/2006/relationships/hyperlink" Target="http://en.wikipedia.org/wiki/Ch%C3%A2teau_de_Chantilly#cite_note-1" TargetMode="External"/><Relationship Id="rId8" Type="http://schemas.openxmlformats.org/officeDocument/2006/relationships/hyperlink" Target="http://en.wikipedia.org/wiki/Charlotte_Marguerite_de_Montmorency" TargetMode="External"/><Relationship Id="rId51" Type="http://schemas.openxmlformats.org/officeDocument/2006/relationships/hyperlink" Target="http://en.wikipedia.org/wiki/Ingres" TargetMode="External"/><Relationship Id="rId72" Type="http://schemas.openxmlformats.org/officeDocument/2006/relationships/hyperlink" Target="http://en.wikipedia.org/wiki/Jean_Aubert_the_Elder" TargetMode="External"/><Relationship Id="rId80" Type="http://schemas.openxmlformats.org/officeDocument/2006/relationships/hyperlink" Target="http://en.wikipedia.org/wiki/Ch%C3%A2teau_de_Chantilly#cite_note-2" TargetMode="External"/><Relationship Id="rId85" Type="http://schemas.openxmlformats.org/officeDocument/2006/relationships/hyperlink" Target="http://en.wikipedia.org/w/index.php?title=Ch%C3%A2teau_de_Chantilly&amp;action=edit&amp;section=5" TargetMode="External"/><Relationship Id="rId93" Type="http://schemas.openxmlformats.org/officeDocument/2006/relationships/hyperlink" Target="http://en.wikipedia.org/wiki/Pink_Floyd" TargetMode="External"/><Relationship Id="rId98" Type="http://schemas.openxmlformats.org/officeDocument/2006/relationships/hyperlink" Target="http://en.wikipedia.org/w/index.php?title=Trophee_des_Rois&amp;action=edit&amp;redlink=1" TargetMode="External"/><Relationship Id="rId3" Type="http://schemas.openxmlformats.org/officeDocument/2006/relationships/hyperlink" Target="http://en.wikipedia.org/wiki/Montmorency_family" TargetMode="External"/><Relationship Id="rId12" Type="http://schemas.openxmlformats.org/officeDocument/2006/relationships/hyperlink" Target="http://en.wikipedia.org/wiki/Fran%C3%A7ois_Vatel" TargetMode="External"/><Relationship Id="rId17" Type="http://schemas.openxmlformats.org/officeDocument/2006/relationships/hyperlink" Target="http://en.wikipedia.org/wiki/Boni_de_Castellane" TargetMode="External"/><Relationship Id="rId25" Type="http://schemas.openxmlformats.org/officeDocument/2006/relationships/hyperlink" Target="http://en.wikipedia.org/wiki/Portrait_of_Simonetta_Vespucci" TargetMode="External"/><Relationship Id="rId33" Type="http://schemas.openxmlformats.org/officeDocument/2006/relationships/hyperlink" Target="http://en.wikipedia.org/wiki/Le_concert_champ%C3%AAtre" TargetMode="External"/><Relationship Id="rId38" Type="http://schemas.openxmlformats.org/officeDocument/2006/relationships/hyperlink" Target="http://en.wikipedia.org/wiki/Jean_Clouet" TargetMode="External"/><Relationship Id="rId46" Type="http://schemas.openxmlformats.org/officeDocument/2006/relationships/hyperlink" Target="http://en.wikipedia.org/wiki/Van_Dyck" TargetMode="External"/><Relationship Id="rId59" Type="http://schemas.openxmlformats.org/officeDocument/2006/relationships/hyperlink" Target="http://en.wikipedia.org/wiki/Jean_Fouquet" TargetMode="External"/><Relationship Id="rId67" Type="http://schemas.openxmlformats.org/officeDocument/2006/relationships/hyperlink" Target="http://en.wikipedia.org/wiki/Gardens_of_Versailles" TargetMode="External"/><Relationship Id="rId20" Type="http://schemas.openxmlformats.org/officeDocument/2006/relationships/hyperlink" Target="http://en.wikipedia.org/wiki/Louvre" TargetMode="External"/><Relationship Id="rId41" Type="http://schemas.openxmlformats.org/officeDocument/2006/relationships/hyperlink" Target="http://en.wikipedia.org/wiki/Annibale_Carracci" TargetMode="External"/><Relationship Id="rId54" Type="http://schemas.openxmlformats.org/officeDocument/2006/relationships/hyperlink" Target="http://en.wikipedia.org/wiki/Incunabula" TargetMode="External"/><Relationship Id="rId62" Type="http://schemas.openxmlformats.org/officeDocument/2006/relationships/hyperlink" Target="http://en.wikipedia.org/wiki/Andr%C3%A9_Le_N%C3%B4tre" TargetMode="External"/><Relationship Id="rId70" Type="http://schemas.openxmlformats.org/officeDocument/2006/relationships/hyperlink" Target="http://en.wikipedia.org/wiki/Louis_Henri,_Duc_de_Bourbon" TargetMode="External"/><Relationship Id="rId75" Type="http://schemas.openxmlformats.org/officeDocument/2006/relationships/hyperlink" Target="http://en.wikipedia.org/wiki/1998_World_Monuments_Watch" TargetMode="External"/><Relationship Id="rId83" Type="http://schemas.openxmlformats.org/officeDocument/2006/relationships/hyperlink" Target="http://en.wikipedia.org/wiki/Singerie" TargetMode="External"/><Relationship Id="rId88" Type="http://schemas.openxmlformats.org/officeDocument/2006/relationships/hyperlink" Target="http://en.wikipedia.org/wiki/Max_Zorin" TargetMode="External"/><Relationship Id="rId91" Type="http://schemas.openxmlformats.org/officeDocument/2006/relationships/hyperlink" Target="http://en.wikipedia.org/wiki/MI6" TargetMode="External"/><Relationship Id="rId96" Type="http://schemas.openxmlformats.org/officeDocument/2006/relationships/hyperlink" Target="http://en.wikipedia.org/wiki/Ronaldo" TargetMode="External"/><Relationship Id="rId1" Type="http://schemas.openxmlformats.org/officeDocument/2006/relationships/notesMaster" Target="../notesMasters/notesMaster1.xml"/><Relationship Id="rId6" Type="http://schemas.openxmlformats.org/officeDocument/2006/relationships/hyperlink" Target="http://en.wikipedia.org/wiki/Henri_II_de_Montmorency" TargetMode="External"/><Relationship Id="rId15" Type="http://schemas.openxmlformats.org/officeDocument/2006/relationships/hyperlink" Target="http://en.wikipedia.org/wiki/Henri_d'Orl%C3%A9ans,_duc_d'Aumale" TargetMode="External"/><Relationship Id="rId23" Type="http://schemas.openxmlformats.org/officeDocument/2006/relationships/hyperlink" Target="http://en.wikipedia.org/wiki/Botticelli" TargetMode="External"/><Relationship Id="rId28" Type="http://schemas.openxmlformats.org/officeDocument/2006/relationships/hyperlink" Target="http://en.wikipedia.org/wiki/Madonna_of_Loreto_(Raphael)" TargetMode="External"/><Relationship Id="rId36" Type="http://schemas.openxmlformats.org/officeDocument/2006/relationships/hyperlink" Target="http://en.wikipedia.org/wiki/Hans_Memling" TargetMode="External"/><Relationship Id="rId49" Type="http://schemas.openxmlformats.org/officeDocument/2006/relationships/hyperlink" Target="http://en.wikipedia.org/wiki/Joshua_Reynolds" TargetMode="External"/><Relationship Id="rId57" Type="http://schemas.openxmlformats.org/officeDocument/2006/relationships/hyperlink" Target="http://en.wikipedia.org/wiki/Duc_de_Berry" TargetMode="External"/><Relationship Id="rId10" Type="http://schemas.openxmlformats.org/officeDocument/2006/relationships/hyperlink" Target="http://en.wikipedia.org/wiki/Les_Pr%C3%A9cieuses_ridicules" TargetMode="External"/><Relationship Id="rId31" Type="http://schemas.openxmlformats.org/officeDocument/2006/relationships/hyperlink" Target="http://en.wikipedia.org/wiki/Antoine_Watteau" TargetMode="External"/><Relationship Id="rId44" Type="http://schemas.openxmlformats.org/officeDocument/2006/relationships/hyperlink" Target="http://en.wikipedia.org/wiki/Nicolas_Poussin" TargetMode="External"/><Relationship Id="rId52" Type="http://schemas.openxmlformats.org/officeDocument/2006/relationships/hyperlink" Target="http://en.wikipedia.org/wiki/G%C3%A9ricault" TargetMode="External"/><Relationship Id="rId60" Type="http://schemas.openxmlformats.org/officeDocument/2006/relationships/hyperlink" Target="http://en.wikipedia.org/w/index.php?title=Ch%C3%A2teau_de_Chantilly&amp;action=edit&amp;section=3" TargetMode="External"/><Relationship Id="rId65" Type="http://schemas.openxmlformats.org/officeDocument/2006/relationships/hyperlink" Target="http://en.wikipedia.org/wiki/Hameau_de_la_reine" TargetMode="External"/><Relationship Id="rId73" Type="http://schemas.openxmlformats.org/officeDocument/2006/relationships/hyperlink" Target="http://en.wikipedia.org/w/index.php?title=Ch%C3%A2teau_de_Chantilly&amp;action=edit&amp;section=4" TargetMode="External"/><Relationship Id="rId78" Type="http://schemas.openxmlformats.org/officeDocument/2006/relationships/hyperlink" Target="http://en.wikipedia.org/wiki/American_Express" TargetMode="External"/><Relationship Id="rId81" Type="http://schemas.openxmlformats.org/officeDocument/2006/relationships/hyperlink" Target="http://en.wikipedia.org/wiki/Aga_Khan_IV" TargetMode="External"/><Relationship Id="rId86" Type="http://schemas.openxmlformats.org/officeDocument/2006/relationships/hyperlink" Target="http://en.wikipedia.org/wiki/James_Bond" TargetMode="External"/><Relationship Id="rId94" Type="http://schemas.openxmlformats.org/officeDocument/2006/relationships/hyperlink" Target="http://en.wikipedia.org/wiki/The_Division_Bell_Tour" TargetMode="External"/><Relationship Id="rId4" Type="http://schemas.openxmlformats.org/officeDocument/2006/relationships/hyperlink" Target="http://en.wikipedia.org/wiki/Pierre_Chambiges" TargetMode="External"/><Relationship Id="rId9" Type="http://schemas.openxmlformats.org/officeDocument/2006/relationships/hyperlink" Target="http://en.wikipedia.org/wiki/Moli%C3%A8re" TargetMode="External"/><Relationship Id="rId13" Type="http://schemas.openxmlformats.org/officeDocument/2006/relationships/hyperlink" Target="http://en.wikipedia.org/wiki/Duc_d'Orl%C3%A9ans" TargetMode="External"/><Relationship Id="rId18" Type="http://schemas.openxmlformats.org/officeDocument/2006/relationships/hyperlink" Target="http://en.wikipedia.org/w/index.php?title=Ch%C3%A2teau_de_Chantilly&amp;action=edit&amp;section=2" TargetMode="External"/><Relationship Id="rId39" Type="http://schemas.openxmlformats.org/officeDocument/2006/relationships/hyperlink" Target="http://en.wikipedia.org/wiki/Paolo_Veronese" TargetMode="External"/></Relationships>
</file>

<file path=ppt/notesSlides/_rels/notesSlide85.xml.rels><?xml version="1.0" encoding="UTF-8" standalone="yes"?>
<Relationships xmlns="http://schemas.openxmlformats.org/package/2006/relationships"><Relationship Id="rId8" Type="http://schemas.openxmlformats.org/officeDocument/2006/relationships/hyperlink" Target="http://en.wikipedia.org/wiki/Abbey" TargetMode="External"/><Relationship Id="rId13" Type="http://schemas.openxmlformats.org/officeDocument/2006/relationships/hyperlink" Target="http://en.wikipedia.org/wiki/Ancien_R%C3%A9gime" TargetMode="External"/><Relationship Id="rId3" Type="http://schemas.openxmlformats.org/officeDocument/2006/relationships/hyperlink" Target="http://en.wikipedia.org/wiki/Island" TargetMode="External"/><Relationship Id="rId7" Type="http://schemas.openxmlformats.org/officeDocument/2006/relationships/hyperlink" Target="http://en.wikipedia.org/wiki/God" TargetMode="External"/><Relationship Id="rId12" Type="http://schemas.openxmlformats.org/officeDocument/2006/relationships/hyperlink" Target="http://en.wikipedia.org/wiki/Louis_XI_of_France"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en.wikipedia.org/wiki/Feudal" TargetMode="External"/><Relationship Id="rId11" Type="http://schemas.openxmlformats.org/officeDocument/2006/relationships/hyperlink" Target="#cite_note-2"/><Relationship Id="rId5" Type="http://schemas.openxmlformats.org/officeDocument/2006/relationships/hyperlink" Target="http://en.wikipedia.org/wiki/Monastery" TargetMode="External"/><Relationship Id="rId10" Type="http://schemas.openxmlformats.org/officeDocument/2006/relationships/hyperlink" Target="http://en.wikipedia.org/wiki/Mont_Saint_Michel_Abbey" TargetMode="External"/><Relationship Id="rId4" Type="http://schemas.openxmlformats.org/officeDocument/2006/relationships/hyperlink" Target="http://en.wikipedia.org/wiki/Fortification" TargetMode="External"/><Relationship Id="rId9" Type="http://schemas.openxmlformats.org/officeDocument/2006/relationships/hyperlink" Target="http://en.wikipedia.org/wiki/Great_hall" TargetMode="External"/></Relationships>
</file>

<file path=ppt/notesSlides/_rels/notesSlide86.xml.rels><?xml version="1.0" encoding="UTF-8" standalone="yes"?>
<Relationships xmlns="http://schemas.openxmlformats.org/package/2006/relationships"><Relationship Id="rId8" Type="http://schemas.openxmlformats.org/officeDocument/2006/relationships/hyperlink" Target="http://en.wikipedia.org/wiki/Torre_del_Mangia" TargetMode="External"/><Relationship Id="rId13" Type="http://schemas.openxmlformats.org/officeDocument/2006/relationships/hyperlink" Target="http://en.wikipedia.org/wiki/Joseph_Chamberlain_Memorial_Clock_Tower" TargetMode="External"/><Relationship Id="rId3" Type="http://schemas.openxmlformats.org/officeDocument/2006/relationships/hyperlink" Target="http://en.wikipedia.org/wiki/Medieval" TargetMode="External"/><Relationship Id="rId7" Type="http://schemas.openxmlformats.org/officeDocument/2006/relationships/hyperlink" Target="http://en.wikipedia.org/wiki/Piazza" TargetMode="External"/><Relationship Id="rId12" Type="http://schemas.openxmlformats.org/officeDocument/2006/relationships/hyperlink" Target="http://en.wikipedia.org/wiki/Grimsby" TargetMode="External"/><Relationship Id="rId2" Type="http://schemas.openxmlformats.org/officeDocument/2006/relationships/slide" Target="../slides/slide89.xml"/><Relationship Id="rId16" Type="http://schemas.openxmlformats.org/officeDocument/2006/relationships/hyperlink" Target="http://da.wikipedia.org/wiki/Odense_R%C3%A5dhus" TargetMode="External"/><Relationship Id="rId1" Type="http://schemas.openxmlformats.org/officeDocument/2006/relationships/notesMaster" Target="../notesMasters/notesMaster1.xml"/><Relationship Id="rId6" Type="http://schemas.openxmlformats.org/officeDocument/2006/relationships/hyperlink" Target="http://en.wikipedia.org/wiki/Piazza_del_Campo" TargetMode="External"/><Relationship Id="rId11" Type="http://schemas.openxmlformats.org/officeDocument/2006/relationships/hyperlink" Target="http://en.wikipedia.org/wiki/Dock_Tower" TargetMode="External"/><Relationship Id="rId5" Type="http://schemas.openxmlformats.org/officeDocument/2006/relationships/hyperlink" Target="http://en.wikipedia.org/wiki/Facade" TargetMode="External"/><Relationship Id="rId15" Type="http://schemas.openxmlformats.org/officeDocument/2006/relationships/hyperlink" Target="http://en.wikipedia.org/wiki/Copenhagen_City_Hall" TargetMode="External"/><Relationship Id="rId10" Type="http://schemas.openxmlformats.org/officeDocument/2006/relationships/hyperlink" Target="http://en.wikipedia.org/wiki/Florence" TargetMode="External"/><Relationship Id="rId4" Type="http://schemas.openxmlformats.org/officeDocument/2006/relationships/hyperlink" Target="http://en.wikipedia.org/wiki/Gothic_architecture" TargetMode="External"/><Relationship Id="rId9" Type="http://schemas.openxmlformats.org/officeDocument/2006/relationships/hyperlink" Target="http://en.wikipedia.org/wiki/Lippo_Memmi" TargetMode="External"/><Relationship Id="rId14" Type="http://schemas.openxmlformats.org/officeDocument/2006/relationships/hyperlink" Target="http://en.wikipedia.org/wiki/University_of_Birmingham"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a:t>
            </a:fld>
            <a:endParaRPr lang="en-US"/>
          </a:p>
        </p:txBody>
      </p:sp>
    </p:spTree>
    <p:extLst>
      <p:ext uri="{BB962C8B-B14F-4D97-AF65-F5344CB8AC3E}">
        <p14:creationId xmlns:p14="http://schemas.microsoft.com/office/powerpoint/2010/main" val="58643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10</a:t>
            </a:fld>
            <a:endParaRPr lang="en-US"/>
          </a:p>
        </p:txBody>
      </p:sp>
    </p:spTree>
    <p:extLst>
      <p:ext uri="{BB962C8B-B14F-4D97-AF65-F5344CB8AC3E}">
        <p14:creationId xmlns:p14="http://schemas.microsoft.com/office/powerpoint/2010/main" val="4028391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11</a:t>
            </a:fld>
            <a:endParaRPr lang="en-US"/>
          </a:p>
        </p:txBody>
      </p:sp>
    </p:spTree>
    <p:extLst>
      <p:ext uri="{BB962C8B-B14F-4D97-AF65-F5344CB8AC3E}">
        <p14:creationId xmlns:p14="http://schemas.microsoft.com/office/powerpoint/2010/main" val="3168811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12</a:t>
            </a:fld>
            <a:endParaRPr lang="en-US"/>
          </a:p>
        </p:txBody>
      </p:sp>
    </p:spTree>
    <p:extLst>
      <p:ext uri="{BB962C8B-B14F-4D97-AF65-F5344CB8AC3E}">
        <p14:creationId xmlns:p14="http://schemas.microsoft.com/office/powerpoint/2010/main" val="392065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13</a:t>
            </a:fld>
            <a:endParaRPr lang="en-US"/>
          </a:p>
        </p:txBody>
      </p:sp>
    </p:spTree>
    <p:extLst>
      <p:ext uri="{BB962C8B-B14F-4D97-AF65-F5344CB8AC3E}">
        <p14:creationId xmlns:p14="http://schemas.microsoft.com/office/powerpoint/2010/main" val="2426479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14</a:t>
            </a:fld>
            <a:endParaRPr lang="en-US"/>
          </a:p>
        </p:txBody>
      </p:sp>
    </p:spTree>
    <p:extLst>
      <p:ext uri="{BB962C8B-B14F-4D97-AF65-F5344CB8AC3E}">
        <p14:creationId xmlns:p14="http://schemas.microsoft.com/office/powerpoint/2010/main" val="870927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15</a:t>
            </a:fld>
            <a:endParaRPr lang="en-US"/>
          </a:p>
        </p:txBody>
      </p:sp>
    </p:spTree>
    <p:extLst>
      <p:ext uri="{BB962C8B-B14F-4D97-AF65-F5344CB8AC3E}">
        <p14:creationId xmlns:p14="http://schemas.microsoft.com/office/powerpoint/2010/main" val="1202254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16</a:t>
            </a:fld>
            <a:endParaRPr lang="en-US"/>
          </a:p>
        </p:txBody>
      </p:sp>
    </p:spTree>
    <p:extLst>
      <p:ext uri="{BB962C8B-B14F-4D97-AF65-F5344CB8AC3E}">
        <p14:creationId xmlns:p14="http://schemas.microsoft.com/office/powerpoint/2010/main" val="2142186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17</a:t>
            </a:fld>
            <a:endParaRPr lang="en-US"/>
          </a:p>
        </p:txBody>
      </p:sp>
    </p:spTree>
    <p:extLst>
      <p:ext uri="{BB962C8B-B14F-4D97-AF65-F5344CB8AC3E}">
        <p14:creationId xmlns:p14="http://schemas.microsoft.com/office/powerpoint/2010/main" val="3961799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18</a:t>
            </a:fld>
            <a:endParaRPr lang="en-US"/>
          </a:p>
        </p:txBody>
      </p:sp>
    </p:spTree>
    <p:extLst>
      <p:ext uri="{BB962C8B-B14F-4D97-AF65-F5344CB8AC3E}">
        <p14:creationId xmlns:p14="http://schemas.microsoft.com/office/powerpoint/2010/main" val="1632534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19</a:t>
            </a:fld>
            <a:endParaRPr lang="en-US"/>
          </a:p>
        </p:txBody>
      </p:sp>
    </p:spTree>
    <p:extLst>
      <p:ext uri="{BB962C8B-B14F-4D97-AF65-F5344CB8AC3E}">
        <p14:creationId xmlns:p14="http://schemas.microsoft.com/office/powerpoint/2010/main" val="2291701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a:t>
            </a:fld>
            <a:endParaRPr lang="en-US"/>
          </a:p>
        </p:txBody>
      </p:sp>
    </p:spTree>
    <p:extLst>
      <p:ext uri="{BB962C8B-B14F-4D97-AF65-F5344CB8AC3E}">
        <p14:creationId xmlns:p14="http://schemas.microsoft.com/office/powerpoint/2010/main" val="1715375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20</a:t>
            </a:fld>
            <a:endParaRPr lang="en-US"/>
          </a:p>
        </p:txBody>
      </p:sp>
    </p:spTree>
    <p:extLst>
      <p:ext uri="{BB962C8B-B14F-4D97-AF65-F5344CB8AC3E}">
        <p14:creationId xmlns:p14="http://schemas.microsoft.com/office/powerpoint/2010/main" val="3788456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21</a:t>
            </a:fld>
            <a:endParaRPr lang="en-US"/>
          </a:p>
        </p:txBody>
      </p:sp>
    </p:spTree>
    <p:extLst>
      <p:ext uri="{BB962C8B-B14F-4D97-AF65-F5344CB8AC3E}">
        <p14:creationId xmlns:p14="http://schemas.microsoft.com/office/powerpoint/2010/main" val="1559871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22</a:t>
            </a:fld>
            <a:endParaRPr lang="en-US"/>
          </a:p>
        </p:txBody>
      </p:sp>
    </p:spTree>
    <p:extLst>
      <p:ext uri="{BB962C8B-B14F-4D97-AF65-F5344CB8AC3E}">
        <p14:creationId xmlns:p14="http://schemas.microsoft.com/office/powerpoint/2010/main" val="2593884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23</a:t>
            </a:fld>
            <a:endParaRPr lang="en-US"/>
          </a:p>
        </p:txBody>
      </p:sp>
    </p:spTree>
    <p:extLst>
      <p:ext uri="{BB962C8B-B14F-4D97-AF65-F5344CB8AC3E}">
        <p14:creationId xmlns:p14="http://schemas.microsoft.com/office/powerpoint/2010/main" val="4117713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Considered to be the finest example of </a:t>
            </a:r>
            <a:r>
              <a:rPr lang="en-US" dirty="0">
                <a:hlinkClick r:id="rId3" action="ppaction://hlinkfile"/>
              </a:rPr>
              <a:t>Medieval manuscript illumination</a:t>
            </a:r>
            <a:r>
              <a:rPr lang="en-US" dirty="0"/>
              <a:t> of the fifteenth century, </a:t>
            </a:r>
            <a:r>
              <a:rPr lang="en-US" i="1" dirty="0"/>
              <a:t>Les </a:t>
            </a:r>
            <a:r>
              <a:rPr lang="en-US" i="1" dirty="0" err="1"/>
              <a:t>Tres</a:t>
            </a:r>
            <a:r>
              <a:rPr lang="en-US" i="1" dirty="0"/>
              <a:t> Riches </a:t>
            </a:r>
            <a:r>
              <a:rPr lang="en-US" i="1" dirty="0" err="1"/>
              <a:t>Heures</a:t>
            </a:r>
            <a:r>
              <a:rPr lang="en-US" i="1" dirty="0"/>
              <a:t> du </a:t>
            </a:r>
            <a:r>
              <a:rPr lang="en-US" i="1" dirty="0" err="1"/>
              <a:t>Duc</a:t>
            </a:r>
            <a:r>
              <a:rPr lang="en-US" i="1" dirty="0"/>
              <a:t> de Berry</a:t>
            </a:r>
            <a:r>
              <a:rPr lang="en-US" dirty="0"/>
              <a:t> is an exquisite richly decorated Book of Hours - one of the most famous of all </a:t>
            </a:r>
            <a:r>
              <a:rPr lang="en-US" dirty="0">
                <a:hlinkClick r:id="rId4" action="ppaction://hlinkfile"/>
              </a:rPr>
              <a:t>International Gothic illuminations</a:t>
            </a:r>
            <a:r>
              <a:rPr lang="en-US" dirty="0"/>
              <a:t> - which was commissioned by John, Duke of Berry, around 1413. A Book of Hours was a popular type of devotional prayer book, which included a text for each liturgical hour of the day, plus calendar, as well as prayers, psalms and masses for specific holy days. Painted in gouache on parchment (vellum), The </a:t>
            </a:r>
            <a:r>
              <a:rPr lang="en-US" i="1" dirty="0" err="1"/>
              <a:t>Tres</a:t>
            </a:r>
            <a:r>
              <a:rPr lang="en-US" i="1" dirty="0"/>
              <a:t> Riches </a:t>
            </a:r>
            <a:r>
              <a:rPr lang="en-US" i="1" dirty="0" err="1"/>
              <a:t>Heures</a:t>
            </a:r>
            <a:r>
              <a:rPr lang="en-US" dirty="0"/>
              <a:t> includes 416 pages, 131 of which have large miniatures, while many more are decorated with border illustrations or large </a:t>
            </a:r>
            <a:r>
              <a:rPr lang="en-US" dirty="0" err="1"/>
              <a:t>historiated</a:t>
            </a:r>
            <a:r>
              <a:rPr lang="en-US" dirty="0"/>
              <a:t> initials, as well as 300 ornamented capital letters. Comparable, as a work of </a:t>
            </a:r>
            <a:r>
              <a:rPr lang="en-US" dirty="0">
                <a:hlinkClick r:id="rId5" action="ppaction://hlinkfile"/>
              </a:rPr>
              <a:t>fine art painting</a:t>
            </a:r>
            <a:r>
              <a:rPr lang="en-US" dirty="0"/>
              <a:t> in miniature, with the likes of the </a:t>
            </a:r>
            <a:r>
              <a:rPr lang="en-US" i="1" dirty="0"/>
              <a:t>Mona Lisa</a:t>
            </a:r>
            <a:r>
              <a:rPr lang="en-US" dirty="0"/>
              <a:t>, this work of art is now in the </a:t>
            </a:r>
            <a:r>
              <a:rPr lang="en-US" dirty="0" err="1"/>
              <a:t>Musee</a:t>
            </a:r>
            <a:r>
              <a:rPr lang="en-US" dirty="0"/>
              <a:t> </a:t>
            </a:r>
            <a:r>
              <a:rPr lang="en-US" dirty="0" err="1"/>
              <a:t>Conde</a:t>
            </a:r>
            <a:r>
              <a:rPr lang="en-US" dirty="0"/>
              <a:t>, Chantilly, France (Ms.65). The creators of this outstanding example of 15th century French </a:t>
            </a:r>
            <a:r>
              <a:rPr lang="en-US" dirty="0">
                <a:hlinkClick r:id="rId6" action="ppaction://hlinkfile"/>
              </a:rPr>
              <a:t>religious art</a:t>
            </a:r>
            <a:r>
              <a:rPr lang="en-US" dirty="0"/>
              <a:t> were the Flemish </a:t>
            </a:r>
            <a:r>
              <a:rPr lang="en-US" dirty="0" err="1"/>
              <a:t>Limbourg</a:t>
            </a:r>
            <a:r>
              <a:rPr lang="en-US" dirty="0"/>
              <a:t> Brothers, Pol (Paul), Herman (</a:t>
            </a:r>
            <a:r>
              <a:rPr lang="en-US" dirty="0" err="1"/>
              <a:t>Hennequin</a:t>
            </a:r>
            <a:r>
              <a:rPr lang="en-US" dirty="0"/>
              <a:t>) and Jean (Jan or </a:t>
            </a:r>
            <a:r>
              <a:rPr lang="en-US" dirty="0" err="1"/>
              <a:t>Jannequin</a:t>
            </a:r>
            <a:r>
              <a:rPr lang="en-US" dirty="0"/>
              <a:t>) - nephews of Jean </a:t>
            </a:r>
            <a:r>
              <a:rPr lang="en-US" dirty="0" err="1"/>
              <a:t>Malouel</a:t>
            </a:r>
            <a:r>
              <a:rPr lang="en-US" dirty="0"/>
              <a:t>, court painter to the Duke of Burgundy - all three of whom died of plague in 1416. </a:t>
            </a:r>
            <a:endParaRPr lang="en-US" dirty="0" smtClean="0"/>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24</a:t>
            </a:fld>
            <a:endParaRPr lang="en-US"/>
          </a:p>
        </p:txBody>
      </p:sp>
    </p:spTree>
    <p:extLst>
      <p:ext uri="{BB962C8B-B14F-4D97-AF65-F5344CB8AC3E}">
        <p14:creationId xmlns:p14="http://schemas.microsoft.com/office/powerpoint/2010/main" val="4212236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25</a:t>
            </a:fld>
            <a:endParaRPr lang="en-US"/>
          </a:p>
        </p:txBody>
      </p:sp>
    </p:spTree>
    <p:extLst>
      <p:ext uri="{BB962C8B-B14F-4D97-AF65-F5344CB8AC3E}">
        <p14:creationId xmlns:p14="http://schemas.microsoft.com/office/powerpoint/2010/main" val="20601887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26</a:t>
            </a:fld>
            <a:endParaRPr lang="en-US"/>
          </a:p>
        </p:txBody>
      </p:sp>
    </p:spTree>
    <p:extLst>
      <p:ext uri="{BB962C8B-B14F-4D97-AF65-F5344CB8AC3E}">
        <p14:creationId xmlns:p14="http://schemas.microsoft.com/office/powerpoint/2010/main" val="2083251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27</a:t>
            </a:fld>
            <a:endParaRPr lang="en-US"/>
          </a:p>
        </p:txBody>
      </p:sp>
    </p:spTree>
    <p:extLst>
      <p:ext uri="{BB962C8B-B14F-4D97-AF65-F5344CB8AC3E}">
        <p14:creationId xmlns:p14="http://schemas.microsoft.com/office/powerpoint/2010/main" val="893906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groping for a new style is seen in the Good Shepherd sarcophagus. Where spiritual and not physical presence was sought. </a:t>
            </a:r>
          </a:p>
          <a:p>
            <a:r>
              <a:rPr lang="en-US" dirty="0" smtClean="0"/>
              <a:t>The figure of Christ, as larger and central denotes the importance of Christ. Once again we have a hierarchy of scale governing the size and importance of the figures. </a:t>
            </a:r>
          </a:p>
          <a:p>
            <a:r>
              <a:rPr lang="en-US" dirty="0" smtClean="0"/>
              <a:t>The Eucharistic wine or vine, is symbolic of the Blood of Christ. The message is symbolic but easily read, through the crucifixion of Christ, the faithful are promised Salvation. </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28</a:t>
            </a:fld>
            <a:endParaRPr lang="en-US"/>
          </a:p>
        </p:txBody>
      </p:sp>
    </p:spTree>
    <p:extLst>
      <p:ext uri="{BB962C8B-B14F-4D97-AF65-F5344CB8AC3E}">
        <p14:creationId xmlns:p14="http://schemas.microsoft.com/office/powerpoint/2010/main" val="4880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29</a:t>
            </a:fld>
            <a:endParaRPr lang="en-US"/>
          </a:p>
        </p:txBody>
      </p:sp>
    </p:spTree>
    <p:extLst>
      <p:ext uri="{BB962C8B-B14F-4D97-AF65-F5344CB8AC3E}">
        <p14:creationId xmlns:p14="http://schemas.microsoft.com/office/powerpoint/2010/main" val="3768659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a:t>
            </a:fld>
            <a:endParaRPr lang="en-US"/>
          </a:p>
        </p:txBody>
      </p:sp>
    </p:spTree>
    <p:extLst>
      <p:ext uri="{BB962C8B-B14F-4D97-AF65-F5344CB8AC3E}">
        <p14:creationId xmlns:p14="http://schemas.microsoft.com/office/powerpoint/2010/main" val="3298853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The </a:t>
            </a:r>
            <a:r>
              <a:rPr lang="en-US" b="1" dirty="0" smtClean="0"/>
              <a:t>Harbaville Triptych</a:t>
            </a:r>
            <a:r>
              <a:rPr lang="en-US" dirty="0" smtClean="0"/>
              <a:t> is a </a:t>
            </a:r>
            <a:r>
              <a:rPr lang="en-US" dirty="0" smtClean="0">
                <a:hlinkClick r:id="rId3" action="ppaction://hlinkfile" tooltip="Byzantine art"/>
              </a:rPr>
              <a:t>Byzantine</a:t>
            </a:r>
            <a:r>
              <a:rPr lang="en-US" dirty="0" smtClean="0"/>
              <a:t> </a:t>
            </a:r>
            <a:r>
              <a:rPr lang="en-US" dirty="0" smtClean="0">
                <a:hlinkClick r:id="rId4" action="ppaction://hlinkfile" tooltip="Ivory"/>
              </a:rPr>
              <a:t>ivory</a:t>
            </a:r>
            <a:r>
              <a:rPr lang="en-US" dirty="0" smtClean="0"/>
              <a:t> </a:t>
            </a:r>
            <a:r>
              <a:rPr lang="en-US" dirty="0" smtClean="0">
                <a:hlinkClick r:id="rId5" action="ppaction://hlinkfile" tooltip="Triptych"/>
              </a:rPr>
              <a:t>triptych</a:t>
            </a:r>
            <a:r>
              <a:rPr lang="en-US" dirty="0" smtClean="0"/>
              <a:t> of the middle of the 10th century with a </a:t>
            </a:r>
            <a:r>
              <a:rPr lang="en-US" dirty="0" err="1" smtClean="0">
                <a:hlinkClick r:id="rId6" action="ppaction://hlinkfile" tooltip="Deesis"/>
              </a:rPr>
              <a:t>Deesis</a:t>
            </a:r>
            <a:r>
              <a:rPr lang="en-US" dirty="0" smtClean="0"/>
              <a:t> and other saints, now in the </a:t>
            </a:r>
            <a:r>
              <a:rPr lang="en-US" dirty="0" smtClean="0">
                <a:hlinkClick r:id="rId7" action="ppaction://hlinkfile" tooltip="Louvre"/>
              </a:rPr>
              <a:t>Louvre</a:t>
            </a:r>
            <a:r>
              <a:rPr lang="en-US" dirty="0" smtClean="0"/>
              <a:t>. Traces of </a:t>
            </a:r>
            <a:r>
              <a:rPr lang="en-US" dirty="0" err="1" smtClean="0"/>
              <a:t>colouring</a:t>
            </a:r>
            <a:r>
              <a:rPr lang="en-US" dirty="0" smtClean="0"/>
              <a:t> can still be seen on some figures. It is regarded as the finest, and best-preserved, of the "</a:t>
            </a:r>
            <a:r>
              <a:rPr lang="en-US" dirty="0" err="1" smtClean="0"/>
              <a:t>Romanos</a:t>
            </a:r>
            <a:r>
              <a:rPr lang="en-US" dirty="0" smtClean="0"/>
              <a:t> group" of ivories from a workshop in </a:t>
            </a:r>
            <a:r>
              <a:rPr lang="en-US" dirty="0" smtClean="0">
                <a:hlinkClick r:id="rId8" action="ppaction://hlinkfile" tooltip="Constantinople"/>
              </a:rPr>
              <a:t>Constantinople</a:t>
            </a:r>
            <a:r>
              <a:rPr lang="en-US" dirty="0" smtClean="0"/>
              <a:t>, probably closely connected with the Imperial Court.</a:t>
            </a:r>
          </a:p>
          <a:p>
            <a:pPr rtl="0"/>
            <a:r>
              <a:rPr lang="en-US" dirty="0" smtClean="0"/>
              <a:t>The group takes its name from another ivory in the Cabinet des </a:t>
            </a:r>
            <a:r>
              <a:rPr lang="en-US" dirty="0" err="1" smtClean="0"/>
              <a:t>Médailles</a:t>
            </a:r>
            <a:r>
              <a:rPr lang="en-US" dirty="0" smtClean="0"/>
              <a:t> of the </a:t>
            </a:r>
            <a:r>
              <a:rPr lang="en-US" dirty="0" err="1" smtClean="0">
                <a:hlinkClick r:id="rId9" action="ppaction://hlinkfile" tooltip="Bibliothèque nationale de France"/>
              </a:rPr>
              <a:t>Bibliothèque</a:t>
            </a:r>
            <a:r>
              <a:rPr lang="en-US" dirty="0" smtClean="0">
                <a:hlinkClick r:id="rId9" action="ppaction://hlinkfile" tooltip="Bibliothèque nationale de France"/>
              </a:rPr>
              <a:t> </a:t>
            </a:r>
            <a:r>
              <a:rPr lang="en-US" dirty="0" err="1" smtClean="0">
                <a:hlinkClick r:id="rId9" action="ppaction://hlinkfile" tooltip="Bibliothèque nationale de France"/>
              </a:rPr>
              <a:t>nationale</a:t>
            </a:r>
            <a:r>
              <a:rPr lang="en-US" dirty="0" smtClean="0">
                <a:hlinkClick r:id="rId9" action="ppaction://hlinkfile" tooltip="Bibliothèque nationale de France"/>
              </a:rPr>
              <a:t> de France</a:t>
            </a:r>
            <a:r>
              <a:rPr lang="en-US" dirty="0" smtClean="0"/>
              <a:t>, Paris showing Christ crowning an Emperor, named as </a:t>
            </a:r>
            <a:r>
              <a:rPr lang="en-US" dirty="0" err="1" smtClean="0"/>
              <a:t>Romanos</a:t>
            </a:r>
            <a:r>
              <a:rPr lang="en-US" dirty="0" smtClean="0"/>
              <a:t>, and his Empress. This is thought to be either </a:t>
            </a:r>
            <a:r>
              <a:rPr lang="en-US" dirty="0" err="1" smtClean="0">
                <a:hlinkClick r:id="rId10" action="ppaction://hlinkfile" tooltip="Romanos II"/>
              </a:rPr>
              <a:t>Romanos</a:t>
            </a:r>
            <a:r>
              <a:rPr lang="en-US" dirty="0" smtClean="0">
                <a:hlinkClick r:id="rId10" action="ppaction://hlinkfile" tooltip="Romanos II"/>
              </a:rPr>
              <a:t> II</a:t>
            </a:r>
            <a:r>
              <a:rPr lang="en-US" dirty="0" smtClean="0"/>
              <a:t> crowned in 959, or possibly </a:t>
            </a:r>
            <a:r>
              <a:rPr lang="en-US" dirty="0" err="1" smtClean="0">
                <a:hlinkClick r:id="rId11" action="ppaction://hlinkfile" tooltip="Romanos IV"/>
              </a:rPr>
              <a:t>Romanos</a:t>
            </a:r>
            <a:r>
              <a:rPr lang="en-US" dirty="0" smtClean="0">
                <a:hlinkClick r:id="rId11" action="ppaction://hlinkfile" tooltip="Romanos IV"/>
              </a:rPr>
              <a:t> IV</a:t>
            </a:r>
            <a:r>
              <a:rPr lang="en-US" dirty="0" smtClean="0"/>
              <a:t>, crowned in 1068. related works are in Rome, the Vatican, and Moscow, this last another coronation probably datable to 944.</a:t>
            </a:r>
            <a:r>
              <a:rPr lang="en-US" baseline="30000" dirty="0" smtClean="0">
                <a:hlinkClick r:id="rId12" action="ppaction://hlinkfile"/>
              </a:rPr>
              <a:t>[1]</a:t>
            </a:r>
            <a:endParaRPr lang="en-US" dirty="0" smtClean="0"/>
          </a:p>
          <a:p>
            <a:pPr rtl="0"/>
            <a:r>
              <a:rPr lang="en-US" dirty="0" smtClean="0"/>
              <a:t>The </a:t>
            </a:r>
            <a:r>
              <a:rPr lang="en-US" i="1" dirty="0" smtClean="0"/>
              <a:t>Harbaville Triptych</a:t>
            </a:r>
            <a:r>
              <a:rPr lang="en-US" dirty="0" smtClean="0"/>
              <a:t> is considered "by far the finest, for it shows an elegance and delicacy which are absent in the others. All are in the polished, elegant style typical of the Court school."</a:t>
            </a:r>
            <a:r>
              <a:rPr lang="en-US" baseline="30000" dirty="0" smtClean="0">
                <a:hlinkClick r:id="rId13" action="ppaction://hlinkfile"/>
              </a:rPr>
              <a:t>[2]</a:t>
            </a:r>
            <a:r>
              <a:rPr lang="en-US" dirty="0" smtClean="0"/>
              <a:t> Other groups have also been identified, presumably representing the output of different workshops, perhaps also employed by the Court, but generally of lower quality, or at least refinement.</a:t>
            </a:r>
            <a:r>
              <a:rPr lang="en-US" baseline="30000" dirty="0" smtClean="0">
                <a:hlinkClick r:id="rId14" action="ppaction://hlinkfile"/>
              </a:rPr>
              <a:t>[3]</a:t>
            </a:r>
            <a:r>
              <a:rPr lang="en-US" dirty="0" smtClean="0"/>
              <a:t> Since much greater numbers of ivories survive than panel paintings from the period, they are very important for the history of </a:t>
            </a:r>
            <a:r>
              <a:rPr lang="en-US" dirty="0" smtClean="0">
                <a:hlinkClick r:id="rId15" action="ppaction://hlinkfile" tooltip="Macedonian art (Byzantine)"/>
              </a:rPr>
              <a:t>Macedonian art</a:t>
            </a:r>
            <a:r>
              <a:rPr lang="en-US" dirty="0" smtClean="0"/>
              <a:t>.</a:t>
            </a:r>
          </a:p>
          <a:p>
            <a:pPr rtl="0"/>
            <a:r>
              <a:rPr lang="en-US" dirty="0" smtClean="0"/>
              <a:t>All sides of the triptych are fully carved, with more saints on the outsides of the side leaves, and an elaborate decorative scheme on the back of the central leaf.</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30</a:t>
            </a:fld>
            <a:endParaRPr lang="en-US"/>
          </a:p>
        </p:txBody>
      </p:sp>
    </p:spTree>
    <p:extLst>
      <p:ext uri="{BB962C8B-B14F-4D97-AF65-F5344CB8AC3E}">
        <p14:creationId xmlns:p14="http://schemas.microsoft.com/office/powerpoint/2010/main" val="1647184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31</a:t>
            </a:fld>
            <a:endParaRPr lang="en-US"/>
          </a:p>
        </p:txBody>
      </p:sp>
    </p:spTree>
    <p:extLst>
      <p:ext uri="{BB962C8B-B14F-4D97-AF65-F5344CB8AC3E}">
        <p14:creationId xmlns:p14="http://schemas.microsoft.com/office/powerpoint/2010/main" val="2042646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32</a:t>
            </a:fld>
            <a:endParaRPr lang="en-US"/>
          </a:p>
        </p:txBody>
      </p:sp>
    </p:spTree>
    <p:extLst>
      <p:ext uri="{BB962C8B-B14F-4D97-AF65-F5344CB8AC3E}">
        <p14:creationId xmlns:p14="http://schemas.microsoft.com/office/powerpoint/2010/main" val="3819784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33</a:t>
            </a:fld>
            <a:endParaRPr lang="en-US"/>
          </a:p>
        </p:txBody>
      </p:sp>
    </p:spTree>
    <p:extLst>
      <p:ext uri="{BB962C8B-B14F-4D97-AF65-F5344CB8AC3E}">
        <p14:creationId xmlns:p14="http://schemas.microsoft.com/office/powerpoint/2010/main" val="4224096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34</a:t>
            </a:fld>
            <a:endParaRPr lang="en-US"/>
          </a:p>
        </p:txBody>
      </p:sp>
    </p:spTree>
    <p:extLst>
      <p:ext uri="{BB962C8B-B14F-4D97-AF65-F5344CB8AC3E}">
        <p14:creationId xmlns:p14="http://schemas.microsoft.com/office/powerpoint/2010/main" val="559805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35</a:t>
            </a:fld>
            <a:endParaRPr lang="en-US"/>
          </a:p>
        </p:txBody>
      </p:sp>
    </p:spTree>
    <p:extLst>
      <p:ext uri="{BB962C8B-B14F-4D97-AF65-F5344CB8AC3E}">
        <p14:creationId xmlns:p14="http://schemas.microsoft.com/office/powerpoint/2010/main" val="580359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36</a:t>
            </a:fld>
            <a:endParaRPr lang="en-US"/>
          </a:p>
        </p:txBody>
      </p:sp>
    </p:spTree>
    <p:extLst>
      <p:ext uri="{BB962C8B-B14F-4D97-AF65-F5344CB8AC3E}">
        <p14:creationId xmlns:p14="http://schemas.microsoft.com/office/powerpoint/2010/main" val="39208443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37</a:t>
            </a:fld>
            <a:endParaRPr lang="en-US"/>
          </a:p>
        </p:txBody>
      </p:sp>
    </p:spTree>
    <p:extLst>
      <p:ext uri="{BB962C8B-B14F-4D97-AF65-F5344CB8AC3E}">
        <p14:creationId xmlns:p14="http://schemas.microsoft.com/office/powerpoint/2010/main" val="22013200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38</a:t>
            </a:fld>
            <a:endParaRPr lang="en-US"/>
          </a:p>
        </p:txBody>
      </p:sp>
    </p:spTree>
    <p:extLst>
      <p:ext uri="{BB962C8B-B14F-4D97-AF65-F5344CB8AC3E}">
        <p14:creationId xmlns:p14="http://schemas.microsoft.com/office/powerpoint/2010/main" val="59855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39</a:t>
            </a:fld>
            <a:endParaRPr lang="en-US"/>
          </a:p>
        </p:txBody>
      </p:sp>
    </p:spTree>
    <p:extLst>
      <p:ext uri="{BB962C8B-B14F-4D97-AF65-F5344CB8AC3E}">
        <p14:creationId xmlns:p14="http://schemas.microsoft.com/office/powerpoint/2010/main" val="42604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a:t>
            </a:fld>
            <a:endParaRPr lang="en-US"/>
          </a:p>
        </p:txBody>
      </p:sp>
    </p:spTree>
    <p:extLst>
      <p:ext uri="{BB962C8B-B14F-4D97-AF65-F5344CB8AC3E}">
        <p14:creationId xmlns:p14="http://schemas.microsoft.com/office/powerpoint/2010/main" val="23969688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40</a:t>
            </a:fld>
            <a:endParaRPr lang="en-US"/>
          </a:p>
        </p:txBody>
      </p:sp>
    </p:spTree>
    <p:extLst>
      <p:ext uri="{BB962C8B-B14F-4D97-AF65-F5344CB8AC3E}">
        <p14:creationId xmlns:p14="http://schemas.microsoft.com/office/powerpoint/2010/main" val="15750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41</a:t>
            </a:fld>
            <a:endParaRPr lang="en-US"/>
          </a:p>
        </p:txBody>
      </p:sp>
    </p:spTree>
    <p:extLst>
      <p:ext uri="{BB962C8B-B14F-4D97-AF65-F5344CB8AC3E}">
        <p14:creationId xmlns:p14="http://schemas.microsoft.com/office/powerpoint/2010/main" val="2631584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42</a:t>
            </a:fld>
            <a:endParaRPr lang="en-US"/>
          </a:p>
        </p:txBody>
      </p:sp>
    </p:spTree>
    <p:extLst>
      <p:ext uri="{BB962C8B-B14F-4D97-AF65-F5344CB8AC3E}">
        <p14:creationId xmlns:p14="http://schemas.microsoft.com/office/powerpoint/2010/main" val="3121252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43</a:t>
            </a:fld>
            <a:endParaRPr lang="en-US"/>
          </a:p>
        </p:txBody>
      </p:sp>
    </p:spTree>
    <p:extLst>
      <p:ext uri="{BB962C8B-B14F-4D97-AF65-F5344CB8AC3E}">
        <p14:creationId xmlns:p14="http://schemas.microsoft.com/office/powerpoint/2010/main" val="24844302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44</a:t>
            </a:fld>
            <a:endParaRPr lang="en-US"/>
          </a:p>
        </p:txBody>
      </p:sp>
    </p:spTree>
    <p:extLst>
      <p:ext uri="{BB962C8B-B14F-4D97-AF65-F5344CB8AC3E}">
        <p14:creationId xmlns:p14="http://schemas.microsoft.com/office/powerpoint/2010/main" val="1303885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45</a:t>
            </a:fld>
            <a:endParaRPr lang="en-US"/>
          </a:p>
        </p:txBody>
      </p:sp>
    </p:spTree>
    <p:extLst>
      <p:ext uri="{BB962C8B-B14F-4D97-AF65-F5344CB8AC3E}">
        <p14:creationId xmlns:p14="http://schemas.microsoft.com/office/powerpoint/2010/main" val="3925098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46</a:t>
            </a:fld>
            <a:endParaRPr lang="en-US"/>
          </a:p>
        </p:txBody>
      </p:sp>
    </p:spTree>
    <p:extLst>
      <p:ext uri="{BB962C8B-B14F-4D97-AF65-F5344CB8AC3E}">
        <p14:creationId xmlns:p14="http://schemas.microsoft.com/office/powerpoint/2010/main" val="3428524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47</a:t>
            </a:fld>
            <a:endParaRPr lang="en-US"/>
          </a:p>
        </p:txBody>
      </p:sp>
    </p:spTree>
    <p:extLst>
      <p:ext uri="{BB962C8B-B14F-4D97-AF65-F5344CB8AC3E}">
        <p14:creationId xmlns:p14="http://schemas.microsoft.com/office/powerpoint/2010/main" val="2460944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48</a:t>
            </a:fld>
            <a:endParaRPr lang="en-US"/>
          </a:p>
        </p:txBody>
      </p:sp>
    </p:spTree>
    <p:extLst>
      <p:ext uri="{BB962C8B-B14F-4D97-AF65-F5344CB8AC3E}">
        <p14:creationId xmlns:p14="http://schemas.microsoft.com/office/powerpoint/2010/main" val="3372571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49</a:t>
            </a:fld>
            <a:endParaRPr lang="en-US"/>
          </a:p>
        </p:txBody>
      </p:sp>
    </p:spTree>
    <p:extLst>
      <p:ext uri="{BB962C8B-B14F-4D97-AF65-F5344CB8AC3E}">
        <p14:creationId xmlns:p14="http://schemas.microsoft.com/office/powerpoint/2010/main" val="233450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a:t>
            </a:fld>
            <a:endParaRPr lang="en-US"/>
          </a:p>
        </p:txBody>
      </p:sp>
    </p:spTree>
    <p:extLst>
      <p:ext uri="{BB962C8B-B14F-4D97-AF65-F5344CB8AC3E}">
        <p14:creationId xmlns:p14="http://schemas.microsoft.com/office/powerpoint/2010/main" val="261702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50</a:t>
            </a:fld>
            <a:endParaRPr lang="en-US"/>
          </a:p>
        </p:txBody>
      </p:sp>
    </p:spTree>
    <p:extLst>
      <p:ext uri="{BB962C8B-B14F-4D97-AF65-F5344CB8AC3E}">
        <p14:creationId xmlns:p14="http://schemas.microsoft.com/office/powerpoint/2010/main" val="12615457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51</a:t>
            </a:fld>
            <a:endParaRPr lang="en-US"/>
          </a:p>
        </p:txBody>
      </p:sp>
    </p:spTree>
    <p:extLst>
      <p:ext uri="{BB962C8B-B14F-4D97-AF65-F5344CB8AC3E}">
        <p14:creationId xmlns:p14="http://schemas.microsoft.com/office/powerpoint/2010/main" val="31857438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52</a:t>
            </a:fld>
            <a:endParaRPr lang="en-US"/>
          </a:p>
        </p:txBody>
      </p:sp>
    </p:spTree>
    <p:extLst>
      <p:ext uri="{BB962C8B-B14F-4D97-AF65-F5344CB8AC3E}">
        <p14:creationId xmlns:p14="http://schemas.microsoft.com/office/powerpoint/2010/main" val="732427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53</a:t>
            </a:fld>
            <a:endParaRPr lang="en-US"/>
          </a:p>
        </p:txBody>
      </p:sp>
    </p:spTree>
    <p:extLst>
      <p:ext uri="{BB962C8B-B14F-4D97-AF65-F5344CB8AC3E}">
        <p14:creationId xmlns:p14="http://schemas.microsoft.com/office/powerpoint/2010/main" val="27916529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54</a:t>
            </a:fld>
            <a:endParaRPr lang="en-US"/>
          </a:p>
        </p:txBody>
      </p:sp>
    </p:spTree>
    <p:extLst>
      <p:ext uri="{BB962C8B-B14F-4D97-AF65-F5344CB8AC3E}">
        <p14:creationId xmlns:p14="http://schemas.microsoft.com/office/powerpoint/2010/main" val="42130561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55</a:t>
            </a:fld>
            <a:endParaRPr lang="en-US"/>
          </a:p>
        </p:txBody>
      </p:sp>
    </p:spTree>
    <p:extLst>
      <p:ext uri="{BB962C8B-B14F-4D97-AF65-F5344CB8AC3E}">
        <p14:creationId xmlns:p14="http://schemas.microsoft.com/office/powerpoint/2010/main" val="782465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56</a:t>
            </a:fld>
            <a:endParaRPr lang="en-US"/>
          </a:p>
        </p:txBody>
      </p:sp>
    </p:spTree>
    <p:extLst>
      <p:ext uri="{BB962C8B-B14F-4D97-AF65-F5344CB8AC3E}">
        <p14:creationId xmlns:p14="http://schemas.microsoft.com/office/powerpoint/2010/main" val="2280873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57</a:t>
            </a:fld>
            <a:endParaRPr lang="en-US"/>
          </a:p>
        </p:txBody>
      </p:sp>
    </p:spTree>
    <p:extLst>
      <p:ext uri="{BB962C8B-B14F-4D97-AF65-F5344CB8AC3E}">
        <p14:creationId xmlns:p14="http://schemas.microsoft.com/office/powerpoint/2010/main" val="20151206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58</a:t>
            </a:fld>
            <a:endParaRPr lang="en-US"/>
          </a:p>
        </p:txBody>
      </p:sp>
    </p:spTree>
    <p:extLst>
      <p:ext uri="{BB962C8B-B14F-4D97-AF65-F5344CB8AC3E}">
        <p14:creationId xmlns:p14="http://schemas.microsoft.com/office/powerpoint/2010/main" val="20447812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59</a:t>
            </a:fld>
            <a:endParaRPr lang="en-US"/>
          </a:p>
        </p:txBody>
      </p:sp>
    </p:spTree>
    <p:extLst>
      <p:ext uri="{BB962C8B-B14F-4D97-AF65-F5344CB8AC3E}">
        <p14:creationId xmlns:p14="http://schemas.microsoft.com/office/powerpoint/2010/main" val="2612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a:t>
            </a:fld>
            <a:endParaRPr lang="en-US"/>
          </a:p>
        </p:txBody>
      </p:sp>
    </p:spTree>
    <p:extLst>
      <p:ext uri="{BB962C8B-B14F-4D97-AF65-F5344CB8AC3E}">
        <p14:creationId xmlns:p14="http://schemas.microsoft.com/office/powerpoint/2010/main" val="9685135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60</a:t>
            </a:fld>
            <a:endParaRPr lang="en-US"/>
          </a:p>
        </p:txBody>
      </p:sp>
    </p:spTree>
    <p:extLst>
      <p:ext uri="{BB962C8B-B14F-4D97-AF65-F5344CB8AC3E}">
        <p14:creationId xmlns:p14="http://schemas.microsoft.com/office/powerpoint/2010/main" val="39342255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61</a:t>
            </a:fld>
            <a:endParaRPr lang="en-US"/>
          </a:p>
        </p:txBody>
      </p:sp>
    </p:spTree>
    <p:extLst>
      <p:ext uri="{BB962C8B-B14F-4D97-AF65-F5344CB8AC3E}">
        <p14:creationId xmlns:p14="http://schemas.microsoft.com/office/powerpoint/2010/main" val="113197176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62</a:t>
            </a:fld>
            <a:endParaRPr lang="en-US"/>
          </a:p>
        </p:txBody>
      </p:sp>
    </p:spTree>
    <p:extLst>
      <p:ext uri="{BB962C8B-B14F-4D97-AF65-F5344CB8AC3E}">
        <p14:creationId xmlns:p14="http://schemas.microsoft.com/office/powerpoint/2010/main" val="33995437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63</a:t>
            </a:fld>
            <a:endParaRPr lang="en-US"/>
          </a:p>
        </p:txBody>
      </p:sp>
    </p:spTree>
    <p:extLst>
      <p:ext uri="{BB962C8B-B14F-4D97-AF65-F5344CB8AC3E}">
        <p14:creationId xmlns:p14="http://schemas.microsoft.com/office/powerpoint/2010/main" val="33101168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64</a:t>
            </a:fld>
            <a:endParaRPr lang="en-US"/>
          </a:p>
        </p:txBody>
      </p:sp>
    </p:spTree>
    <p:extLst>
      <p:ext uri="{BB962C8B-B14F-4D97-AF65-F5344CB8AC3E}">
        <p14:creationId xmlns:p14="http://schemas.microsoft.com/office/powerpoint/2010/main" val="10845023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65</a:t>
            </a:fld>
            <a:endParaRPr lang="en-US"/>
          </a:p>
        </p:txBody>
      </p:sp>
    </p:spTree>
    <p:extLst>
      <p:ext uri="{BB962C8B-B14F-4D97-AF65-F5344CB8AC3E}">
        <p14:creationId xmlns:p14="http://schemas.microsoft.com/office/powerpoint/2010/main" val="4319073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66</a:t>
            </a:fld>
            <a:endParaRPr lang="en-US"/>
          </a:p>
        </p:txBody>
      </p:sp>
    </p:spTree>
    <p:extLst>
      <p:ext uri="{BB962C8B-B14F-4D97-AF65-F5344CB8AC3E}">
        <p14:creationId xmlns:p14="http://schemas.microsoft.com/office/powerpoint/2010/main" val="61407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67</a:t>
            </a:fld>
            <a:endParaRPr lang="en-US"/>
          </a:p>
        </p:txBody>
      </p:sp>
    </p:spTree>
    <p:extLst>
      <p:ext uri="{BB962C8B-B14F-4D97-AF65-F5344CB8AC3E}">
        <p14:creationId xmlns:p14="http://schemas.microsoft.com/office/powerpoint/2010/main" val="3117427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68</a:t>
            </a:fld>
            <a:endParaRPr lang="en-US"/>
          </a:p>
        </p:txBody>
      </p:sp>
    </p:spTree>
    <p:extLst>
      <p:ext uri="{BB962C8B-B14F-4D97-AF65-F5344CB8AC3E}">
        <p14:creationId xmlns:p14="http://schemas.microsoft.com/office/powerpoint/2010/main" val="31161308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69</a:t>
            </a:fld>
            <a:endParaRPr lang="en-US"/>
          </a:p>
        </p:txBody>
      </p:sp>
    </p:spTree>
    <p:extLst>
      <p:ext uri="{BB962C8B-B14F-4D97-AF65-F5344CB8AC3E}">
        <p14:creationId xmlns:p14="http://schemas.microsoft.com/office/powerpoint/2010/main" val="2911861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7</a:t>
            </a:fld>
            <a:endParaRPr lang="en-US"/>
          </a:p>
        </p:txBody>
      </p:sp>
    </p:spTree>
    <p:extLst>
      <p:ext uri="{BB962C8B-B14F-4D97-AF65-F5344CB8AC3E}">
        <p14:creationId xmlns:p14="http://schemas.microsoft.com/office/powerpoint/2010/main" val="39067192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70</a:t>
            </a:fld>
            <a:endParaRPr lang="en-US"/>
          </a:p>
        </p:txBody>
      </p:sp>
    </p:spTree>
    <p:extLst>
      <p:ext uri="{BB962C8B-B14F-4D97-AF65-F5344CB8AC3E}">
        <p14:creationId xmlns:p14="http://schemas.microsoft.com/office/powerpoint/2010/main" val="10275455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Forget the association of the word "Gothic" to dark, haunted houses, </a:t>
            </a:r>
            <a:r>
              <a:rPr lang="en-US" i="1" dirty="0" smtClean="0"/>
              <a:t>Wuthering Heights</a:t>
            </a:r>
            <a:r>
              <a:rPr lang="en-US" dirty="0" smtClean="0"/>
              <a:t>, or ghostly pale people wearing black nail polish and ripped fishnets. The original Gothic style was actually developed to bring sunshine into people's lives, and especially into their churches. To get past the accrued definitions of the centuries, it's best to go back to the very start of the word Gothic, and to the style that bears the name.</a:t>
            </a:r>
            <a:br>
              <a:rPr lang="en-US" dirty="0" smtClean="0"/>
            </a:br>
            <a:r>
              <a:rPr lang="en-US" dirty="0" smtClean="0"/>
              <a:t/>
            </a:r>
            <a:br>
              <a:rPr lang="en-US" dirty="0" smtClean="0"/>
            </a:br>
            <a:r>
              <a:rPr lang="en-US" dirty="0" smtClean="0"/>
              <a:t>The Goths were a so-called barbaric tribe who held power in various regions of Europe, between the collapse of the Roman Empire and the establishment of the Holy Roman Empire (so, from roughly the fifth to the eighth century). They were not renowned for great achievements in architecture. As with many art historical terms, “Gothic” came to be applied to a certain architectural style after the fact.</a:t>
            </a:r>
            <a:br>
              <a:rPr lang="en-US" dirty="0" smtClean="0"/>
            </a:br>
            <a:r>
              <a:rPr lang="en-US" dirty="0" smtClean="0"/>
              <a:t/>
            </a:r>
            <a:br>
              <a:rPr lang="en-US" dirty="0" smtClean="0"/>
            </a:br>
            <a:r>
              <a:rPr lang="en-US" dirty="0" smtClean="0"/>
              <a:t>The style represented giant steps away from the previous, relatively basic building systems that had prevailed. The Gothic grew out of the Romanesque architectural style, when both prosperity and peace allowed for several centuries of cultural development and great building schemes. From roughly 1000 to 1400, several significant cathedrals and churches were built, particularly in Britain and France, offering architects and masons a chance to work out ever more complex problems and daring designs.</a:t>
            </a:r>
            <a:br>
              <a:rPr lang="en-US" dirty="0" smtClean="0"/>
            </a:br>
            <a:r>
              <a:rPr lang="en-US" dirty="0" smtClean="0"/>
              <a:t/>
            </a:r>
            <a:br>
              <a:rPr lang="en-US" dirty="0" smtClean="0"/>
            </a:br>
            <a:r>
              <a:rPr lang="en-US" dirty="0" smtClean="0"/>
              <a:t>The most fundamental element of the Gothic style of architecture is the pointed arch, which was likely borrowed from Islamic architecture that would have been seen in Spain at this time. The pointed arch relieved some of the thrust, and therefore, the stress on other structural elements. It then became possible to reduce the size of the columns or piers that supported the arch. </a:t>
            </a:r>
            <a:br>
              <a:rPr lang="en-US" dirty="0" smtClean="0"/>
            </a:br>
            <a:r>
              <a:rPr lang="en-US" dirty="0" smtClean="0"/>
              <a:t/>
            </a:r>
            <a:br>
              <a:rPr lang="en-US" dirty="0" smtClean="0"/>
            </a:br>
            <a:r>
              <a:rPr lang="en-US" dirty="0" smtClean="0"/>
              <a:t>So, rather than having massive, drum-like columns as in the Romanesque churches, the new columns could be more slender. This slimness was repeated in the upper levels of the nave, so that the gallery and clerestory would not seem to overpower the lower arcade. In fact, the column basically continued all the way to the roof, and became part of the vault. </a:t>
            </a:r>
            <a:br>
              <a:rPr lang="en-US" dirty="0" smtClean="0"/>
            </a:br>
            <a:r>
              <a:rPr lang="en-US" dirty="0" smtClean="0"/>
              <a:t/>
            </a:r>
            <a:br>
              <a:rPr lang="en-US" dirty="0" smtClean="0"/>
            </a:br>
            <a:r>
              <a:rPr lang="en-US" dirty="0" smtClean="0"/>
              <a:t>In the vault, the pointed arch could be seen in three dimensions where the ribbed vaulting met in the center of the ceiling of each bay. This ribbed vaulting is another distinguishing feature of Gothic architecture. However, it should be noted that prototypes for the pointed arches and ribbed vaulting were seen first in late-Romanesque buildings.</a:t>
            </a:r>
            <a:br>
              <a:rPr lang="en-US" dirty="0" smtClean="0"/>
            </a:br>
            <a:r>
              <a:rPr lang="en-US" dirty="0" smtClean="0"/>
              <a:t/>
            </a:r>
            <a:br>
              <a:rPr lang="en-US" dirty="0" smtClean="0"/>
            </a:br>
            <a:r>
              <a:rPr lang="en-US" dirty="0" smtClean="0"/>
              <a:t>The new understanding of architecture and design led to more fantastic examples of vaulting and ornamentation, and the Early Gothic or Lancet style (from the twelfth and thirteenth centuries) developed into the Decorated or </a:t>
            </a:r>
            <a:r>
              <a:rPr lang="en-US" dirty="0" err="1" smtClean="0"/>
              <a:t>Rayonnant</a:t>
            </a:r>
            <a:r>
              <a:rPr lang="en-US" dirty="0" smtClean="0"/>
              <a:t> Gothic (roughly fourteenth century). The ornate stonework that held the windows–called </a:t>
            </a:r>
            <a:r>
              <a:rPr lang="en-US" i="1" dirty="0" smtClean="0"/>
              <a:t>tracery</a:t>
            </a:r>
            <a:r>
              <a:rPr lang="en-US" dirty="0" smtClean="0"/>
              <a:t>–became more florid, and other stonework even more exuberant. </a:t>
            </a:r>
            <a:br>
              <a:rPr lang="en-US" dirty="0" smtClean="0"/>
            </a:br>
            <a:r>
              <a:rPr lang="en-US" dirty="0" smtClean="0"/>
              <a:t/>
            </a:r>
            <a:br>
              <a:rPr lang="en-US" dirty="0" smtClean="0"/>
            </a:br>
            <a:r>
              <a:rPr lang="en-US" dirty="0" smtClean="0"/>
              <a:t>The ribbed vaulting became more complicated and was crossed with </a:t>
            </a:r>
            <a:r>
              <a:rPr lang="en-US" i="1" dirty="0" smtClean="0"/>
              <a:t>lierne</a:t>
            </a:r>
            <a:r>
              <a:rPr lang="en-US" dirty="0" smtClean="0"/>
              <a:t> ribs into complex webs, or the addition of cross ribs, called </a:t>
            </a:r>
            <a:r>
              <a:rPr lang="en-US" i="1" dirty="0" err="1" smtClean="0"/>
              <a:t>tierceron</a:t>
            </a:r>
            <a:r>
              <a:rPr lang="en-US" dirty="0" smtClean="0"/>
              <a:t>. As the decoration developed further, the Perpendicular or International Gothic took over (fifteenth century). Fan vaulting decorated half-</a:t>
            </a:r>
            <a:r>
              <a:rPr lang="en-US" dirty="0" err="1" smtClean="0"/>
              <a:t>conoid</a:t>
            </a:r>
            <a:r>
              <a:rPr lang="en-US" dirty="0" smtClean="0"/>
              <a:t> shapes extending from the tops of the columnar ribs.  </a:t>
            </a:r>
            <a:br>
              <a:rPr lang="en-US" dirty="0" smtClean="0"/>
            </a:br>
            <a:r>
              <a:rPr lang="en-US" dirty="0" smtClean="0"/>
              <a:t/>
            </a:r>
            <a:br>
              <a:rPr lang="en-US" dirty="0" smtClean="0"/>
            </a:br>
            <a:r>
              <a:rPr lang="en-US" dirty="0" smtClean="0"/>
              <a:t>The slender columns and lighter systems of thrust allowed for larger windows and more light. The windows, tracery, carvings, and ribs make up a dizzying display of decoration that one encounters in a Gothic church. In late Gothic buildings, almost every surface is decorated. Although such a building as a whole is ordered and coherent, the profusion of shapes and patterns can make a sense of order difficult to discern at first glance. </a:t>
            </a:r>
          </a:p>
          <a:p>
            <a:r>
              <a:rPr lang="en-US" dirty="0" smtClean="0"/>
              <a:t>After the great flowering of Gothic style, tastes again shifted back to the neat, straight lines and rational geometry of the Classical era. It was in the Renaissance that the name Gothic came to be applied to this medieval style that seemed vulgar to Renaissance sensibilities. It is still the term we use today, though hopefully without the implied insult, which negates the amazing leaps of imagination and engineering that were required to build such edifices.</a:t>
            </a:r>
            <a:br>
              <a:rPr lang="en-US" dirty="0" smtClean="0"/>
            </a:br>
            <a:r>
              <a:rPr lang="en-US" dirty="0" smtClean="0"/>
              <a:t/>
            </a:r>
            <a:br>
              <a:rPr lang="en-US" dirty="0" smtClean="0"/>
            </a:br>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71</a:t>
            </a:fld>
            <a:endParaRPr lang="en-US"/>
          </a:p>
        </p:txBody>
      </p:sp>
    </p:spTree>
    <p:extLst>
      <p:ext uri="{BB962C8B-B14F-4D97-AF65-F5344CB8AC3E}">
        <p14:creationId xmlns:p14="http://schemas.microsoft.com/office/powerpoint/2010/main" val="32057318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72</a:t>
            </a:fld>
            <a:endParaRPr lang="en-US"/>
          </a:p>
        </p:txBody>
      </p:sp>
    </p:spTree>
    <p:extLst>
      <p:ext uri="{BB962C8B-B14F-4D97-AF65-F5344CB8AC3E}">
        <p14:creationId xmlns:p14="http://schemas.microsoft.com/office/powerpoint/2010/main" val="2078611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73</a:t>
            </a:fld>
            <a:endParaRPr lang="en-US"/>
          </a:p>
        </p:txBody>
      </p:sp>
    </p:spTree>
    <p:extLst>
      <p:ext uri="{BB962C8B-B14F-4D97-AF65-F5344CB8AC3E}">
        <p14:creationId xmlns:p14="http://schemas.microsoft.com/office/powerpoint/2010/main" val="15085103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74</a:t>
            </a:fld>
            <a:endParaRPr lang="en-US"/>
          </a:p>
        </p:txBody>
      </p:sp>
    </p:spTree>
    <p:extLst>
      <p:ext uri="{BB962C8B-B14F-4D97-AF65-F5344CB8AC3E}">
        <p14:creationId xmlns:p14="http://schemas.microsoft.com/office/powerpoint/2010/main" val="29233448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75</a:t>
            </a:fld>
            <a:endParaRPr lang="en-US"/>
          </a:p>
        </p:txBody>
      </p:sp>
    </p:spTree>
    <p:extLst>
      <p:ext uri="{BB962C8B-B14F-4D97-AF65-F5344CB8AC3E}">
        <p14:creationId xmlns:p14="http://schemas.microsoft.com/office/powerpoint/2010/main" val="7760629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effectLst/>
              </a:rPr>
              <a:t>Chartres Cathedral,</a:t>
            </a:r>
            <a:r>
              <a:rPr lang="en-US" dirty="0" smtClean="0">
                <a:effectLst/>
              </a:rPr>
              <a:t> also called Notre-Dame </a:t>
            </a:r>
            <a:r>
              <a:rPr lang="en-US" dirty="0" err="1" smtClean="0">
                <a:effectLst/>
              </a:rPr>
              <a:t>d’Chartres</a:t>
            </a:r>
            <a:r>
              <a:rPr lang="en-US" dirty="0" smtClean="0">
                <a:effectLst/>
              </a:rPr>
              <a:t> or the Cathedral of Notre-Dame,  Gothic </a:t>
            </a:r>
            <a:r>
              <a:rPr lang="en-US" dirty="0" smtClean="0">
                <a:effectLst/>
                <a:hlinkClick r:id="rId3" action="ppaction://hlinkfile" tooltip="cathedral"/>
              </a:rPr>
              <a:t>cathedral</a:t>
            </a:r>
            <a:r>
              <a:rPr lang="en-US" dirty="0" smtClean="0">
                <a:effectLst/>
              </a:rPr>
              <a:t> located in the town of </a:t>
            </a:r>
            <a:r>
              <a:rPr lang="en-US" dirty="0" smtClean="0">
                <a:effectLst/>
                <a:hlinkClick r:id="rId4" action="ppaction://hlinkfile" tooltip="Chartres"/>
              </a:rPr>
              <a:t>Chartres</a:t>
            </a:r>
            <a:r>
              <a:rPr lang="en-US" dirty="0" smtClean="0">
                <a:effectLst/>
              </a:rPr>
              <a:t>, northwestern </a:t>
            </a:r>
            <a:r>
              <a:rPr lang="en-US" dirty="0" smtClean="0">
                <a:effectLst/>
                <a:hlinkClick r:id="rId5" action="ppaction://hlinkfile" tooltip="France"/>
              </a:rPr>
              <a:t>France</a:t>
            </a:r>
            <a:r>
              <a:rPr lang="en-US" dirty="0" smtClean="0">
                <a:effectLst/>
              </a:rPr>
              <a:t>. Generally ranked as one of the three chief examples of </a:t>
            </a:r>
            <a:r>
              <a:rPr lang="en-US" dirty="0" smtClean="0">
                <a:effectLst/>
                <a:hlinkClick r:id="rId6" action="ppaction://hlinkfile" tooltip="Gothic"/>
              </a:rPr>
              <a:t>Gothic</a:t>
            </a:r>
            <a:r>
              <a:rPr lang="en-US" dirty="0" smtClean="0">
                <a:effectLst/>
              </a:rPr>
              <a:t> French architecture (along with </a:t>
            </a:r>
            <a:r>
              <a:rPr lang="en-US" dirty="0" smtClean="0">
                <a:effectLst/>
                <a:hlinkClick r:id="rId7" action="ppaction://hlinkfile" tooltip="Amiens Cathedral"/>
              </a:rPr>
              <a:t>Amiens Cathedral</a:t>
            </a:r>
            <a:r>
              <a:rPr lang="en-US" dirty="0" smtClean="0">
                <a:effectLst/>
              </a:rPr>
              <a:t> and </a:t>
            </a:r>
            <a:r>
              <a:rPr lang="en-US" dirty="0" smtClean="0">
                <a:effectLst/>
                <a:hlinkClick r:id="rId8" action="ppaction://hlinkfile" tooltip="Reims Cathedral"/>
              </a:rPr>
              <a:t>Reims Cathedral</a:t>
            </a:r>
            <a:r>
              <a:rPr lang="en-US" dirty="0" smtClean="0">
                <a:effectLst/>
              </a:rPr>
              <a:t>), it is noted not only for its architectural innovations but also for its numerous sculptures and its much-celebrated stained glass. The cathedral’s association with the </a:t>
            </a:r>
            <a:r>
              <a:rPr lang="en-US" dirty="0" smtClean="0">
                <a:effectLst/>
                <a:hlinkClick r:id="rId9" action="ppaction://hlinkfile" tooltip="Virgin Mary"/>
              </a:rPr>
              <a:t>Virgin Mary</a:t>
            </a:r>
            <a:r>
              <a:rPr lang="en-US" dirty="0" smtClean="0">
                <a:effectLst/>
              </a:rPr>
              <a:t> (the supposed veil of the Virgin is kept in the cathedral treasury) made it the destination of </a:t>
            </a:r>
            <a:r>
              <a:rPr lang="en-US" dirty="0" smtClean="0">
                <a:effectLst/>
                <a:hlinkClick r:id="rId10" action="ppaction://hlinkfile" tooltip="pilgrims"/>
              </a:rPr>
              <a:t>pilgrims</a:t>
            </a:r>
            <a:r>
              <a:rPr lang="en-US" dirty="0" smtClean="0">
                <a:effectLst/>
              </a:rPr>
              <a:t> in the </a:t>
            </a:r>
            <a:r>
              <a:rPr lang="en-US" dirty="0" smtClean="0">
                <a:effectLst/>
                <a:hlinkClick r:id="rId11" action="ppaction://hlinkfile" tooltip="Middle Ages"/>
              </a:rPr>
              <a:t>Middle Ages</a:t>
            </a:r>
            <a:r>
              <a:rPr lang="en-US" dirty="0" smtClean="0">
                <a:effectLst/>
              </a:rPr>
              <a:t>.</a:t>
            </a:r>
          </a:p>
          <a:p>
            <a:r>
              <a:rPr lang="en-US" dirty="0" smtClean="0">
                <a:effectLst/>
              </a:rPr>
              <a:t>The oldest parts of the cathedral are its </a:t>
            </a:r>
            <a:r>
              <a:rPr lang="en-US" dirty="0" smtClean="0">
                <a:effectLst/>
                <a:hlinkClick r:id="rId12" action="ppaction://hlinkfile" tooltip="crypt"/>
              </a:rPr>
              <a:t>crypt</a:t>
            </a:r>
            <a:r>
              <a:rPr lang="en-US" dirty="0" smtClean="0">
                <a:effectLst/>
              </a:rPr>
              <a:t> and the west portal, or Royal Portal, which are remnants of a </a:t>
            </a:r>
            <a:r>
              <a:rPr lang="en-US" dirty="0" smtClean="0">
                <a:effectLst/>
                <a:hlinkClick r:id="rId13" action="ppaction://hlinkfile" tooltip="Romanesque"/>
              </a:rPr>
              <a:t>Romanesque</a:t>
            </a:r>
            <a:r>
              <a:rPr lang="en-US" dirty="0" smtClean="0">
                <a:effectLst/>
              </a:rPr>
              <a:t> church that was mostly destroyed by fire in 1194. The present cathedral was constructed on the foundations of the earlier church and consecrated in 1260. It is built of limestone and stands some 112 feet (34 </a:t>
            </a:r>
            <a:r>
              <a:rPr lang="en-US" dirty="0" err="1" smtClean="0">
                <a:effectLst/>
              </a:rPr>
              <a:t>metres</a:t>
            </a:r>
            <a:r>
              <a:rPr lang="en-US" dirty="0" smtClean="0">
                <a:effectLst/>
              </a:rPr>
              <a:t>) high and is 427 feet (130 </a:t>
            </a:r>
            <a:r>
              <a:rPr lang="en-US" dirty="0" err="1" smtClean="0">
                <a:effectLst/>
              </a:rPr>
              <a:t>metres</a:t>
            </a:r>
            <a:r>
              <a:rPr lang="en-US" dirty="0" smtClean="0">
                <a:effectLst/>
              </a:rPr>
              <a:t>) long. In many ways, the cathedral’s design resembles those of its contemporaries, especially </a:t>
            </a:r>
            <a:r>
              <a:rPr lang="en-US" dirty="0" smtClean="0">
                <a:effectLst/>
                <a:hlinkClick r:id="rId14" action="ppaction://hlinkfile" tooltip="Laon Cathedral"/>
              </a:rPr>
              <a:t>Laon Cathedral</a:t>
            </a:r>
            <a:r>
              <a:rPr lang="en-US" dirty="0" smtClean="0">
                <a:effectLst/>
              </a:rPr>
              <a:t>, but it displays innovations with its tall </a:t>
            </a:r>
            <a:r>
              <a:rPr lang="en-US" dirty="0" smtClean="0">
                <a:effectLst/>
                <a:hlinkClick r:id="rId15" action="ppaction://hlinkfile" tooltip="arcades"/>
              </a:rPr>
              <a:t>arcades</a:t>
            </a:r>
            <a:r>
              <a:rPr lang="en-US" dirty="0" smtClean="0">
                <a:effectLst/>
              </a:rPr>
              <a:t>, unusually narrow </a:t>
            </a:r>
            <a:r>
              <a:rPr lang="en-US" dirty="0" err="1" smtClean="0">
                <a:effectLst/>
                <a:hlinkClick r:id="rId16" action="ppaction://hlinkfile" tooltip="triforium"/>
              </a:rPr>
              <a:t>triforium</a:t>
            </a:r>
            <a:r>
              <a:rPr lang="en-US" dirty="0" smtClean="0">
                <a:effectLst/>
              </a:rPr>
              <a:t>, and huge </a:t>
            </a:r>
            <a:r>
              <a:rPr lang="en-US" dirty="0" smtClean="0">
                <a:effectLst/>
                <a:hlinkClick r:id="rId17" action="ppaction://hlinkfile" tooltip="clerestory"/>
              </a:rPr>
              <a:t>clerestory</a:t>
            </a:r>
            <a:r>
              <a:rPr lang="en-US" dirty="0" smtClean="0">
                <a:effectLst/>
              </a:rPr>
              <a:t>—the massive weight of which required using flying </a:t>
            </a:r>
            <a:r>
              <a:rPr lang="en-US" dirty="0" smtClean="0">
                <a:effectLst/>
                <a:hlinkClick r:id="rId18" action="ppaction://hlinkfile" tooltip="buttresses"/>
              </a:rPr>
              <a:t>buttresses</a:t>
            </a:r>
            <a:r>
              <a:rPr lang="en-US" dirty="0" smtClean="0">
                <a:effectLst/>
              </a:rPr>
              <a:t> in an unprecedented manner.</a:t>
            </a:r>
          </a:p>
          <a:p>
            <a:r>
              <a:rPr lang="en-US" dirty="0" smtClean="0">
                <a:effectLst/>
              </a:rPr>
              <a:t>The cathedral contains an immense amount of sculpture, particularly figure sculpture, ranging from large column statues to miniatures. As the purpose of the sculptures was to preach and instruct, they mainly depict scenes and figures from the Old and New Testaments.</a:t>
            </a:r>
          </a:p>
          <a:p>
            <a:r>
              <a:rPr lang="en-US" dirty="0" smtClean="0">
                <a:effectLst/>
              </a:rPr>
              <a:t>Chartres Cathedral contains 176 stained-glass windows, the feature for which it may be best known. Like the sculpture, the stained glass was intended to be educational. The five windows of the </a:t>
            </a:r>
            <a:r>
              <a:rPr lang="en-US" dirty="0" smtClean="0">
                <a:effectLst/>
                <a:hlinkClick r:id="rId19" action="ppaction://hlinkfile" tooltip="choir"/>
              </a:rPr>
              <a:t>choir</a:t>
            </a:r>
            <a:r>
              <a:rPr lang="en-US" dirty="0" smtClean="0">
                <a:effectLst/>
              </a:rPr>
              <a:t> hemicycle (a semicircular arrangement) relate in various ways to the Virgin Mary. The </a:t>
            </a:r>
            <a:r>
              <a:rPr lang="en-US" dirty="0" smtClean="0">
                <a:effectLst/>
                <a:hlinkClick r:id="rId20" action="ppaction://hlinkfile" tooltip="rose window"/>
              </a:rPr>
              <a:t>rose window</a:t>
            </a:r>
            <a:r>
              <a:rPr lang="en-US" dirty="0" smtClean="0">
                <a:effectLst/>
              </a:rPr>
              <a:t> in the north </a:t>
            </a:r>
            <a:r>
              <a:rPr lang="en-US" dirty="0" smtClean="0">
                <a:effectLst/>
                <a:hlinkClick r:id="rId21" action="ppaction://hlinkfile" tooltip="transept"/>
              </a:rPr>
              <a:t>transept</a:t>
            </a:r>
            <a:r>
              <a:rPr lang="en-US" dirty="0" smtClean="0">
                <a:effectLst/>
              </a:rPr>
              <a:t> portrays figures from the Old Testament. The south </a:t>
            </a:r>
            <a:r>
              <a:rPr lang="en-US" dirty="0" smtClean="0">
                <a:effectLst/>
                <a:hlinkClick r:id="rId21" action="ppaction://hlinkfile" tooltip="transept"/>
              </a:rPr>
              <a:t>transept</a:t>
            </a:r>
            <a:r>
              <a:rPr lang="en-US" dirty="0" smtClean="0">
                <a:effectLst/>
              </a:rPr>
              <a:t>, which is representative of the New Testament, has a rose window depicting the Apocalypse.</a:t>
            </a:r>
          </a:p>
          <a:p>
            <a:r>
              <a:rPr lang="en-US" dirty="0" smtClean="0">
                <a:effectLst/>
              </a:rPr>
              <a:t>Several alterations have been made to the cathedral. The northwest tower’s distinctive spire, for example, was added in the early 1500s. Chartres emerged with relatively little damage from the political and religious upheavals of the 16th century and sustained less damage than most cathedrals during the </a:t>
            </a:r>
            <a:r>
              <a:rPr lang="en-US" dirty="0" smtClean="0">
                <a:effectLst/>
                <a:hlinkClick r:id="rId22" action="ppaction://hlinkfile" tooltip="French Revolution"/>
              </a:rPr>
              <a:t>French Revolution</a:t>
            </a:r>
            <a:r>
              <a:rPr lang="en-US" dirty="0" smtClean="0">
                <a:effectLst/>
              </a:rPr>
              <a:t> (1787–99). After a fire damaged the roof in 1836, a series of restorations were carried out during the 19th century. In 1979 Chartres Cathedral was designated a </a:t>
            </a:r>
            <a:r>
              <a:rPr lang="en-US" dirty="0" smtClean="0">
                <a:effectLst/>
                <a:hlinkClick r:id="rId23" action="ppaction://hlinkfile" tooltip="UNESCO"/>
              </a:rPr>
              <a:t>UNESCO</a:t>
            </a:r>
            <a:r>
              <a:rPr lang="en-US" dirty="0" smtClean="0">
                <a:effectLst/>
              </a:rPr>
              <a:t> </a:t>
            </a:r>
            <a:r>
              <a:rPr lang="en-US" dirty="0" smtClean="0">
                <a:effectLst/>
                <a:hlinkClick r:id="rId24" action="ppaction://hlinkfile" tooltip="World Heritage site"/>
              </a:rPr>
              <a:t>World Heritage site</a:t>
            </a:r>
            <a:r>
              <a:rPr lang="en-US" dirty="0" smtClean="0">
                <a:effectLst/>
              </a:rPr>
              <a:t>. During the late 20th century preservation efforts concentrated on protecting the cathedral’s stained glass from air pollution damage.</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76</a:t>
            </a:fld>
            <a:endParaRPr lang="en-US"/>
          </a:p>
        </p:txBody>
      </p:sp>
    </p:spTree>
    <p:extLst>
      <p:ext uri="{BB962C8B-B14F-4D97-AF65-F5344CB8AC3E}">
        <p14:creationId xmlns:p14="http://schemas.microsoft.com/office/powerpoint/2010/main" val="19429480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77</a:t>
            </a:fld>
            <a:endParaRPr lang="en-US"/>
          </a:p>
        </p:txBody>
      </p:sp>
    </p:spTree>
    <p:extLst>
      <p:ext uri="{BB962C8B-B14F-4D97-AF65-F5344CB8AC3E}">
        <p14:creationId xmlns:p14="http://schemas.microsoft.com/office/powerpoint/2010/main" val="34923076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79</a:t>
            </a:fld>
            <a:endParaRPr lang="en-US"/>
          </a:p>
        </p:txBody>
      </p:sp>
    </p:spTree>
    <p:extLst>
      <p:ext uri="{BB962C8B-B14F-4D97-AF65-F5344CB8AC3E}">
        <p14:creationId xmlns:p14="http://schemas.microsoft.com/office/powerpoint/2010/main" val="27870533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One of the most notable monuments in Paris (and in all of Europe for that matter) is the Notre Dame Cathedral. This Catholic treasure is over 800 years old. It is located on a small island called the Ile de la Cite in the middle of river Seine. The building of the cathedral was completed over the course of 200 years; it was started in 1163 during the reign of King Louis VII and was completed in 1345. </a:t>
            </a:r>
            <a:br>
              <a:rPr lang="en-US" dirty="0" smtClean="0">
                <a:effectLst/>
              </a:rPr>
            </a:br>
            <a:r>
              <a:rPr lang="en-US" dirty="0" smtClean="0">
                <a:effectLst/>
              </a:rPr>
              <a:t/>
            </a:r>
            <a:br>
              <a:rPr lang="en-US" dirty="0" smtClean="0">
                <a:effectLst/>
              </a:rPr>
            </a:br>
            <a:r>
              <a:rPr lang="en-US" dirty="0" smtClean="0">
                <a:effectLst/>
              </a:rPr>
              <a:t>As is the case with most notable historical monuments, The Notre dame Cathedral Paris has its own share of both the glorious and the tragic historical moments that will forever remain indelible in the mind of people everywhere. Among them is the crowning of Henry VI of England right inside the cathedral in 1431. The Cathedral was at one time in a stage of total disrepair and close to the point of being demolished, but was later saved by Napoleon who himself was crowned Emperor in 1804 inside the Cathedral. </a:t>
            </a:r>
            <a:br>
              <a:rPr lang="en-US" dirty="0" smtClean="0">
                <a:effectLst/>
              </a:rPr>
            </a:br>
            <a:r>
              <a:rPr lang="en-US" dirty="0" smtClean="0">
                <a:effectLst/>
              </a:rPr>
              <a:t/>
            </a:r>
            <a:br>
              <a:rPr lang="en-US" dirty="0" smtClean="0">
                <a:effectLst/>
              </a:rPr>
            </a:br>
            <a:r>
              <a:rPr lang="en-US" dirty="0" smtClean="0">
                <a:effectLst/>
              </a:rPr>
              <a:t>After restoring the Cathedral back to its formal beauty and in the midst of World War II, it was </a:t>
            </a:r>
            <a:r>
              <a:rPr lang="en-US" dirty="0" err="1" smtClean="0">
                <a:effectLst/>
              </a:rPr>
              <a:t>rumoured</a:t>
            </a:r>
            <a:r>
              <a:rPr lang="en-US" dirty="0" smtClean="0">
                <a:effectLst/>
              </a:rPr>
              <a:t> that the German soldiers might destroy the newly installed stained glass. It was therefore removed and only reinstalled again after the war had ended. The steps were taken because of only one particular archeological glass window called the Rose window which is supposed to be the biggest glass window in the world produced in the 13th century.</a:t>
            </a:r>
            <a:br>
              <a:rPr lang="en-US" dirty="0" smtClean="0">
                <a:effectLst/>
              </a:rPr>
            </a:br>
            <a:r>
              <a:rPr lang="en-US" dirty="0" smtClean="0">
                <a:effectLst/>
              </a:rPr>
              <a:t/>
            </a:r>
            <a:br>
              <a:rPr lang="en-US" dirty="0" smtClean="0">
                <a:effectLst/>
              </a:rPr>
            </a:br>
            <a:r>
              <a:rPr lang="en-US" dirty="0" smtClean="0">
                <a:effectLst/>
              </a:rPr>
              <a:t>Discussing the history of the </a:t>
            </a:r>
            <a:r>
              <a:rPr lang="en-US" b="1" dirty="0" smtClean="0">
                <a:effectLst/>
              </a:rPr>
              <a:t>Notre Dame Cathedral Paris</a:t>
            </a:r>
            <a:r>
              <a:rPr lang="en-US" dirty="0" smtClean="0">
                <a:effectLst/>
              </a:rPr>
              <a:t> would not be complete without discussing the most famous story of the peasant girl, Joan of Arc, who is well documented in the history books of France. She was very brave and claimed that she had visions from God. This poor girl had spiritual and character richness even though she had no material goods. Through her visions and courage, she helped France in the battles against the English troops. While using the wise military tactics of Joan of Arc, the well known heroine, France won many fights against England. She also was a great supporter of the monarchy; she is indirectly the reason why Charles VII was crowned. However, Joan of Arc was captured by the Burundians’, accused of heresy and tragically, she was burned at the stake. But this was not the end of the brave girl. On the 7 July 1456, Joan of Arc was declared innocent and a martyr. In 1909 she was beatified in the famous Notre Dame cathedral in Paris by Pope Pius X. </a:t>
            </a:r>
            <a:br>
              <a:rPr lang="en-US" dirty="0" smtClean="0">
                <a:effectLst/>
              </a:rPr>
            </a:br>
            <a:r>
              <a:rPr lang="en-US" dirty="0" smtClean="0">
                <a:effectLst/>
              </a:rPr>
              <a:t/>
            </a:r>
            <a:br>
              <a:rPr lang="en-US" dirty="0" smtClean="0">
                <a:effectLst/>
              </a:rPr>
            </a:br>
            <a:r>
              <a:rPr lang="en-US" dirty="0" smtClean="0">
                <a:effectLst/>
              </a:rPr>
              <a:t>Notre Dame Cathedral which can also be called “our lady” is still in use today by the Roman Catholic Church for Sunday mass and it is the seat of the Archbishop of Paris. A notable and distinct historical artefact which is very </a:t>
            </a:r>
            <a:br>
              <a:rPr lang="en-US" dirty="0" smtClean="0">
                <a:effectLst/>
              </a:rPr>
            </a:br>
            <a:r>
              <a:rPr lang="en-US" dirty="0" smtClean="0">
                <a:effectLst/>
              </a:rPr>
              <a:t>popular today is the famous bell that has been redesigned to ring automatically. Any visitor to the bell tower should be prepared to climb the 140 steps staircase, if desirous of seeing the historical bell or have a glimpse of the city of Paris.</a:t>
            </a:r>
            <a:br>
              <a:rPr lang="en-US" dirty="0" smtClean="0">
                <a:effectLst/>
              </a:rPr>
            </a:br>
            <a:r>
              <a:rPr lang="en-US" dirty="0" smtClean="0">
                <a:effectLst/>
              </a:rPr>
              <a:t/>
            </a:r>
            <a:br>
              <a:rPr lang="en-US" dirty="0" smtClean="0">
                <a:effectLst/>
              </a:rPr>
            </a:br>
            <a:r>
              <a:rPr lang="en-US" dirty="0" smtClean="0">
                <a:effectLst/>
              </a:rPr>
              <a:t>Also inside the Notre Dame Cathedral, among so many historical artefacts, is the notable 17th century organ with all of its parts still functional. There are also drawings, plans and engravings which showed the old and hidden mysteries of several of the church developments and how the city of Paris came into being.</a:t>
            </a:r>
            <a:br>
              <a:rPr lang="en-US" dirty="0" smtClean="0">
                <a:effectLst/>
              </a:rPr>
            </a:br>
            <a:r>
              <a:rPr lang="en-US" dirty="0" smtClean="0">
                <a:effectLst/>
              </a:rPr>
              <a:t/>
            </a:r>
            <a:br>
              <a:rPr lang="en-US" dirty="0" smtClean="0">
                <a:effectLst/>
              </a:rPr>
            </a:b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80</a:t>
            </a:fld>
            <a:endParaRPr lang="en-US"/>
          </a:p>
        </p:txBody>
      </p:sp>
    </p:spTree>
    <p:extLst>
      <p:ext uri="{BB962C8B-B14F-4D97-AF65-F5344CB8AC3E}">
        <p14:creationId xmlns:p14="http://schemas.microsoft.com/office/powerpoint/2010/main" val="1766391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8</a:t>
            </a:fld>
            <a:endParaRPr lang="en-US"/>
          </a:p>
        </p:txBody>
      </p:sp>
    </p:spTree>
    <p:extLst>
      <p:ext uri="{BB962C8B-B14F-4D97-AF65-F5344CB8AC3E}">
        <p14:creationId xmlns:p14="http://schemas.microsoft.com/office/powerpoint/2010/main" val="116877543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One of the most notable monuments in Paris (and in all of Europe for that matter) is the Notre Dame Cathedral. This Catholic treasure is over 800 years old. It is located on a small island called the Ile de la Cite in the middle of river Seine. The building of the cathedral was completed over the course of 200 years; it was started in 1163 during the reign of King Louis VII and was completed in 1345. </a:t>
            </a:r>
            <a:br>
              <a:rPr lang="en-US" dirty="0" smtClean="0">
                <a:effectLst/>
              </a:rPr>
            </a:br>
            <a:r>
              <a:rPr lang="en-US" dirty="0" smtClean="0">
                <a:effectLst/>
              </a:rPr>
              <a:t/>
            </a:r>
            <a:br>
              <a:rPr lang="en-US" dirty="0" smtClean="0">
                <a:effectLst/>
              </a:rPr>
            </a:br>
            <a:r>
              <a:rPr lang="en-US" dirty="0" smtClean="0">
                <a:effectLst/>
              </a:rPr>
              <a:t>As is the case with most notable historical monuments, The Notre dame Cathedral Paris has its own share of both the glorious and the tragic historical moments that will forever remain indelible in the mind of people everywhere. Among them is the crowning of Henry VI of England right inside the cathedral in 1431. The Cathedral was at one time in a stage of total disrepair and close to the point of being demolished, but was later saved by Napoleon who himself was crowned Emperor in 1804 inside the Cathedral. </a:t>
            </a:r>
            <a:br>
              <a:rPr lang="en-US" dirty="0" smtClean="0">
                <a:effectLst/>
              </a:rPr>
            </a:br>
            <a:r>
              <a:rPr lang="en-US" dirty="0" smtClean="0">
                <a:effectLst/>
              </a:rPr>
              <a:t/>
            </a:r>
            <a:br>
              <a:rPr lang="en-US" dirty="0" smtClean="0">
                <a:effectLst/>
              </a:rPr>
            </a:br>
            <a:r>
              <a:rPr lang="en-US" dirty="0" smtClean="0">
                <a:effectLst/>
              </a:rPr>
              <a:t>After restoring the Cathedral back to its formal beauty and in the midst of World War II, it was </a:t>
            </a:r>
            <a:r>
              <a:rPr lang="en-US" dirty="0" err="1" smtClean="0">
                <a:effectLst/>
              </a:rPr>
              <a:t>rumoured</a:t>
            </a:r>
            <a:r>
              <a:rPr lang="en-US" dirty="0" smtClean="0">
                <a:effectLst/>
              </a:rPr>
              <a:t> that the German soldiers might destroy the newly installed stained glass. It was therefore removed and only reinstalled again after the war had ended. The steps were taken because of only one particular archeological glass window called the Rose window which is supposed to be the biggest glass window in the world produced in the 13th century.</a:t>
            </a:r>
            <a:br>
              <a:rPr lang="en-US" dirty="0" smtClean="0">
                <a:effectLst/>
              </a:rPr>
            </a:br>
            <a:r>
              <a:rPr lang="en-US" dirty="0" smtClean="0">
                <a:effectLst/>
              </a:rPr>
              <a:t/>
            </a:r>
            <a:br>
              <a:rPr lang="en-US" dirty="0" smtClean="0">
                <a:effectLst/>
              </a:rPr>
            </a:br>
            <a:r>
              <a:rPr lang="en-US" dirty="0" smtClean="0">
                <a:effectLst/>
              </a:rPr>
              <a:t>Discussing the history of the </a:t>
            </a:r>
            <a:r>
              <a:rPr lang="en-US" b="1" dirty="0" smtClean="0">
                <a:effectLst/>
              </a:rPr>
              <a:t>Notre Dame Cathedral Paris</a:t>
            </a:r>
            <a:r>
              <a:rPr lang="en-US" dirty="0" smtClean="0">
                <a:effectLst/>
              </a:rPr>
              <a:t> would not be complete without discussing the most famous story of the peasant girl, Joan of Arc, who is well documented in the history books of France. She was very brave and claimed that she had visions from God. This poor girl had spiritual and character richness even though she had no material goods. Through her visions and courage, she helped France in the battles against the English troops. While using the wise military tactics of Joan of Arc, the well known heroine, France won many fights against England. She also was a great supporter of the monarchy; she is indirectly the reason why Charles VII was crowned. However, Joan of Arc was captured by the Burundians’, accused of heresy and tragically, she was burned at the stake. But this was not the end of the brave girl. On the 7 July 1456, Joan of Arc was declared innocent and a martyr. In 1909 she was beatified in the famous Notre Dame cathedral in Paris by Pope Pius X. </a:t>
            </a:r>
            <a:br>
              <a:rPr lang="en-US" dirty="0" smtClean="0">
                <a:effectLst/>
              </a:rPr>
            </a:br>
            <a:r>
              <a:rPr lang="en-US" dirty="0" smtClean="0">
                <a:effectLst/>
              </a:rPr>
              <a:t/>
            </a:r>
            <a:br>
              <a:rPr lang="en-US" dirty="0" smtClean="0">
                <a:effectLst/>
              </a:rPr>
            </a:br>
            <a:r>
              <a:rPr lang="en-US" dirty="0" smtClean="0">
                <a:effectLst/>
              </a:rPr>
              <a:t>Notre Dame Cathedral which can also be called “our lady” is still in use today by the Roman Catholic Church for Sunday mass and it is the seat of the Archbishop of Paris. A notable and distinct historical artefact which is very </a:t>
            </a:r>
            <a:br>
              <a:rPr lang="en-US" dirty="0" smtClean="0">
                <a:effectLst/>
              </a:rPr>
            </a:br>
            <a:r>
              <a:rPr lang="en-US" dirty="0" smtClean="0">
                <a:effectLst/>
              </a:rPr>
              <a:t>popular today is the famous bell that has been redesigned to ring automatically. Any visitor to the bell tower should be prepared to climb the 140 steps staircase, if desirous of seeing the historical bell or have a glimpse of the city of Paris.</a:t>
            </a:r>
            <a:br>
              <a:rPr lang="en-US" dirty="0" smtClean="0">
                <a:effectLst/>
              </a:rPr>
            </a:br>
            <a:r>
              <a:rPr lang="en-US" dirty="0" smtClean="0">
                <a:effectLst/>
              </a:rPr>
              <a:t/>
            </a:r>
            <a:br>
              <a:rPr lang="en-US" dirty="0" smtClean="0">
                <a:effectLst/>
              </a:rPr>
            </a:br>
            <a:r>
              <a:rPr lang="en-US" dirty="0" smtClean="0">
                <a:effectLst/>
              </a:rPr>
              <a:t>Also inside the Notre Dame Cathedral, among so many historical artefacts, is the notable 17th century organ with all of its parts still functional. There are also drawings, plans and engravings which showed the old and hidden mysteries of several of the church developments and how the city of Paris came into being.</a:t>
            </a:r>
            <a:br>
              <a:rPr lang="en-US" dirty="0" smtClean="0">
                <a:effectLst/>
              </a:rPr>
            </a:br>
            <a:r>
              <a:rPr lang="en-US" dirty="0" smtClean="0">
                <a:effectLst/>
              </a:rPr>
              <a:t/>
            </a:r>
            <a:br>
              <a:rPr lang="en-US" dirty="0" smtClean="0">
                <a:effectLst/>
              </a:rPr>
            </a:b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81</a:t>
            </a:fld>
            <a:endParaRPr lang="en-US"/>
          </a:p>
        </p:txBody>
      </p:sp>
    </p:spTree>
    <p:extLst>
      <p:ext uri="{BB962C8B-B14F-4D97-AF65-F5344CB8AC3E}">
        <p14:creationId xmlns:p14="http://schemas.microsoft.com/office/powerpoint/2010/main" val="7199712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83</a:t>
            </a:fld>
            <a:endParaRPr lang="en-US"/>
          </a:p>
        </p:txBody>
      </p:sp>
    </p:spTree>
    <p:extLst>
      <p:ext uri="{BB962C8B-B14F-4D97-AF65-F5344CB8AC3E}">
        <p14:creationId xmlns:p14="http://schemas.microsoft.com/office/powerpoint/2010/main" val="42461972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Laon Cathedral</a:t>
            </a:r>
            <a:r>
              <a:rPr lang="en-US" sz="1200" b="0" i="0"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Cathédrale</a:t>
            </a:r>
            <a:r>
              <a:rPr lang="en-US" sz="1200" b="0" i="1" kern="1200" dirty="0" smtClean="0">
                <a:solidFill>
                  <a:schemeClr val="tx1"/>
                </a:solidFill>
                <a:effectLst/>
                <a:latin typeface="+mn-lt"/>
                <a:ea typeface="+mn-ea"/>
                <a:cs typeface="+mn-cs"/>
              </a:rPr>
              <a:t> Notre-Dame de Laon</a:t>
            </a:r>
            <a:r>
              <a:rPr lang="en-US" sz="1200" b="0" i="0" kern="1200" dirty="0" smtClean="0">
                <a:solidFill>
                  <a:schemeClr val="tx1"/>
                </a:solidFill>
                <a:effectLst/>
                <a:latin typeface="+mn-lt"/>
                <a:ea typeface="+mn-ea"/>
                <a:cs typeface="+mn-cs"/>
              </a:rPr>
              <a:t>) is one of the most important examples of the </a:t>
            </a:r>
            <a:r>
              <a:rPr lang="en-US" sz="1200" b="0" i="0" u="none" strike="noStrike" kern="1200" dirty="0" smtClean="0">
                <a:solidFill>
                  <a:schemeClr val="tx1"/>
                </a:solidFill>
                <a:effectLst/>
                <a:latin typeface="+mn-lt"/>
                <a:ea typeface="+mn-ea"/>
                <a:cs typeface="+mn-cs"/>
                <a:hlinkClick r:id="rId3" tooltip="Gothic architecture"/>
              </a:rPr>
              <a:t>Gothic architecture</a:t>
            </a:r>
            <a:r>
              <a:rPr lang="en-US" sz="1200" b="0" i="0" kern="1200" dirty="0" smtClean="0">
                <a:solidFill>
                  <a:schemeClr val="tx1"/>
                </a:solidFill>
                <a:effectLst/>
                <a:latin typeface="+mn-lt"/>
                <a:ea typeface="+mn-ea"/>
                <a:cs typeface="+mn-cs"/>
              </a:rPr>
              <a:t> of the 12th and 13th centuries, earlier than the cathedrals of </a:t>
            </a:r>
            <a:r>
              <a:rPr lang="en-US" sz="1200" b="0" i="0" u="none" strike="noStrike" kern="1200" dirty="0" err="1" smtClean="0">
                <a:solidFill>
                  <a:schemeClr val="tx1"/>
                </a:solidFill>
                <a:effectLst/>
                <a:latin typeface="+mn-lt"/>
                <a:ea typeface="+mn-ea"/>
                <a:cs typeface="+mn-cs"/>
                <a:hlinkClick r:id="rId4" tooltip="Sens Cathedral"/>
              </a:rPr>
              <a:t>Sens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5" tooltip="Notre Dame de Paris"/>
              </a:rPr>
              <a:t>Notre Dame of Paris</a:t>
            </a:r>
            <a:r>
              <a:rPr lang="en-US" sz="1200" b="0" i="0" kern="1200" dirty="0" smtClean="0">
                <a:solidFill>
                  <a:schemeClr val="tx1"/>
                </a:solidFill>
                <a:effectLst/>
                <a:latin typeface="+mn-lt"/>
                <a:ea typeface="+mn-ea"/>
                <a:cs typeface="+mn-cs"/>
              </a:rPr>
              <a:t> and ranking with them in importance. It is located in </a:t>
            </a:r>
            <a:r>
              <a:rPr lang="en-US" sz="1200" b="0" i="0" u="none" strike="noStrike" kern="1200" dirty="0" smtClean="0">
                <a:solidFill>
                  <a:schemeClr val="tx1"/>
                </a:solidFill>
                <a:effectLst/>
                <a:latin typeface="+mn-lt"/>
                <a:ea typeface="+mn-ea"/>
                <a:cs typeface="+mn-cs"/>
                <a:hlinkClick r:id="rId6" tooltip="Laon"/>
              </a:rPr>
              <a:t>Laon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 tooltip="Picardy (province)"/>
              </a:rPr>
              <a:t>Picardy</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8" tooltip="France"/>
              </a:rPr>
              <a:t>France</a:t>
            </a:r>
            <a:r>
              <a:rPr lang="en-US" sz="1200" b="0" i="0" kern="1200" dirty="0" smtClean="0">
                <a:solidFill>
                  <a:schemeClr val="tx1"/>
                </a:solidFill>
                <a:effectLst/>
                <a:latin typeface="+mn-lt"/>
                <a:ea typeface="+mn-ea"/>
                <a:cs typeface="+mn-cs"/>
              </a:rPr>
              <a:t>, and is the seat of the </a:t>
            </a:r>
            <a:r>
              <a:rPr lang="en-US" sz="1200" b="0" i="0" u="none" strike="noStrike" kern="1200" dirty="0" smtClean="0">
                <a:solidFill>
                  <a:schemeClr val="tx1"/>
                </a:solidFill>
                <a:effectLst/>
                <a:latin typeface="+mn-lt"/>
                <a:ea typeface="+mn-ea"/>
                <a:cs typeface="+mn-cs"/>
                <a:hlinkClick r:id="rId9" tooltip="Ancient Diocese of Laon"/>
              </a:rPr>
              <a:t>Bishop of Laon</a:t>
            </a:r>
            <a:r>
              <a:rPr lang="en-US" sz="1200" b="0" i="0" kern="1200" dirty="0" smtClean="0">
                <a:solidFill>
                  <a:schemeClr val="tx1"/>
                </a:solidFill>
                <a:effectLst/>
                <a:latin typeface="+mn-lt"/>
                <a:ea typeface="+mn-ea"/>
                <a:cs typeface="+mn-cs"/>
              </a:rPr>
              <a:t>. It has been listed among the </a:t>
            </a:r>
            <a:r>
              <a:rPr lang="en-US" sz="1200" b="0" i="1" u="none" strike="noStrike" kern="1200" dirty="0" smtClean="0">
                <a:solidFill>
                  <a:schemeClr val="tx1"/>
                </a:solidFill>
                <a:effectLst/>
                <a:latin typeface="+mn-lt"/>
                <a:ea typeface="+mn-ea"/>
                <a:cs typeface="+mn-cs"/>
                <a:hlinkClick r:id="rId10" tooltip="Monument Historique"/>
              </a:rPr>
              <a:t>Monuments </a:t>
            </a:r>
            <a:r>
              <a:rPr lang="en-US" sz="1200" b="0" i="1" u="none" strike="noStrike" kern="1200" dirty="0" err="1" smtClean="0">
                <a:solidFill>
                  <a:schemeClr val="tx1"/>
                </a:solidFill>
                <a:effectLst/>
                <a:latin typeface="+mn-lt"/>
                <a:ea typeface="+mn-ea"/>
                <a:cs typeface="+mn-cs"/>
                <a:hlinkClick r:id="rId10" tooltip="Monument Historique"/>
              </a:rPr>
              <a:t>Historiques</a:t>
            </a:r>
            <a:r>
              <a:rPr lang="en-US" sz="1200" b="0" i="0" kern="1200" dirty="0" smtClean="0">
                <a:solidFill>
                  <a:schemeClr val="tx1"/>
                </a:solidFill>
                <a:effectLst/>
                <a:latin typeface="+mn-lt"/>
                <a:ea typeface="+mn-ea"/>
                <a:cs typeface="+mn-cs"/>
              </a:rPr>
              <a:t> since 1840.</a:t>
            </a:r>
          </a:p>
          <a:p>
            <a:pPr rtl="0"/>
            <a:r>
              <a:rPr lang="en-US" sz="1200" b="1" i="0" kern="1200" dirty="0" smtClean="0">
                <a:solidFill>
                  <a:schemeClr val="tx1"/>
                </a:solidFill>
                <a:effectLst/>
                <a:latin typeface="+mn-lt"/>
                <a:ea typeface="+mn-ea"/>
                <a:cs typeface="+mn-cs"/>
              </a:rPr>
              <a:t>Contents</a:t>
            </a:r>
          </a:p>
          <a:p>
            <a:pPr rtl="0"/>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1"/>
              </a:rPr>
              <a:t>hide</a:t>
            </a:r>
            <a:r>
              <a:rPr lang="en-US" sz="1200" b="0" i="0" kern="1200" dirty="0" smtClean="0">
                <a:solidFill>
                  <a:schemeClr val="tx1"/>
                </a:solidFill>
                <a:effectLst/>
                <a:latin typeface="+mn-lt"/>
                <a:ea typeface="+mn-ea"/>
                <a:cs typeface="+mn-cs"/>
              </a:rPr>
              <a:t>] </a:t>
            </a:r>
          </a:p>
          <a:p>
            <a:r>
              <a:rPr lang="en-US" sz="1200" b="0" i="0" u="none" strike="noStrike" kern="1200" dirty="0" smtClean="0">
                <a:solidFill>
                  <a:schemeClr val="tx1"/>
                </a:solidFill>
                <a:effectLst/>
                <a:latin typeface="+mn-lt"/>
                <a:ea typeface="+mn-ea"/>
                <a:cs typeface="+mn-cs"/>
                <a:hlinkClick r:id="rId12"/>
              </a:rPr>
              <a:t>1 Previous cathedrals on the site</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13"/>
              </a:rPr>
              <a:t>2 History</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14"/>
              </a:rPr>
              <a:t>3 References</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15"/>
              </a:rPr>
              <a:t>4 External links</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Previous cathedrals on the site[</a:t>
            </a:r>
            <a:r>
              <a:rPr lang="en-US" sz="1200" b="0" i="0" u="none" strike="noStrike" kern="1200" dirty="0" smtClean="0">
                <a:solidFill>
                  <a:schemeClr val="tx1"/>
                </a:solidFill>
                <a:effectLst/>
                <a:latin typeface="+mn-lt"/>
                <a:ea typeface="+mn-ea"/>
                <a:cs typeface="+mn-cs"/>
                <a:hlinkClick r:id="rId16" tooltip="Edit section: Previous cathedrals on the site"/>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current cathedral is built on the site of an earlier edifice commenced under the episcopacy of </a:t>
            </a:r>
            <a:r>
              <a:rPr lang="en-US" sz="1200" b="0" i="0" kern="1200" dirty="0" err="1" smtClean="0">
                <a:solidFill>
                  <a:schemeClr val="tx1"/>
                </a:solidFill>
                <a:effectLst/>
                <a:latin typeface="+mn-lt"/>
                <a:ea typeface="+mn-ea"/>
                <a:cs typeface="+mn-cs"/>
              </a:rPr>
              <a:t>Gerfrid</a:t>
            </a:r>
            <a:r>
              <a:rPr lang="en-US" sz="1200" b="0" i="0" kern="1200" dirty="0" smtClean="0">
                <a:solidFill>
                  <a:schemeClr val="tx1"/>
                </a:solidFill>
                <a:effectLst/>
                <a:latin typeface="+mn-lt"/>
                <a:ea typeface="+mn-ea"/>
                <a:cs typeface="+mn-cs"/>
              </a:rPr>
              <a:t> (774 - 800). That </a:t>
            </a:r>
            <a:r>
              <a:rPr lang="en-US" sz="1200" b="0" i="0" u="none" strike="noStrike" kern="1200" dirty="0" smtClean="0">
                <a:solidFill>
                  <a:schemeClr val="tx1"/>
                </a:solidFill>
                <a:effectLst/>
                <a:latin typeface="+mn-lt"/>
                <a:ea typeface="+mn-ea"/>
                <a:cs typeface="+mn-cs"/>
                <a:hlinkClick r:id="rId17" tooltip="Carolingian architecture"/>
              </a:rPr>
              <a:t>Carolingian</a:t>
            </a:r>
            <a:r>
              <a:rPr lang="en-US" sz="1200" b="0" i="0" kern="1200" dirty="0" smtClean="0">
                <a:solidFill>
                  <a:schemeClr val="tx1"/>
                </a:solidFill>
                <a:effectLst/>
                <a:latin typeface="+mn-lt"/>
                <a:ea typeface="+mn-ea"/>
                <a:cs typeface="+mn-cs"/>
              </a:rPr>
              <a:t> cathedral was consecrated on 6 September 800 in the presence of </a:t>
            </a:r>
            <a:r>
              <a:rPr lang="en-US" sz="1200" b="0" i="0" u="none" strike="noStrike" kern="1200" dirty="0" smtClean="0">
                <a:solidFill>
                  <a:schemeClr val="tx1"/>
                </a:solidFill>
                <a:effectLst/>
                <a:latin typeface="+mn-lt"/>
                <a:ea typeface="+mn-ea"/>
                <a:cs typeface="+mn-cs"/>
                <a:hlinkClick r:id="rId18" tooltip="Charlemagne"/>
              </a:rPr>
              <a:t>the emperor himself</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Carolingian building was replaced under Bishop </a:t>
            </a:r>
            <a:r>
              <a:rPr lang="en-US" sz="1200" b="0" i="0" kern="1200" dirty="0" err="1" smtClean="0">
                <a:solidFill>
                  <a:schemeClr val="tx1"/>
                </a:solidFill>
                <a:effectLst/>
                <a:latin typeface="+mn-lt"/>
                <a:ea typeface="+mn-ea"/>
                <a:cs typeface="+mn-cs"/>
              </a:rPr>
              <a:t>Élinand</a:t>
            </a:r>
            <a:r>
              <a:rPr lang="en-US" sz="1200" b="0" i="0" kern="1200" dirty="0" smtClean="0">
                <a:solidFill>
                  <a:schemeClr val="tx1"/>
                </a:solidFill>
                <a:effectLst/>
                <a:latin typeface="+mn-lt"/>
                <a:ea typeface="+mn-ea"/>
                <a:cs typeface="+mn-cs"/>
              </a:rPr>
              <a:t> (1052–1095).</a:t>
            </a:r>
            <a:r>
              <a:rPr lang="en-US" sz="1200" b="0" i="0" u="none" strike="noStrike" kern="1200" baseline="30000" dirty="0" smtClean="0">
                <a:solidFill>
                  <a:schemeClr val="tx1"/>
                </a:solidFill>
                <a:effectLst/>
                <a:latin typeface="+mn-lt"/>
                <a:ea typeface="+mn-ea"/>
                <a:cs typeface="+mn-cs"/>
                <a:hlinkClick r:id="rId19"/>
              </a:rPr>
              <a:t>[1]</a:t>
            </a:r>
            <a:r>
              <a:rPr lang="en-US" sz="1200" b="0" i="0" kern="1200" dirty="0" smtClean="0">
                <a:solidFill>
                  <a:schemeClr val="tx1"/>
                </a:solidFill>
                <a:effectLst/>
                <a:latin typeface="+mn-lt"/>
                <a:ea typeface="+mn-ea"/>
                <a:cs typeface="+mn-cs"/>
              </a:rPr>
              <a:t> The present new building was inaugurated with the second coronation of the future </a:t>
            </a:r>
            <a:r>
              <a:rPr lang="en-US" sz="1200" b="0" i="0" u="none" strike="noStrike" kern="1200" dirty="0" smtClean="0">
                <a:solidFill>
                  <a:schemeClr val="tx1"/>
                </a:solidFill>
                <a:effectLst/>
                <a:latin typeface="+mn-lt"/>
                <a:ea typeface="+mn-ea"/>
                <a:cs typeface="+mn-cs"/>
                <a:hlinkClick r:id="rId20" tooltip="Philip I of France"/>
              </a:rPr>
              <a:t>King Philip I</a:t>
            </a:r>
            <a:r>
              <a:rPr lang="en-US" sz="1200" b="0" i="0" kern="1200" dirty="0" smtClean="0">
                <a:solidFill>
                  <a:schemeClr val="tx1"/>
                </a:solidFill>
                <a:effectLst/>
                <a:latin typeface="+mn-lt"/>
                <a:ea typeface="+mn-ea"/>
                <a:cs typeface="+mn-cs"/>
              </a:rPr>
              <a:t>. This cathedral was torched during the Easter Insurrection on 25 April 1112. During the revolt </a:t>
            </a:r>
            <a:r>
              <a:rPr lang="en-US" sz="1200" b="0" i="0" kern="1200" dirty="0" err="1" smtClean="0">
                <a:solidFill>
                  <a:schemeClr val="tx1"/>
                </a:solidFill>
                <a:effectLst/>
                <a:latin typeface="+mn-lt"/>
                <a:ea typeface="+mn-ea"/>
                <a:cs typeface="+mn-cs"/>
              </a:rPr>
              <a:t>Laon's</a:t>
            </a:r>
            <a:r>
              <a:rPr lang="en-US" sz="1200" b="0" i="0" kern="1200" dirty="0" smtClean="0">
                <a:solidFill>
                  <a:schemeClr val="tx1"/>
                </a:solidFill>
                <a:effectLst/>
                <a:latin typeface="+mn-lt"/>
                <a:ea typeface="+mn-ea"/>
                <a:cs typeface="+mn-cs"/>
              </a:rPr>
              <a:t> unpopular </a:t>
            </a:r>
            <a:r>
              <a:rPr lang="en-US" sz="1200" b="0" i="0" u="none" strike="noStrike" kern="1200" dirty="0" smtClean="0">
                <a:solidFill>
                  <a:schemeClr val="tx1"/>
                </a:solidFill>
                <a:effectLst/>
                <a:latin typeface="+mn-lt"/>
                <a:ea typeface="+mn-ea"/>
                <a:cs typeface="+mn-cs"/>
                <a:hlinkClick r:id="rId21" tooltip="Waldric"/>
              </a:rPr>
              <a:t>Bishop </a:t>
            </a:r>
            <a:r>
              <a:rPr lang="en-US" sz="1200" b="0" i="0" u="none" strike="noStrike" kern="1200" dirty="0" err="1" smtClean="0">
                <a:solidFill>
                  <a:schemeClr val="tx1"/>
                </a:solidFill>
                <a:effectLst/>
                <a:latin typeface="+mn-lt"/>
                <a:ea typeface="+mn-ea"/>
                <a:cs typeface="+mn-cs"/>
                <a:hlinkClick r:id="rId21" tooltip="Waldric"/>
              </a:rPr>
              <a:t>Waldric</a:t>
            </a:r>
            <a:r>
              <a:rPr lang="en-US" sz="1200" b="0" i="0" u="none" strike="noStrike" kern="1200" dirty="0" smtClean="0">
                <a:solidFill>
                  <a:schemeClr val="tx1"/>
                </a:solidFill>
                <a:effectLst/>
                <a:latin typeface="+mn-lt"/>
                <a:ea typeface="+mn-ea"/>
                <a:cs typeface="+mn-cs"/>
                <a:hlinkClick r:id="rId21" tooltip="Waldric"/>
              </a:rPr>
              <a:t> (in French </a:t>
            </a:r>
            <a:r>
              <a:rPr lang="en-US" sz="1200" b="0" i="0" u="none" strike="noStrike" kern="1200" dirty="0" err="1" smtClean="0">
                <a:solidFill>
                  <a:schemeClr val="tx1"/>
                </a:solidFill>
                <a:effectLst/>
                <a:latin typeface="+mn-lt"/>
                <a:ea typeface="+mn-ea"/>
                <a:cs typeface="+mn-cs"/>
                <a:hlinkClick r:id="rId21" tooltip="Waldric"/>
              </a:rPr>
              <a:t>Gaudry</a:t>
            </a:r>
            <a:r>
              <a:rPr lang="en-US" sz="1200" b="0" i="0" u="none" strike="noStrike" kern="1200" dirty="0" smtClean="0">
                <a:solidFill>
                  <a:schemeClr val="tx1"/>
                </a:solidFill>
                <a:effectLst/>
                <a:latin typeface="+mn-lt"/>
                <a:ea typeface="+mn-ea"/>
                <a:cs typeface="+mn-cs"/>
                <a:hlinkClick r:id="rId21" tooltip="Waldric"/>
              </a:rPr>
              <a:t>)</a:t>
            </a:r>
            <a:r>
              <a:rPr lang="en-US" sz="1200" b="0" i="0" kern="1200" dirty="0" smtClean="0">
                <a:solidFill>
                  <a:schemeClr val="tx1"/>
                </a:solidFill>
                <a:effectLst/>
                <a:latin typeface="+mn-lt"/>
                <a:ea typeface="+mn-ea"/>
                <a:cs typeface="+mn-cs"/>
              </a:rPr>
              <a:t> was killed, despite taking the precaution of hiding in a barrel in the cellar of the episcopal palace. The cathedral was not destroyed, however, and after a repair </a:t>
            </a:r>
            <a:r>
              <a:rPr lang="en-US" sz="1200" b="0" i="0" kern="1200" dirty="0" err="1" smtClean="0">
                <a:solidFill>
                  <a:schemeClr val="tx1"/>
                </a:solidFill>
                <a:effectLst/>
                <a:latin typeface="+mn-lt"/>
                <a:ea typeface="+mn-ea"/>
                <a:cs typeface="+mn-cs"/>
              </a:rPr>
              <a:t>programme</a:t>
            </a:r>
            <a:r>
              <a:rPr lang="en-US" sz="1200" b="0" i="0" kern="1200" dirty="0" smtClean="0">
                <a:solidFill>
                  <a:schemeClr val="tx1"/>
                </a:solidFill>
                <a:effectLst/>
                <a:latin typeface="+mn-lt"/>
                <a:ea typeface="+mn-ea"/>
                <a:cs typeface="+mn-cs"/>
              </a:rPr>
              <a:t> lasting two years it was rededicated in 1114 under </a:t>
            </a:r>
            <a:r>
              <a:rPr lang="en-US" sz="1200" b="0" i="0" u="none" strike="noStrike" kern="1200" dirty="0" smtClean="0">
                <a:solidFill>
                  <a:schemeClr val="tx1"/>
                </a:solidFill>
                <a:effectLst/>
                <a:latin typeface="+mn-lt"/>
                <a:ea typeface="+mn-ea"/>
                <a:cs typeface="+mn-cs"/>
                <a:hlinkClick r:id="rId22" tooltip="fr:Barthélemy de Jur"/>
              </a:rPr>
              <a:t>Bishop </a:t>
            </a:r>
            <a:r>
              <a:rPr lang="en-US" sz="1200" b="0" i="0" u="none" strike="noStrike" kern="1200" dirty="0" err="1" smtClean="0">
                <a:solidFill>
                  <a:schemeClr val="tx1"/>
                </a:solidFill>
                <a:effectLst/>
                <a:latin typeface="+mn-lt"/>
                <a:ea typeface="+mn-ea"/>
                <a:cs typeface="+mn-cs"/>
                <a:hlinkClick r:id="rId22" tooltip="fr:Barthélemy de Jur"/>
              </a:rPr>
              <a:t>Barthélemy</a:t>
            </a:r>
            <a:r>
              <a:rPr lang="en-US" sz="1200" b="0" i="0" u="none" strike="noStrike" kern="1200" dirty="0" smtClean="0">
                <a:solidFill>
                  <a:schemeClr val="tx1"/>
                </a:solidFill>
                <a:effectLst/>
                <a:latin typeface="+mn-lt"/>
                <a:ea typeface="+mn-ea"/>
                <a:cs typeface="+mn-cs"/>
                <a:hlinkClick r:id="rId22" tooltip="fr:Barthélemy de Jur"/>
              </a:rPr>
              <a:t> de </a:t>
            </a:r>
            <a:r>
              <a:rPr lang="en-US" sz="1200" b="0" i="0" u="none" strike="noStrike" kern="1200" dirty="0" err="1" smtClean="0">
                <a:solidFill>
                  <a:schemeClr val="tx1"/>
                </a:solidFill>
                <a:effectLst/>
                <a:latin typeface="+mn-lt"/>
                <a:ea typeface="+mn-ea"/>
                <a:cs typeface="+mn-cs"/>
                <a:hlinkClick r:id="rId22" tooltip="fr:Barthélemy de Jur"/>
              </a:rPr>
              <a:t>Jur</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History[</a:t>
            </a:r>
            <a:r>
              <a:rPr lang="en-US" sz="1200" b="0" i="0" u="none" strike="noStrike" kern="1200" dirty="0" smtClean="0">
                <a:solidFill>
                  <a:schemeClr val="tx1"/>
                </a:solidFill>
                <a:effectLst/>
                <a:latin typeface="+mn-lt"/>
                <a:ea typeface="+mn-ea"/>
                <a:cs typeface="+mn-cs"/>
                <a:hlinkClick r:id="rId23" tooltip="Edit section: History"/>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present Laon Cathedral dates from the 12th and early 13th centuries, an early example of the Gothic style that originated in Northern France. The former cathedral was burned out and damaged during the communal insurrection in 1112, then occasioned by the revocation of the commune's charter. The present reconstruction began with a </a:t>
            </a:r>
            <a:r>
              <a:rPr lang="en-US" sz="1200" b="0" i="0" u="none" strike="noStrike" kern="1200" dirty="0" smtClean="0">
                <a:solidFill>
                  <a:schemeClr val="tx1"/>
                </a:solidFill>
                <a:effectLst/>
                <a:latin typeface="+mn-lt"/>
                <a:ea typeface="+mn-ea"/>
                <a:cs typeface="+mn-cs"/>
                <a:hlinkClick r:id="rId24" tooltip="Choir (architecture)"/>
              </a:rPr>
              <a:t>choir</a:t>
            </a:r>
            <a:r>
              <a:rPr lang="en-US" sz="1200" b="0" i="0" kern="1200" dirty="0" smtClean="0">
                <a:solidFill>
                  <a:schemeClr val="tx1"/>
                </a:solidFill>
                <a:effectLst/>
                <a:latin typeface="+mn-lt"/>
                <a:ea typeface="+mn-ea"/>
                <a:cs typeface="+mn-cs"/>
              </a:rPr>
              <a:t> in about 1160 and was finished as far as the east side of the </a:t>
            </a:r>
            <a:r>
              <a:rPr lang="en-US" sz="1200" b="0" i="0" u="none" strike="noStrike" kern="1200" dirty="0" smtClean="0">
                <a:solidFill>
                  <a:schemeClr val="tx1"/>
                </a:solidFill>
                <a:effectLst/>
                <a:latin typeface="+mn-lt"/>
                <a:ea typeface="+mn-ea"/>
                <a:cs typeface="+mn-cs"/>
                <a:hlinkClick r:id="rId25" tooltip="Transept"/>
              </a:rPr>
              <a:t>transept</a:t>
            </a:r>
            <a:r>
              <a:rPr lang="en-US" sz="1200" b="0" i="0" kern="1200" dirty="0" smtClean="0">
                <a:solidFill>
                  <a:schemeClr val="tx1"/>
                </a:solidFill>
                <a:effectLst/>
                <a:latin typeface="+mn-lt"/>
                <a:ea typeface="+mn-ea"/>
                <a:cs typeface="+mn-cs"/>
              </a:rPr>
              <a:t> by 1174. In a second campaign, which started about 1180, the nave was built, and completed after 1205. Then the choir was replaced by the greatly lengthened present choir in 1215.</a:t>
            </a:r>
          </a:p>
          <a:p>
            <a:r>
              <a:rPr lang="en-US" sz="1200" b="0" i="0" kern="1200" dirty="0" smtClean="0">
                <a:solidFill>
                  <a:schemeClr val="tx1"/>
                </a:solidFill>
                <a:effectLst/>
                <a:latin typeface="+mn-lt"/>
                <a:ea typeface="+mn-ea"/>
                <a:cs typeface="+mn-cs"/>
              </a:rPr>
              <a:t>The building is </a:t>
            </a:r>
            <a:r>
              <a:rPr lang="en-US" sz="1200" b="0" i="0" u="none" strike="noStrike" kern="1200" dirty="0" smtClean="0">
                <a:solidFill>
                  <a:schemeClr val="tx1"/>
                </a:solidFill>
                <a:effectLst/>
                <a:latin typeface="+mn-lt"/>
                <a:ea typeface="+mn-ea"/>
                <a:cs typeface="+mn-cs"/>
                <a:hlinkClick r:id="rId26" tooltip="Cruciform"/>
              </a:rPr>
              <a:t>cruciform</a:t>
            </a:r>
            <a:r>
              <a:rPr lang="en-US" sz="1200" b="0" i="0" kern="1200" dirty="0" smtClean="0">
                <a:solidFill>
                  <a:schemeClr val="tx1"/>
                </a:solidFill>
                <a:effectLst/>
                <a:latin typeface="+mn-lt"/>
                <a:ea typeface="+mn-ea"/>
                <a:cs typeface="+mn-cs"/>
              </a:rPr>
              <a:t>, and the choir terminates in a straight wall instead of in an </a:t>
            </a:r>
            <a:r>
              <a:rPr lang="en-US" sz="1200" b="0" i="0" u="none" strike="noStrike" kern="1200" dirty="0" smtClean="0">
                <a:solidFill>
                  <a:schemeClr val="tx1"/>
                </a:solidFill>
                <a:effectLst/>
                <a:latin typeface="+mn-lt"/>
                <a:ea typeface="+mn-ea"/>
                <a:cs typeface="+mn-cs"/>
                <a:hlinkClick r:id="rId27" tooltip="Apse"/>
              </a:rPr>
              <a:t>apse</a:t>
            </a:r>
            <a:r>
              <a:rPr lang="en-US" sz="1200" b="0" i="0" kern="1200" dirty="0" smtClean="0">
                <a:solidFill>
                  <a:schemeClr val="tx1"/>
                </a:solidFill>
                <a:effectLst/>
                <a:latin typeface="+mn-lt"/>
                <a:ea typeface="+mn-ea"/>
                <a:cs typeface="+mn-cs"/>
              </a:rPr>
              <a:t>. Of the seven planned </a:t>
            </a:r>
            <a:r>
              <a:rPr lang="en-US" sz="1200" b="0" i="0" u="none" strike="noStrike" kern="1200" dirty="0" smtClean="0">
                <a:solidFill>
                  <a:schemeClr val="tx1"/>
                </a:solidFill>
                <a:effectLst/>
                <a:latin typeface="+mn-lt"/>
                <a:ea typeface="+mn-ea"/>
                <a:cs typeface="+mn-cs"/>
                <a:hlinkClick r:id="rId28" tooltip="Tower"/>
              </a:rPr>
              <a:t>towers</a:t>
            </a:r>
            <a:r>
              <a:rPr lang="en-US" sz="1200" b="0" i="0" kern="1200" dirty="0" smtClean="0">
                <a:solidFill>
                  <a:schemeClr val="tx1"/>
                </a:solidFill>
                <a:effectLst/>
                <a:latin typeface="+mn-lt"/>
                <a:ea typeface="+mn-ea"/>
                <a:cs typeface="+mn-cs"/>
              </a:rPr>
              <a:t> flanking the </a:t>
            </a:r>
            <a:r>
              <a:rPr lang="en-US" sz="1200" b="0" i="0" u="none" strike="noStrike" kern="1200" dirty="0" smtClean="0">
                <a:solidFill>
                  <a:schemeClr val="tx1"/>
                </a:solidFill>
                <a:effectLst/>
                <a:latin typeface="+mn-lt"/>
                <a:ea typeface="+mn-ea"/>
                <a:cs typeface="+mn-cs"/>
                <a:hlinkClick r:id="rId29" tooltip="Facade"/>
              </a:rPr>
              <a:t>façades</a:t>
            </a:r>
            <a:r>
              <a:rPr lang="en-US" sz="1200" b="0" i="0" kern="1200" dirty="0" smtClean="0">
                <a:solidFill>
                  <a:schemeClr val="tx1"/>
                </a:solidFill>
                <a:effectLst/>
                <a:latin typeface="+mn-lt"/>
                <a:ea typeface="+mn-ea"/>
                <a:cs typeface="+mn-cs"/>
              </a:rPr>
              <a:t>, only five are complete to the height of the base of the </a:t>
            </a:r>
            <a:r>
              <a:rPr lang="en-US" sz="1200" b="0" i="0" u="none" strike="noStrike" kern="1200" dirty="0" smtClean="0">
                <a:solidFill>
                  <a:schemeClr val="tx1"/>
                </a:solidFill>
                <a:effectLst/>
                <a:latin typeface="+mn-lt"/>
                <a:ea typeface="+mn-ea"/>
                <a:cs typeface="+mn-cs"/>
                <a:hlinkClick r:id="rId30" tooltip="Spire"/>
              </a:rPr>
              <a:t>spires</a:t>
            </a:r>
            <a:r>
              <a:rPr lang="en-US" sz="1200" b="0" i="0" kern="1200" dirty="0" smtClean="0">
                <a:solidFill>
                  <a:schemeClr val="tx1"/>
                </a:solidFill>
                <a:effectLst/>
                <a:latin typeface="+mn-lt"/>
                <a:ea typeface="+mn-ea"/>
                <a:cs typeface="+mn-cs"/>
              </a:rPr>
              <a:t>, two at the west front, with life-size figures of oxen beneath the arcades of their upper portion, two more, one at each end of the transept, and a square central crossing tower that forms a </a:t>
            </a:r>
            <a:r>
              <a:rPr lang="en-US" sz="1200" b="0" i="0" u="none" strike="noStrike" kern="1200" dirty="0" smtClean="0">
                <a:solidFill>
                  <a:schemeClr val="tx1"/>
                </a:solidFill>
                <a:effectLst/>
                <a:latin typeface="+mn-lt"/>
                <a:ea typeface="+mn-ea"/>
                <a:cs typeface="+mn-cs"/>
                <a:hlinkClick r:id="rId31" tooltip="Lantern"/>
              </a:rPr>
              <a:t>lantern</a:t>
            </a:r>
            <a:r>
              <a:rPr lang="en-US" sz="1200" b="0" i="0" kern="1200" dirty="0" smtClean="0">
                <a:solidFill>
                  <a:schemeClr val="tx1"/>
                </a:solidFill>
                <a:effectLst/>
                <a:latin typeface="+mn-lt"/>
                <a:ea typeface="+mn-ea"/>
                <a:cs typeface="+mn-cs"/>
              </a:rPr>
              <a:t> illuminating the </a:t>
            </a:r>
            <a:r>
              <a:rPr lang="en-US" sz="1200" b="0" i="0" u="none" strike="noStrike" kern="1200" dirty="0" smtClean="0">
                <a:solidFill>
                  <a:schemeClr val="tx1"/>
                </a:solidFill>
                <a:effectLst/>
                <a:latin typeface="+mn-lt"/>
                <a:ea typeface="+mn-ea"/>
                <a:cs typeface="+mn-cs"/>
                <a:hlinkClick r:id="rId32" tooltip="Crossing (architecture)"/>
              </a:rPr>
              <a:t>crossing</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Nave in four tiers, with </a:t>
            </a:r>
            <a:r>
              <a:rPr lang="en-US" sz="1200" b="0" i="0" u="none" strike="noStrike" kern="1200" dirty="0" err="1" smtClean="0">
                <a:solidFill>
                  <a:schemeClr val="tx1"/>
                </a:solidFill>
                <a:effectLst/>
                <a:latin typeface="+mn-lt"/>
                <a:ea typeface="+mn-ea"/>
                <a:cs typeface="+mn-cs"/>
                <a:hlinkClick r:id="rId33" tooltip="Clerestory"/>
              </a:rPr>
              <a:t>clerestories</a:t>
            </a:r>
            <a:r>
              <a:rPr lang="en-US" sz="1200" b="0" i="0" kern="1200" dirty="0" err="1"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hlinkClick r:id="rId34" tooltip="Triforium"/>
              </a:rPr>
              <a:t>triforium</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35" tooltip="Tribune (architecture)"/>
              </a:rPr>
              <a:t>tribune</a:t>
            </a:r>
            <a:r>
              <a:rPr lang="en-US" sz="1200" b="0" i="0" kern="1200" dirty="0" smtClean="0">
                <a:solidFill>
                  <a:schemeClr val="tx1"/>
                </a:solidFill>
                <a:effectLst/>
                <a:latin typeface="+mn-lt"/>
                <a:ea typeface="+mn-ea"/>
                <a:cs typeface="+mn-cs"/>
              </a:rPr>
              <a:t> under </a:t>
            </a:r>
            <a:r>
              <a:rPr lang="en-US" sz="1200" b="0" i="0" u="none" strike="noStrike" kern="1200" dirty="0" smtClean="0">
                <a:solidFill>
                  <a:schemeClr val="tx1"/>
                </a:solidFill>
                <a:effectLst/>
                <a:latin typeface="+mn-lt"/>
                <a:ea typeface="+mn-ea"/>
                <a:cs typeface="+mn-cs"/>
                <a:hlinkClick r:id="rId36" tooltip="Sexpartite vault"/>
              </a:rPr>
              <a:t>sexpartite vaulting</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west front, then with three porches, the </a:t>
            </a:r>
            <a:r>
              <a:rPr lang="en-US" sz="1200" b="0" i="0" kern="1200" dirty="0" err="1" smtClean="0">
                <a:solidFill>
                  <a:schemeClr val="tx1"/>
                </a:solidFill>
                <a:effectLst/>
                <a:latin typeface="+mn-lt"/>
                <a:ea typeface="+mn-ea"/>
                <a:cs typeface="+mn-cs"/>
              </a:rPr>
              <a:t>centre</a:t>
            </a:r>
            <a:r>
              <a:rPr lang="en-US" sz="1200" b="0" i="0" kern="1200" dirty="0" smtClean="0">
                <a:solidFill>
                  <a:schemeClr val="tx1"/>
                </a:solidFill>
                <a:effectLst/>
                <a:latin typeface="+mn-lt"/>
                <a:ea typeface="+mn-ea"/>
                <a:cs typeface="+mn-cs"/>
              </a:rPr>
              <a:t> one surmounted by a fine </a:t>
            </a:r>
            <a:r>
              <a:rPr lang="en-US" sz="1200" b="0" i="0" u="none" strike="noStrike" kern="1200" dirty="0" smtClean="0">
                <a:solidFill>
                  <a:schemeClr val="tx1"/>
                </a:solidFill>
                <a:effectLst/>
                <a:latin typeface="+mn-lt"/>
                <a:ea typeface="+mn-ea"/>
                <a:cs typeface="+mn-cs"/>
                <a:hlinkClick r:id="rId37" tooltip="Rose window"/>
              </a:rPr>
              <a:t>rose window</a:t>
            </a:r>
            <a:r>
              <a:rPr lang="en-US" sz="1200" b="0" i="0" kern="1200" dirty="0" smtClean="0">
                <a:solidFill>
                  <a:schemeClr val="tx1"/>
                </a:solidFill>
                <a:effectLst/>
                <a:latin typeface="+mn-lt"/>
                <a:ea typeface="+mn-ea"/>
                <a:cs typeface="+mn-cs"/>
              </a:rPr>
              <a:t> of 1210, ranks next to that of </a:t>
            </a:r>
            <a:r>
              <a:rPr lang="en-US" sz="1200" b="0" i="0" u="none" strike="noStrike" kern="1200" dirty="0" smtClean="0">
                <a:solidFill>
                  <a:schemeClr val="tx1"/>
                </a:solidFill>
                <a:effectLst/>
                <a:latin typeface="+mn-lt"/>
                <a:ea typeface="+mn-ea"/>
                <a:cs typeface="+mn-cs"/>
                <a:hlinkClick r:id="rId5" tooltip="Notre Dame de Paris"/>
              </a:rPr>
              <a:t>Notre Dame de Paris</a:t>
            </a:r>
            <a:r>
              <a:rPr lang="en-US" sz="1200" b="0" i="0" kern="1200" dirty="0" smtClean="0">
                <a:solidFill>
                  <a:schemeClr val="tx1"/>
                </a:solidFill>
                <a:effectLst/>
                <a:latin typeface="+mn-lt"/>
                <a:ea typeface="+mn-ea"/>
                <a:cs typeface="+mn-cs"/>
              </a:rPr>
              <a:t> in the purity of its Gothic style. Because of the use of white stone in the interior, however, the luminosity is remarkably greater than at Notre-Dame. The cathedral has </a:t>
            </a:r>
            <a:r>
              <a:rPr lang="en-US" sz="1200" b="0" i="0" u="none" strike="noStrike" kern="1200" dirty="0" smtClean="0">
                <a:solidFill>
                  <a:schemeClr val="tx1"/>
                </a:solidFill>
                <a:effectLst/>
                <a:latin typeface="+mn-lt"/>
                <a:ea typeface="+mn-ea"/>
                <a:cs typeface="+mn-cs"/>
                <a:hlinkClick r:id="rId38" tooltip="Stained glass"/>
              </a:rPr>
              <a:t>stained glass</a:t>
            </a:r>
            <a:r>
              <a:rPr lang="en-US" sz="1200" b="0" i="0" kern="1200" dirty="0" smtClean="0">
                <a:solidFill>
                  <a:schemeClr val="tx1"/>
                </a:solidFill>
                <a:effectLst/>
                <a:latin typeface="+mn-lt"/>
                <a:ea typeface="+mn-ea"/>
                <a:cs typeface="+mn-cs"/>
              </a:rPr>
              <a:t> of the 13th century and a </a:t>
            </a:r>
            <a:r>
              <a:rPr lang="en-US" sz="1200" b="0" i="0" u="none" strike="noStrike" kern="1200" dirty="0" smtClean="0">
                <a:solidFill>
                  <a:schemeClr val="tx1"/>
                </a:solidFill>
                <a:effectLst/>
                <a:latin typeface="+mn-lt"/>
                <a:ea typeface="+mn-ea"/>
                <a:cs typeface="+mn-cs"/>
                <a:hlinkClick r:id="rId39" tooltip="Rood screen"/>
              </a:rPr>
              <a:t>chancel screen</a:t>
            </a:r>
            <a:r>
              <a:rPr lang="en-US" sz="1200" b="0" i="0" kern="1200" dirty="0" smtClean="0">
                <a:solidFill>
                  <a:schemeClr val="tx1"/>
                </a:solidFill>
                <a:effectLst/>
                <a:latin typeface="+mn-lt"/>
                <a:ea typeface="+mn-ea"/>
                <a:cs typeface="+mn-cs"/>
              </a:rPr>
              <a:t> of the 18th century. Although the cathedral suffered some damage during the </a:t>
            </a:r>
            <a:r>
              <a:rPr lang="en-US" sz="1200" b="0" i="0" u="none" strike="noStrike" kern="1200" dirty="0" smtClean="0">
                <a:solidFill>
                  <a:schemeClr val="tx1"/>
                </a:solidFill>
                <a:effectLst/>
                <a:latin typeface="+mn-lt"/>
                <a:ea typeface="+mn-ea"/>
                <a:cs typeface="+mn-cs"/>
                <a:hlinkClick r:id="rId40" tooltip="French Revolution"/>
              </a:rPr>
              <a:t>French Revolution</a:t>
            </a:r>
            <a:r>
              <a:rPr lang="en-US" sz="1200" b="0" i="0" kern="1200" dirty="0" smtClean="0">
                <a:solidFill>
                  <a:schemeClr val="tx1"/>
                </a:solidFill>
                <a:effectLst/>
                <a:latin typeface="+mn-lt"/>
                <a:ea typeface="+mn-ea"/>
                <a:cs typeface="+mn-cs"/>
              </a:rPr>
              <a:t> and the </a:t>
            </a:r>
            <a:r>
              <a:rPr lang="en-US" sz="1200" b="0" i="0" u="none" strike="noStrike" kern="1200" dirty="0" smtClean="0">
                <a:solidFill>
                  <a:schemeClr val="tx1"/>
                </a:solidFill>
                <a:effectLst/>
                <a:latin typeface="+mn-lt"/>
                <a:ea typeface="+mn-ea"/>
                <a:cs typeface="+mn-cs"/>
                <a:hlinkClick r:id="rId41" tooltip="Franco-Prussian War"/>
              </a:rPr>
              <a:t>Franco-Prussian War</a:t>
            </a:r>
            <a:r>
              <a:rPr lang="en-US" sz="1200" b="0" i="0" kern="1200" dirty="0" smtClean="0">
                <a:solidFill>
                  <a:schemeClr val="tx1"/>
                </a:solidFill>
                <a:effectLst/>
                <a:latin typeface="+mn-lt"/>
                <a:ea typeface="+mn-ea"/>
                <a:cs typeface="+mn-cs"/>
              </a:rPr>
              <a:t> of 1870, it escaped both World Wars unharmed.</a:t>
            </a:r>
          </a:p>
          <a:p>
            <a:r>
              <a:rPr lang="en-US" sz="1200" b="0" i="0" kern="1200" dirty="0" smtClean="0">
                <a:solidFill>
                  <a:schemeClr val="tx1"/>
                </a:solidFill>
                <a:effectLst/>
                <a:latin typeface="+mn-lt"/>
                <a:ea typeface="+mn-ea"/>
                <a:cs typeface="+mn-cs"/>
              </a:rPr>
              <a:t>The famous medieval artist </a:t>
            </a:r>
            <a:r>
              <a:rPr lang="en-US" sz="1200" b="0" i="0" u="none" strike="noStrike" kern="1200" dirty="0" smtClean="0">
                <a:solidFill>
                  <a:schemeClr val="tx1"/>
                </a:solidFill>
                <a:effectLst/>
                <a:latin typeface="+mn-lt"/>
                <a:ea typeface="+mn-ea"/>
                <a:cs typeface="+mn-cs"/>
                <a:hlinkClick r:id="rId42" tooltip="Villard de Honnecourt"/>
              </a:rPr>
              <a:t>Villard de </a:t>
            </a:r>
            <a:r>
              <a:rPr lang="en-US" sz="1200" b="0" i="0" u="none" strike="noStrike" kern="1200" dirty="0" err="1" smtClean="0">
                <a:solidFill>
                  <a:schemeClr val="tx1"/>
                </a:solidFill>
                <a:effectLst/>
                <a:latin typeface="+mn-lt"/>
                <a:ea typeface="+mn-ea"/>
                <a:cs typeface="+mn-cs"/>
                <a:hlinkClick r:id="rId42" tooltip="Villard de Honnecourt"/>
              </a:rPr>
              <a:t>Honnecourt</a:t>
            </a:r>
            <a:r>
              <a:rPr lang="en-US" sz="1200" b="0" i="0" kern="1200" dirty="0" smtClean="0">
                <a:solidFill>
                  <a:schemeClr val="tx1"/>
                </a:solidFill>
                <a:effectLst/>
                <a:latin typeface="+mn-lt"/>
                <a:ea typeface="+mn-ea"/>
                <a:cs typeface="+mn-cs"/>
              </a:rPr>
              <a:t> made detailed drawings of one of the towers of Laon, </a:t>
            </a:r>
            <a:r>
              <a:rPr lang="en-US" sz="1200" b="0" i="1" kern="1200" dirty="0" smtClean="0">
                <a:solidFill>
                  <a:schemeClr val="tx1"/>
                </a:solidFill>
                <a:effectLst/>
                <a:latin typeface="+mn-lt"/>
                <a:ea typeface="+mn-ea"/>
                <a:cs typeface="+mn-cs"/>
              </a:rPr>
              <a:t>ca.</a:t>
            </a:r>
            <a:r>
              <a:rPr lang="en-US" sz="1200" b="0" i="0" kern="1200" dirty="0" smtClean="0">
                <a:solidFill>
                  <a:schemeClr val="tx1"/>
                </a:solidFill>
                <a:effectLst/>
                <a:latin typeface="+mn-lt"/>
                <a:ea typeface="+mn-ea"/>
                <a:cs typeface="+mn-cs"/>
              </a:rPr>
              <a:t> 1230.</a:t>
            </a:r>
          </a:p>
          <a:p>
            <a:r>
              <a:rPr lang="en-US" sz="1200" b="0" i="0" kern="1200" dirty="0" smtClean="0">
                <a:solidFill>
                  <a:schemeClr val="tx1"/>
                </a:solidFill>
                <a:effectLst/>
                <a:latin typeface="+mn-lt"/>
                <a:ea typeface="+mn-ea"/>
                <a:cs typeface="+mn-cs"/>
              </a:rPr>
              <a:t>Composer </a:t>
            </a:r>
            <a:r>
              <a:rPr lang="en-US" sz="1200" b="0" i="0" u="none" strike="noStrike" kern="1200" dirty="0" smtClean="0">
                <a:solidFill>
                  <a:schemeClr val="tx1"/>
                </a:solidFill>
                <a:effectLst/>
                <a:latin typeface="+mn-lt"/>
                <a:ea typeface="+mn-ea"/>
                <a:cs typeface="+mn-cs"/>
                <a:hlinkClick r:id="rId43" tooltip="Pierre Dumage"/>
              </a:rPr>
              <a:t>Pierre </a:t>
            </a:r>
            <a:r>
              <a:rPr lang="en-US" sz="1200" b="0" i="0" u="none" strike="noStrike" kern="1200" dirty="0" err="1" smtClean="0">
                <a:solidFill>
                  <a:schemeClr val="tx1"/>
                </a:solidFill>
                <a:effectLst/>
                <a:latin typeface="+mn-lt"/>
                <a:ea typeface="+mn-ea"/>
                <a:cs typeface="+mn-cs"/>
                <a:hlinkClick r:id="rId43" tooltip="Pierre Dumage"/>
              </a:rPr>
              <a:t>Dumage</a:t>
            </a:r>
            <a:r>
              <a:rPr lang="en-US" sz="1200" b="0" i="0" kern="1200" dirty="0" smtClean="0">
                <a:solidFill>
                  <a:schemeClr val="tx1"/>
                </a:solidFill>
                <a:effectLst/>
                <a:latin typeface="+mn-lt"/>
                <a:ea typeface="+mn-ea"/>
                <a:cs typeface="+mn-cs"/>
              </a:rPr>
              <a:t> was organist of the cathedral in 1710–19.</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84</a:t>
            </a:fld>
            <a:endParaRPr lang="en-US"/>
          </a:p>
        </p:txBody>
      </p:sp>
    </p:spTree>
    <p:extLst>
      <p:ext uri="{BB962C8B-B14F-4D97-AF65-F5344CB8AC3E}">
        <p14:creationId xmlns:p14="http://schemas.microsoft.com/office/powerpoint/2010/main" val="10762919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1386 it was bought by Pierre </a:t>
            </a:r>
            <a:r>
              <a:rPr lang="en-US" dirty="0" err="1" smtClean="0">
                <a:effectLst/>
              </a:rPr>
              <a:t>d’Orgemont</a:t>
            </a:r>
            <a:r>
              <a:rPr lang="en-US" dirty="0" smtClean="0">
                <a:effectLst/>
              </a:rPr>
              <a:t>, </a:t>
            </a:r>
            <a:r>
              <a:rPr lang="en-US" dirty="0" err="1" smtClean="0">
                <a:effectLst/>
              </a:rPr>
              <a:t>Chancelier</a:t>
            </a:r>
            <a:r>
              <a:rPr lang="en-US" dirty="0" smtClean="0">
                <a:effectLst/>
              </a:rPr>
              <a:t> de France, who built a new castle that was completed in1394 on the site. In 1484 Chantilly passed to the Montmorency family.</a:t>
            </a:r>
          </a:p>
          <a:p>
            <a:r>
              <a:rPr lang="en-US" dirty="0" smtClean="0">
                <a:effectLst/>
              </a:rPr>
              <a:t>In 1524 </a:t>
            </a:r>
            <a:r>
              <a:rPr lang="en-US" dirty="0" err="1" smtClean="0">
                <a:effectLst/>
              </a:rPr>
              <a:t>remodelling</a:t>
            </a:r>
            <a:r>
              <a:rPr lang="en-US" dirty="0" smtClean="0">
                <a:effectLst/>
              </a:rPr>
              <a:t> of </a:t>
            </a:r>
            <a:r>
              <a:rPr lang="en-US" dirty="0" err="1" smtClean="0">
                <a:effectLst/>
              </a:rPr>
              <a:t>d’Orgemont’s</a:t>
            </a:r>
            <a:r>
              <a:rPr lang="en-US" dirty="0" smtClean="0">
                <a:effectLst/>
              </a:rPr>
              <a:t> castle in a French Renaissance style was begun by Anne, </a:t>
            </a:r>
            <a:r>
              <a:rPr lang="en-US" dirty="0" err="1" smtClean="0">
                <a:effectLst/>
              </a:rPr>
              <a:t>Duc</a:t>
            </a:r>
            <a:r>
              <a:rPr lang="en-US" dirty="0" smtClean="0">
                <a:effectLst/>
              </a:rPr>
              <a:t> de Montmorency and Constable of France under Francis I, Henry II and Charles IX. Work was interrupted by the capture of the Constable at the Battle of Pavia in 1525, but was resumed after his release.</a:t>
            </a:r>
          </a:p>
          <a:p>
            <a:r>
              <a:rPr lang="en-US" dirty="0" smtClean="0">
                <a:effectLst/>
              </a:rPr>
              <a:t>Between 1528 and 1531 Pierre </a:t>
            </a:r>
            <a:r>
              <a:rPr lang="en-US" dirty="0" err="1" smtClean="0">
                <a:effectLst/>
              </a:rPr>
              <a:t>Chambiges</a:t>
            </a:r>
            <a:r>
              <a:rPr lang="en-US" dirty="0" smtClean="0">
                <a:effectLst/>
              </a:rPr>
              <a:t> completed the reconstruction of the north and west wings and construction of the </a:t>
            </a:r>
            <a:r>
              <a:rPr lang="en-US" dirty="0" err="1" smtClean="0">
                <a:effectLst/>
              </a:rPr>
              <a:t>Galerie</a:t>
            </a:r>
            <a:r>
              <a:rPr lang="en-US" dirty="0" smtClean="0">
                <a:effectLst/>
              </a:rPr>
              <a:t> des </a:t>
            </a:r>
            <a:r>
              <a:rPr lang="en-US" dirty="0" err="1" smtClean="0">
                <a:effectLst/>
              </a:rPr>
              <a:t>Cerfs</a:t>
            </a:r>
            <a:r>
              <a:rPr lang="en-US" dirty="0" smtClean="0">
                <a:effectLst/>
              </a:rPr>
              <a:t> which formed one end of a walled garden.</a:t>
            </a:r>
          </a:p>
          <a:p>
            <a:r>
              <a:rPr lang="en-US" dirty="0" smtClean="0">
                <a:effectLst/>
              </a:rPr>
              <a:t>The name derived from the many life-like stags’ heads that adorned it: they were carved in wood with real antlers and all bore on their necks the arms of Montmorency and the families with which they were allied.</a:t>
            </a:r>
          </a:p>
          <a:p>
            <a:r>
              <a:rPr lang="en-US" dirty="0" smtClean="0">
                <a:effectLst/>
              </a:rPr>
              <a:t>In May 1538 a contract was made with Jean </a:t>
            </a:r>
            <a:r>
              <a:rPr lang="en-US" dirty="0" err="1" smtClean="0">
                <a:effectLst/>
              </a:rPr>
              <a:t>Chocquet</a:t>
            </a:r>
            <a:r>
              <a:rPr lang="en-US" dirty="0" smtClean="0">
                <a:effectLst/>
              </a:rPr>
              <a:t>, a master mason of </a:t>
            </a:r>
            <a:r>
              <a:rPr lang="en-US" dirty="0" err="1" smtClean="0">
                <a:effectLst/>
              </a:rPr>
              <a:t>Senlis</a:t>
            </a:r>
            <a:r>
              <a:rPr lang="en-US" dirty="0" smtClean="0">
                <a:effectLst/>
              </a:rPr>
              <a:t>, to construct the great terrace between the château and the park. This was an important step towards regularizing an otherwise irregular design.</a:t>
            </a:r>
          </a:p>
          <a:p>
            <a:r>
              <a:rPr lang="en-US" dirty="0" smtClean="0">
                <a:effectLst/>
              </a:rPr>
              <a:t>A new, smaller castle, the Petit Château, was built in 1560 in proto-Baroque style on its own island in the moat but connected to the main château by a bridge.</a:t>
            </a:r>
          </a:p>
          <a:p>
            <a:r>
              <a:rPr lang="en-US" dirty="0" smtClean="0">
                <a:effectLst/>
              </a:rPr>
              <a:t>Although there is no record of the architect, it was probably designed by Jean </a:t>
            </a:r>
            <a:r>
              <a:rPr lang="en-US" dirty="0" err="1" smtClean="0">
                <a:effectLst/>
              </a:rPr>
              <a:t>Bullant</a:t>
            </a:r>
            <a:r>
              <a:rPr lang="en-US" dirty="0" smtClean="0">
                <a:effectLst/>
              </a:rPr>
              <a:t>, who was in the service of Montmorency between 1550 and 1567 and had worked on his châteaux at </a:t>
            </a:r>
            <a:r>
              <a:rPr lang="en-US" dirty="0" err="1" smtClean="0">
                <a:effectLst/>
              </a:rPr>
              <a:t>Ecouen</a:t>
            </a:r>
            <a:r>
              <a:rPr lang="en-US" dirty="0" smtClean="0">
                <a:effectLst/>
              </a:rPr>
              <a:t> and </a:t>
            </a:r>
            <a:r>
              <a:rPr lang="en-US" dirty="0" err="1" smtClean="0">
                <a:effectLst/>
              </a:rPr>
              <a:t>Fère</a:t>
            </a:r>
            <a:r>
              <a:rPr lang="en-US" dirty="0" smtClean="0">
                <a:effectLst/>
              </a:rPr>
              <a:t>-en-</a:t>
            </a:r>
            <a:r>
              <a:rPr lang="en-US" dirty="0" err="1" smtClean="0">
                <a:effectLst/>
              </a:rPr>
              <a:t>Tardenois</a:t>
            </a:r>
            <a:r>
              <a:rPr lang="en-US" dirty="0" smtClean="0">
                <a:effectLst/>
              </a:rPr>
              <a:t>. Chantilly housed the Constable’s art collection, which included Michelangelo’s two white marble Captives (currently at Paris, Louvre), made for the tomb of Pope Julius II in S Pietro </a:t>
            </a:r>
            <a:r>
              <a:rPr lang="en-US" dirty="0" err="1" smtClean="0">
                <a:effectLst/>
              </a:rPr>
              <a:t>Vincoli</a:t>
            </a:r>
            <a:r>
              <a:rPr lang="en-US" dirty="0" smtClean="0">
                <a:effectLst/>
              </a:rPr>
              <a:t>, Rome, and many notable antiquities.</a:t>
            </a:r>
          </a:p>
          <a:p>
            <a:r>
              <a:rPr lang="en-US" dirty="0" smtClean="0">
                <a:effectLst/>
              </a:rPr>
              <a:t>On his death at the Battle of Saint-Denis in 1567, Anne de Montmorency was succeeded by his son Henri (1534–1614), who completed his father’s work at Château de Chantilly between 1600 and 1614.</a:t>
            </a:r>
          </a:p>
          <a:p>
            <a:r>
              <a:rPr lang="en-US" dirty="0" smtClean="0">
                <a:effectLst/>
              </a:rPr>
              <a:t>As the </a:t>
            </a:r>
            <a:r>
              <a:rPr lang="en-US" dirty="0" err="1" smtClean="0">
                <a:effectLst/>
              </a:rPr>
              <a:t>centrepiece</a:t>
            </a:r>
            <a:r>
              <a:rPr lang="en-US" dirty="0" smtClean="0">
                <a:effectLst/>
              </a:rPr>
              <a:t> of the great east terrace Henri erected a statue of his father (destroyed during the French Revolution, but replaced by a bronze equestrian version later).</a:t>
            </a:r>
          </a:p>
          <a:p>
            <a:r>
              <a:rPr lang="en-US" dirty="0" smtClean="0">
                <a:effectLst/>
              </a:rPr>
              <a:t>His son Henri II de Montmorency built a house in the park, the </a:t>
            </a:r>
            <a:r>
              <a:rPr lang="en-US" dirty="0" err="1" smtClean="0">
                <a:effectLst/>
              </a:rPr>
              <a:t>Maison</a:t>
            </a:r>
            <a:r>
              <a:rPr lang="en-US" dirty="0" smtClean="0">
                <a:effectLst/>
              </a:rPr>
              <a:t> de Sylvie, named after his wife. Chantilly then passed to Louis II, Prince de Condé (1621–1686), the son of Henry II, Prince de Condé, and nephew of Henri II de Montmorency.</a:t>
            </a:r>
          </a:p>
          <a:p>
            <a:r>
              <a:rPr lang="en-US" dirty="0" smtClean="0">
                <a:effectLst/>
              </a:rPr>
              <a:t>Louis, known as the Grand Condé, was a commander of Louis XIV’s armies and retired to the château in 1675 where he devoted much energy to the improvement of the park and garden.</a:t>
            </a:r>
          </a:p>
          <a:p>
            <a:r>
              <a:rPr lang="en-US" dirty="0" smtClean="0">
                <a:effectLst/>
              </a:rPr>
              <a:t>Louis’s son commissioned Jules </a:t>
            </a:r>
            <a:r>
              <a:rPr lang="en-US" dirty="0" err="1" smtClean="0">
                <a:effectLst/>
              </a:rPr>
              <a:t>Hardouin</a:t>
            </a:r>
            <a:r>
              <a:rPr lang="en-US" dirty="0" smtClean="0">
                <a:effectLst/>
              </a:rPr>
              <a:t> </a:t>
            </a:r>
            <a:r>
              <a:rPr lang="en-US" dirty="0" err="1" smtClean="0">
                <a:effectLst/>
              </a:rPr>
              <a:t>Mansart</a:t>
            </a:r>
            <a:r>
              <a:rPr lang="en-US" dirty="0" smtClean="0">
                <a:effectLst/>
              </a:rPr>
              <a:t> to rework the façades of the château. Louis-Henri (1692–1740) commissioned the monumental Louis XV-style stables which were built between 1721 and 1735 to the designs of Jean </a:t>
            </a:r>
            <a:r>
              <a:rPr lang="en-US" dirty="0" err="1" smtClean="0">
                <a:effectLst/>
              </a:rPr>
              <a:t>Aubert</a:t>
            </a:r>
            <a:r>
              <a:rPr lang="en-US" dirty="0" smtClean="0">
                <a:effectLst/>
              </a:rPr>
              <a:t>, and the small Château </a:t>
            </a:r>
            <a:r>
              <a:rPr lang="en-US" dirty="0" err="1" smtClean="0">
                <a:effectLst/>
              </a:rPr>
              <a:t>d’Enghien</a:t>
            </a:r>
            <a:r>
              <a:rPr lang="en-US" dirty="0" smtClean="0">
                <a:effectLst/>
              </a:rPr>
              <a:t> east of the great terrace.</a:t>
            </a:r>
          </a:p>
          <a:p>
            <a:r>
              <a:rPr lang="en-US" dirty="0" smtClean="0">
                <a:effectLst/>
              </a:rPr>
              <a:t>During the Revolution the château was confiscated, used as a prison and the main building subsequently razed to ground-floor level, while the park was sold off in lots.</a:t>
            </a:r>
          </a:p>
          <a:p>
            <a:r>
              <a:rPr lang="en-US" b="1" dirty="0" smtClean="0">
                <a:effectLst/>
              </a:rPr>
              <a:t>The Petit Château</a:t>
            </a:r>
            <a:r>
              <a:rPr lang="en-US" dirty="0" smtClean="0">
                <a:effectLst/>
              </a:rPr>
              <a:t> and other buildings survived these depredations. On his return from exile in 1814, Prince Louis-Joseph (1736–1818) occupied these and bought back some of the land.</a:t>
            </a:r>
          </a:p>
          <a:p>
            <a:r>
              <a:rPr lang="en-US" dirty="0" smtClean="0">
                <a:effectLst/>
              </a:rPr>
              <a:t>The present château (1875–1882), designed by </a:t>
            </a:r>
            <a:r>
              <a:rPr lang="en-US" dirty="0" err="1" smtClean="0">
                <a:effectLst/>
              </a:rPr>
              <a:t>Honoré</a:t>
            </a:r>
            <a:r>
              <a:rPr lang="en-US" dirty="0" smtClean="0">
                <a:effectLst/>
              </a:rPr>
              <a:t> </a:t>
            </a:r>
            <a:r>
              <a:rPr lang="en-US" dirty="0" err="1" smtClean="0">
                <a:effectLst/>
              </a:rPr>
              <a:t>Daumet</a:t>
            </a:r>
            <a:r>
              <a:rPr lang="en-US" dirty="0" smtClean="0">
                <a:effectLst/>
              </a:rPr>
              <a:t> for Henri-</a:t>
            </a:r>
            <a:r>
              <a:rPr lang="en-US" dirty="0" err="1" smtClean="0">
                <a:effectLst/>
              </a:rPr>
              <a:t>Eugène</a:t>
            </a:r>
            <a:r>
              <a:rPr lang="en-US" dirty="0" smtClean="0">
                <a:effectLst/>
              </a:rPr>
              <a:t>-Philippe-Louis, </a:t>
            </a:r>
            <a:r>
              <a:rPr lang="en-US" dirty="0" err="1" smtClean="0">
                <a:effectLst/>
              </a:rPr>
              <a:t>Duc</a:t>
            </a:r>
            <a:r>
              <a:rPr lang="en-US" dirty="0" smtClean="0">
                <a:effectLst/>
              </a:rPr>
              <a:t> </a:t>
            </a:r>
            <a:r>
              <a:rPr lang="en-US" dirty="0" err="1" smtClean="0">
                <a:effectLst/>
              </a:rPr>
              <a:t>d’Aumale</a:t>
            </a:r>
            <a:r>
              <a:rPr lang="en-US" dirty="0" smtClean="0">
                <a:effectLst/>
              </a:rPr>
              <a:t>, was built in French Renaissance Revival style on the foundations of the building largely destroyed in the Revolution, actually the surviving substructure of Pierre </a:t>
            </a:r>
            <a:r>
              <a:rPr lang="en-US" dirty="0" err="1" smtClean="0">
                <a:effectLst/>
              </a:rPr>
              <a:t>d’Orgemont’s</a:t>
            </a:r>
            <a:r>
              <a:rPr lang="en-US" dirty="0" smtClean="0">
                <a:effectLst/>
              </a:rPr>
              <a:t> 14th-century castle.</a:t>
            </a:r>
          </a:p>
          <a:p>
            <a:r>
              <a:rPr lang="en-US" dirty="0" smtClean="0">
                <a:effectLst/>
              </a:rPr>
              <a:t>The </a:t>
            </a:r>
            <a:r>
              <a:rPr lang="en-US" dirty="0" err="1" smtClean="0">
                <a:effectLst/>
              </a:rPr>
              <a:t>Duc</a:t>
            </a:r>
            <a:r>
              <a:rPr lang="en-US" dirty="0" smtClean="0">
                <a:effectLst/>
              </a:rPr>
              <a:t> </a:t>
            </a:r>
            <a:r>
              <a:rPr lang="en-US" dirty="0" err="1" smtClean="0">
                <a:effectLst/>
              </a:rPr>
              <a:t>d’Aumale</a:t>
            </a:r>
            <a:r>
              <a:rPr lang="en-US" dirty="0" smtClean="0">
                <a:effectLst/>
              </a:rPr>
              <a:t> died in 1897, leaving Chantilly and his collection of more than 3000 manuscripts, almost 4000 drawings and 700 paintings to the French nation. The château now houses the </a:t>
            </a:r>
            <a:r>
              <a:rPr lang="en-US" dirty="0" err="1" smtClean="0">
                <a:effectLst/>
              </a:rPr>
              <a:t>Musée</a:t>
            </a:r>
            <a:r>
              <a:rPr lang="en-US" dirty="0" smtClean="0">
                <a:effectLst/>
              </a:rPr>
              <a:t> Condé and displays important French and Italian Old Master paintings.</a:t>
            </a:r>
          </a:p>
          <a:p>
            <a:endParaRPr lang="en-US" dirty="0" smtClean="0">
              <a:effectLst/>
            </a:endParaRPr>
          </a:p>
          <a:p>
            <a:r>
              <a:rPr lang="en-US" sz="1200" b="0" i="0" kern="1200" dirty="0" smtClean="0">
                <a:solidFill>
                  <a:schemeClr val="tx1"/>
                </a:solidFill>
                <a:effectLst/>
                <a:latin typeface="+mn-lt"/>
                <a:ea typeface="+mn-ea"/>
                <a:cs typeface="+mn-cs"/>
              </a:rPr>
              <a:t>The estate's connection with the </a:t>
            </a:r>
            <a:r>
              <a:rPr lang="en-US" sz="1200" b="0" i="0" u="none" strike="noStrike" kern="1200" dirty="0" smtClean="0">
                <a:solidFill>
                  <a:schemeClr val="tx1"/>
                </a:solidFill>
                <a:effectLst/>
                <a:latin typeface="+mn-lt"/>
                <a:ea typeface="+mn-ea"/>
                <a:cs typeface="+mn-cs"/>
                <a:hlinkClick r:id="rId3" tooltip="Montmorency family"/>
              </a:rPr>
              <a:t>Montmorency family</a:t>
            </a:r>
            <a:r>
              <a:rPr lang="en-US" sz="1200" b="0" i="0" kern="1200" dirty="0" smtClean="0">
                <a:solidFill>
                  <a:schemeClr val="tx1"/>
                </a:solidFill>
                <a:effectLst/>
                <a:latin typeface="+mn-lt"/>
                <a:ea typeface="+mn-ea"/>
                <a:cs typeface="+mn-cs"/>
              </a:rPr>
              <a:t> began in 1484. The first mansion (no longer in existence, now replaced by the Grand Château) was built in 1528–1531 for the Constable Anne de Montmorency by </a:t>
            </a:r>
            <a:r>
              <a:rPr lang="en-US" sz="1200" b="0" i="0" u="none" strike="noStrike" kern="1200" dirty="0" smtClean="0">
                <a:solidFill>
                  <a:schemeClr val="tx1"/>
                </a:solidFill>
                <a:effectLst/>
                <a:latin typeface="+mn-lt"/>
                <a:ea typeface="+mn-ea"/>
                <a:cs typeface="+mn-cs"/>
                <a:hlinkClick r:id="rId4" tooltip="Pierre Chambiges"/>
              </a:rPr>
              <a:t>Pierre </a:t>
            </a:r>
            <a:r>
              <a:rPr lang="en-US" sz="1200" b="0" i="0" u="none" strike="noStrike" kern="1200" dirty="0" err="1" smtClean="0">
                <a:solidFill>
                  <a:schemeClr val="tx1"/>
                </a:solidFill>
                <a:effectLst/>
                <a:latin typeface="+mn-lt"/>
                <a:ea typeface="+mn-ea"/>
                <a:cs typeface="+mn-cs"/>
                <a:hlinkClick r:id="rId4" tooltip="Pierre Chambiges"/>
              </a:rPr>
              <a:t>Chambiges</a:t>
            </a:r>
            <a:r>
              <a:rPr lang="en-US" sz="1200" b="0" i="0" kern="1200" dirty="0" smtClean="0">
                <a:solidFill>
                  <a:schemeClr val="tx1"/>
                </a:solidFill>
                <a:effectLst/>
                <a:latin typeface="+mn-lt"/>
                <a:ea typeface="+mn-ea"/>
                <a:cs typeface="+mn-cs"/>
              </a:rPr>
              <a:t>. The Petit Château was also built for him, around 1560, probably by </a:t>
            </a:r>
            <a:r>
              <a:rPr lang="en-US" sz="1200" b="0" i="0" u="none" strike="noStrike" kern="1200" dirty="0" smtClean="0">
                <a:solidFill>
                  <a:schemeClr val="tx1"/>
                </a:solidFill>
                <a:effectLst/>
                <a:latin typeface="+mn-lt"/>
                <a:ea typeface="+mn-ea"/>
                <a:cs typeface="+mn-cs"/>
                <a:hlinkClick r:id="rId5" tooltip="Jean Bullant"/>
              </a:rPr>
              <a:t>Jean </a:t>
            </a:r>
            <a:r>
              <a:rPr lang="en-US" sz="1200" b="0" i="0" u="none" strike="noStrike" kern="1200" dirty="0" err="1" smtClean="0">
                <a:solidFill>
                  <a:schemeClr val="tx1"/>
                </a:solidFill>
                <a:effectLst/>
                <a:latin typeface="+mn-lt"/>
                <a:ea typeface="+mn-ea"/>
                <a:cs typeface="+mn-cs"/>
                <a:hlinkClick r:id="rId5" tooltip="Jean Bullant"/>
              </a:rPr>
              <a:t>Bullant</a:t>
            </a:r>
            <a:r>
              <a:rPr lang="en-US" sz="1200" b="0" i="0" kern="1200" dirty="0" smtClean="0">
                <a:solidFill>
                  <a:schemeClr val="tx1"/>
                </a:solidFill>
                <a:effectLst/>
                <a:latin typeface="+mn-lt"/>
                <a:ea typeface="+mn-ea"/>
                <a:cs typeface="+mn-cs"/>
              </a:rPr>
              <a:t>. In 1632, after the death of </a:t>
            </a:r>
            <a:r>
              <a:rPr lang="en-US" sz="1200" b="0" i="0" u="none" strike="noStrike" kern="1200" dirty="0" smtClean="0">
                <a:solidFill>
                  <a:schemeClr val="tx1"/>
                </a:solidFill>
                <a:effectLst/>
                <a:latin typeface="+mn-lt"/>
                <a:ea typeface="+mn-ea"/>
                <a:cs typeface="+mn-cs"/>
                <a:hlinkClick r:id="rId6" tooltip="Henri II de Montmorency"/>
              </a:rPr>
              <a:t>Henri II</a:t>
            </a:r>
            <a:r>
              <a:rPr lang="en-US" sz="1200" b="0" i="0" kern="1200" dirty="0" smtClean="0">
                <a:solidFill>
                  <a:schemeClr val="tx1"/>
                </a:solidFill>
                <a:effectLst/>
                <a:latin typeface="+mn-lt"/>
                <a:ea typeface="+mn-ea"/>
                <a:cs typeface="+mn-cs"/>
              </a:rPr>
              <a:t>, it passed to the </a:t>
            </a:r>
            <a:r>
              <a:rPr lang="en-US" sz="1200" b="0" i="0" u="none" strike="noStrike" kern="1200" dirty="0" smtClean="0">
                <a:solidFill>
                  <a:schemeClr val="tx1"/>
                </a:solidFill>
                <a:effectLst/>
                <a:latin typeface="+mn-lt"/>
                <a:ea typeface="+mn-ea"/>
                <a:cs typeface="+mn-cs"/>
                <a:hlinkClick r:id="rId7" tooltip="Louis II de Bourbon, Prince de Condé"/>
              </a:rPr>
              <a:t>Grand Condé</a:t>
            </a:r>
            <a:r>
              <a:rPr lang="en-US" sz="1200" b="0" i="0" kern="1200" dirty="0" smtClean="0">
                <a:solidFill>
                  <a:schemeClr val="tx1"/>
                </a:solidFill>
                <a:effectLst/>
                <a:latin typeface="+mn-lt"/>
                <a:ea typeface="+mn-ea"/>
                <a:cs typeface="+mn-cs"/>
              </a:rPr>
              <a:t> who inherited it through his mother, </a:t>
            </a:r>
            <a:r>
              <a:rPr lang="en-US" sz="1200" b="0" i="0" u="none" strike="noStrike" kern="1200" dirty="0" smtClean="0">
                <a:solidFill>
                  <a:schemeClr val="tx1"/>
                </a:solidFill>
                <a:effectLst/>
                <a:latin typeface="+mn-lt"/>
                <a:ea typeface="+mn-ea"/>
                <a:cs typeface="+mn-cs"/>
                <a:hlinkClick r:id="rId8" tooltip="Charlotte Marguerite de Montmorency"/>
              </a:rPr>
              <a:t>Charlotte Marguerite de Montmorency</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Several interesting pieces of history are associated with the château during the 17th century. </a:t>
            </a:r>
            <a:r>
              <a:rPr lang="en-US" sz="1200" b="0" i="0" u="none" strike="noStrike" kern="1200" dirty="0" smtClean="0">
                <a:solidFill>
                  <a:schemeClr val="tx1"/>
                </a:solidFill>
                <a:effectLst/>
                <a:latin typeface="+mn-lt"/>
                <a:ea typeface="+mn-ea"/>
                <a:cs typeface="+mn-cs"/>
                <a:hlinkClick r:id="rId9" tooltip="Molière"/>
              </a:rPr>
              <a:t>Molière</a:t>
            </a:r>
            <a:r>
              <a:rPr lang="en-US" sz="1200" b="0" i="0" kern="1200" dirty="0" smtClean="0">
                <a:solidFill>
                  <a:schemeClr val="tx1"/>
                </a:solidFill>
                <a:effectLst/>
                <a:latin typeface="+mn-lt"/>
                <a:ea typeface="+mn-ea"/>
                <a:cs typeface="+mn-cs"/>
              </a:rPr>
              <a:t>'s play, </a:t>
            </a:r>
            <a:r>
              <a:rPr lang="en-US" sz="1200" b="0" i="1" u="none" strike="noStrike" kern="1200" dirty="0" smtClean="0">
                <a:solidFill>
                  <a:schemeClr val="tx1"/>
                </a:solidFill>
                <a:effectLst/>
                <a:latin typeface="+mn-lt"/>
                <a:ea typeface="+mn-ea"/>
                <a:cs typeface="+mn-cs"/>
                <a:hlinkClick r:id="rId10" tooltip="Les Précieuses ridicules"/>
              </a:rPr>
              <a:t>Les </a:t>
            </a:r>
            <a:r>
              <a:rPr lang="en-US" sz="1200" b="0" i="1" u="none" strike="noStrike" kern="1200" dirty="0" err="1" smtClean="0">
                <a:solidFill>
                  <a:schemeClr val="tx1"/>
                </a:solidFill>
                <a:effectLst/>
                <a:latin typeface="+mn-lt"/>
                <a:ea typeface="+mn-ea"/>
                <a:cs typeface="+mn-cs"/>
                <a:hlinkClick r:id="rId10" tooltip="Les Précieuses ridicules"/>
              </a:rPr>
              <a:t>Précieuses</a:t>
            </a:r>
            <a:r>
              <a:rPr lang="en-US" sz="1200" b="0" i="1" u="none" strike="noStrike" kern="1200" dirty="0" smtClean="0">
                <a:solidFill>
                  <a:schemeClr val="tx1"/>
                </a:solidFill>
                <a:effectLst/>
                <a:latin typeface="+mn-lt"/>
                <a:ea typeface="+mn-ea"/>
                <a:cs typeface="+mn-cs"/>
                <a:hlinkClick r:id="rId10" tooltip="Les Précieuses ridicules"/>
              </a:rPr>
              <a:t> ridicules</a:t>
            </a:r>
            <a:r>
              <a:rPr lang="en-US" sz="1200" b="0" i="0" kern="1200" dirty="0" smtClean="0">
                <a:solidFill>
                  <a:schemeClr val="tx1"/>
                </a:solidFill>
                <a:effectLst/>
                <a:latin typeface="+mn-lt"/>
                <a:ea typeface="+mn-ea"/>
                <a:cs typeface="+mn-cs"/>
              </a:rPr>
              <a:t>, received its first performance here in 1659. </a:t>
            </a:r>
            <a:r>
              <a:rPr lang="en-US" sz="1200" b="0" i="0" u="none" strike="noStrike" kern="1200" dirty="0" smtClean="0">
                <a:solidFill>
                  <a:schemeClr val="tx1"/>
                </a:solidFill>
                <a:effectLst/>
                <a:latin typeface="+mn-lt"/>
                <a:ea typeface="+mn-ea"/>
                <a:cs typeface="+mn-cs"/>
                <a:hlinkClick r:id="rId11" tooltip="Madame de Sévigné"/>
              </a:rPr>
              <a:t>Madame de </a:t>
            </a:r>
            <a:r>
              <a:rPr lang="en-US" sz="1200" b="0" i="0" u="none" strike="noStrike" kern="1200" dirty="0" err="1" smtClean="0">
                <a:solidFill>
                  <a:schemeClr val="tx1"/>
                </a:solidFill>
                <a:effectLst/>
                <a:latin typeface="+mn-lt"/>
                <a:ea typeface="+mn-ea"/>
                <a:cs typeface="+mn-cs"/>
                <a:hlinkClick r:id="rId11" tooltip="Madame de Sévigné"/>
              </a:rPr>
              <a:t>Sévigné</a:t>
            </a:r>
            <a:r>
              <a:rPr lang="en-US" sz="1200" b="0" i="0" kern="1200" dirty="0" err="1" smtClean="0">
                <a:solidFill>
                  <a:schemeClr val="tx1"/>
                </a:solidFill>
                <a:effectLst/>
                <a:latin typeface="+mn-lt"/>
                <a:ea typeface="+mn-ea"/>
                <a:cs typeface="+mn-cs"/>
              </a:rPr>
              <a:t>relates</a:t>
            </a:r>
            <a:r>
              <a:rPr lang="en-US" sz="1200" b="0" i="0" kern="1200" dirty="0" smtClean="0">
                <a:solidFill>
                  <a:schemeClr val="tx1"/>
                </a:solidFill>
                <a:effectLst/>
                <a:latin typeface="+mn-lt"/>
                <a:ea typeface="+mn-ea"/>
                <a:cs typeface="+mn-cs"/>
              </a:rPr>
              <a:t> in her memoirs that when Louis XIV visited in 1671, </a:t>
            </a:r>
            <a:r>
              <a:rPr lang="en-US" sz="1200" b="0" i="0" u="none" strike="noStrike" kern="1200" dirty="0" smtClean="0">
                <a:solidFill>
                  <a:schemeClr val="tx1"/>
                </a:solidFill>
                <a:effectLst/>
                <a:latin typeface="+mn-lt"/>
                <a:ea typeface="+mn-ea"/>
                <a:cs typeface="+mn-cs"/>
                <a:hlinkClick r:id="rId12" tooltip="François Vatel"/>
              </a:rPr>
              <a:t>François </a:t>
            </a:r>
            <a:r>
              <a:rPr lang="en-US" sz="1200" b="0" i="0" u="none" strike="noStrike" kern="1200" dirty="0" err="1" smtClean="0">
                <a:solidFill>
                  <a:schemeClr val="tx1"/>
                </a:solidFill>
                <a:effectLst/>
                <a:latin typeface="+mn-lt"/>
                <a:ea typeface="+mn-ea"/>
                <a:cs typeface="+mn-cs"/>
                <a:hlinkClick r:id="rId12" tooltip="François Vatel"/>
              </a:rPr>
              <a:t>Vatel</a:t>
            </a:r>
            <a:r>
              <a:rPr lang="en-US" sz="1200" b="0" i="0" kern="1200" dirty="0" smtClean="0">
                <a:solidFill>
                  <a:schemeClr val="tx1"/>
                </a:solidFill>
                <a:effectLst/>
                <a:latin typeface="+mn-lt"/>
                <a:ea typeface="+mn-ea"/>
                <a:cs typeface="+mn-cs"/>
              </a:rPr>
              <a:t>, the maître d'hôtel to the Grand Condé, committed suicide when he feared the fish would be served late.</a:t>
            </a:r>
          </a:p>
          <a:p>
            <a:r>
              <a:rPr lang="en-US" sz="1200" b="0" i="0" kern="1200" dirty="0" smtClean="0">
                <a:solidFill>
                  <a:schemeClr val="tx1"/>
                </a:solidFill>
                <a:effectLst/>
                <a:latin typeface="+mn-lt"/>
                <a:ea typeface="+mn-ea"/>
                <a:cs typeface="+mn-cs"/>
              </a:rPr>
              <a:t>The original mansion was destroyed in the French Revolution. It was repaired in a modest way by the last Condé, but the entire property was confiscated from the </a:t>
            </a:r>
            <a:r>
              <a:rPr lang="en-US" sz="1200" b="0" i="0" u="none" strike="noStrike" kern="1200" dirty="0" err="1" smtClean="0">
                <a:solidFill>
                  <a:schemeClr val="tx1"/>
                </a:solidFill>
                <a:effectLst/>
                <a:latin typeface="+mn-lt"/>
                <a:ea typeface="+mn-ea"/>
                <a:cs typeface="+mn-cs"/>
                <a:hlinkClick r:id="rId13" tooltip="Duc d'Orléans"/>
              </a:rPr>
              <a:t>Orléans</a:t>
            </a:r>
            <a:r>
              <a:rPr lang="en-US" sz="1200" b="0" i="0" kern="1200" dirty="0" smtClean="0">
                <a:solidFill>
                  <a:schemeClr val="tx1"/>
                </a:solidFill>
                <a:effectLst/>
                <a:latin typeface="+mn-lt"/>
                <a:ea typeface="+mn-ea"/>
                <a:cs typeface="+mn-cs"/>
              </a:rPr>
              <a:t> family between the years 1853 and 1872, during which interval it was owned by </a:t>
            </a:r>
            <a:r>
              <a:rPr lang="en-US" sz="1200" b="0" i="0" u="none" strike="noStrike" kern="1200" dirty="0" smtClean="0">
                <a:solidFill>
                  <a:schemeClr val="tx1"/>
                </a:solidFill>
                <a:effectLst/>
                <a:latin typeface="+mn-lt"/>
                <a:ea typeface="+mn-ea"/>
                <a:cs typeface="+mn-cs"/>
                <a:hlinkClick r:id="rId14" tooltip="Coutts"/>
              </a:rPr>
              <a:t>Coutts</a:t>
            </a:r>
            <a:r>
              <a:rPr lang="en-US" sz="1200" b="0" i="0" kern="1200" dirty="0" smtClean="0">
                <a:solidFill>
                  <a:schemeClr val="tx1"/>
                </a:solidFill>
                <a:effectLst/>
                <a:latin typeface="+mn-lt"/>
                <a:ea typeface="+mn-ea"/>
                <a:cs typeface="+mn-cs"/>
              </a:rPr>
              <a:t>, an English bank. Chantilly was entirely rebuilt in 1875–1881 by </a:t>
            </a:r>
            <a:r>
              <a:rPr lang="en-US" sz="1200" b="0" i="0" u="none" strike="noStrike" kern="1200" dirty="0" smtClean="0">
                <a:solidFill>
                  <a:schemeClr val="tx1"/>
                </a:solidFill>
                <a:effectLst/>
                <a:latin typeface="+mn-lt"/>
                <a:ea typeface="+mn-ea"/>
                <a:cs typeface="+mn-cs"/>
                <a:hlinkClick r:id="rId15" tooltip="Henri d'Orléans, duc d'Aumale"/>
              </a:rPr>
              <a:t>Henri </a:t>
            </a:r>
            <a:r>
              <a:rPr lang="en-US" sz="1200" b="0" i="0" u="none" strike="noStrike" kern="1200" dirty="0" err="1" smtClean="0">
                <a:solidFill>
                  <a:schemeClr val="tx1"/>
                </a:solidFill>
                <a:effectLst/>
                <a:latin typeface="+mn-lt"/>
                <a:ea typeface="+mn-ea"/>
                <a:cs typeface="+mn-cs"/>
                <a:hlinkClick r:id="rId15" tooltip="Henri d'Orléans, duc d'Aumale"/>
              </a:rPr>
              <a:t>d'Orléans</a:t>
            </a:r>
            <a:r>
              <a:rPr lang="en-US" sz="1200" b="0" i="0" u="none" strike="noStrike" kern="1200" dirty="0" smtClean="0">
                <a:solidFill>
                  <a:schemeClr val="tx1"/>
                </a:solidFill>
                <a:effectLst/>
                <a:latin typeface="+mn-lt"/>
                <a:ea typeface="+mn-ea"/>
                <a:cs typeface="+mn-cs"/>
                <a:hlinkClick r:id="rId15" tooltip="Henri d'Orléans, duc d'Aumale"/>
              </a:rPr>
              <a:t>, </a:t>
            </a:r>
            <a:r>
              <a:rPr lang="en-US" sz="1200" b="0" i="0" u="none" strike="noStrike" kern="1200" dirty="0" err="1" smtClean="0">
                <a:solidFill>
                  <a:schemeClr val="tx1"/>
                </a:solidFill>
                <a:effectLst/>
                <a:latin typeface="+mn-lt"/>
                <a:ea typeface="+mn-ea"/>
                <a:cs typeface="+mn-cs"/>
                <a:hlinkClick r:id="rId15" tooltip="Henri d'Orléans, duc d'Aumale"/>
              </a:rPr>
              <a:t>duc</a:t>
            </a:r>
            <a:r>
              <a:rPr lang="en-US" sz="1200" b="0" i="0" u="none" strike="noStrike" kern="1200" dirty="0" smtClean="0">
                <a:solidFill>
                  <a:schemeClr val="tx1"/>
                </a:solidFill>
                <a:effectLst/>
                <a:latin typeface="+mn-lt"/>
                <a:ea typeface="+mn-ea"/>
                <a:cs typeface="+mn-cs"/>
                <a:hlinkClick r:id="rId15" tooltip="Henri d'Orléans, duc d'Aumale"/>
              </a:rPr>
              <a:t> </a:t>
            </a:r>
            <a:r>
              <a:rPr lang="en-US" sz="1200" b="0" i="0" u="none" strike="noStrike" kern="1200" dirty="0" err="1" smtClean="0">
                <a:solidFill>
                  <a:schemeClr val="tx1"/>
                </a:solidFill>
                <a:effectLst/>
                <a:latin typeface="+mn-lt"/>
                <a:ea typeface="+mn-ea"/>
                <a:cs typeface="+mn-cs"/>
                <a:hlinkClick r:id="rId15" tooltip="Henri d'Orléans, duc d'Aumale"/>
              </a:rPr>
              <a:t>d'Aumale</a:t>
            </a:r>
            <a:r>
              <a:rPr lang="en-US" sz="1200" b="0" i="0" kern="1200" dirty="0" smtClean="0">
                <a:solidFill>
                  <a:schemeClr val="tx1"/>
                </a:solidFill>
                <a:effectLst/>
                <a:latin typeface="+mn-lt"/>
                <a:ea typeface="+mn-ea"/>
                <a:cs typeface="+mn-cs"/>
              </a:rPr>
              <a:t> (1822–1897) to the designs of </a:t>
            </a:r>
            <a:r>
              <a:rPr lang="en-US" sz="1200" b="0" i="0" u="none" strike="noStrike" kern="1200" dirty="0" err="1" smtClean="0">
                <a:solidFill>
                  <a:schemeClr val="tx1"/>
                </a:solidFill>
                <a:effectLst/>
                <a:latin typeface="+mn-lt"/>
                <a:ea typeface="+mn-ea"/>
                <a:cs typeface="+mn-cs"/>
                <a:hlinkClick r:id="rId16" tooltip="Honore Daumet"/>
              </a:rPr>
              <a:t>Honore</a:t>
            </a:r>
            <a:r>
              <a:rPr lang="en-US" sz="1200" b="0" i="0" u="none" strike="noStrike" kern="1200" dirty="0" smtClean="0">
                <a:solidFill>
                  <a:schemeClr val="tx1"/>
                </a:solidFill>
                <a:effectLst/>
                <a:latin typeface="+mn-lt"/>
                <a:ea typeface="+mn-ea"/>
                <a:cs typeface="+mn-cs"/>
                <a:hlinkClick r:id="rId16" tooltip="Honore Daumet"/>
              </a:rPr>
              <a:t> </a:t>
            </a:r>
            <a:r>
              <a:rPr lang="en-US" sz="1200" b="0" i="0" u="none" strike="noStrike" kern="1200" dirty="0" err="1" smtClean="0">
                <a:solidFill>
                  <a:schemeClr val="tx1"/>
                </a:solidFill>
                <a:effectLst/>
                <a:latin typeface="+mn-lt"/>
                <a:ea typeface="+mn-ea"/>
                <a:cs typeface="+mn-cs"/>
                <a:hlinkClick r:id="rId16" tooltip="Honore Daumet"/>
              </a:rPr>
              <a:t>Daumet</a:t>
            </a:r>
            <a:r>
              <a:rPr lang="en-US" sz="1200" b="0" i="0" kern="1200" dirty="0" smtClean="0">
                <a:solidFill>
                  <a:schemeClr val="tx1"/>
                </a:solidFill>
                <a:effectLst/>
                <a:latin typeface="+mn-lt"/>
                <a:ea typeface="+mn-ea"/>
                <a:cs typeface="+mn-cs"/>
              </a:rPr>
              <a:t>. The new château met with mixed reviews. </a:t>
            </a:r>
            <a:r>
              <a:rPr lang="en-US" sz="1200" b="0" i="0" u="none" strike="noStrike" kern="1200" dirty="0" err="1" smtClean="0">
                <a:solidFill>
                  <a:schemeClr val="tx1"/>
                </a:solidFill>
                <a:effectLst/>
                <a:latin typeface="+mn-lt"/>
                <a:ea typeface="+mn-ea"/>
                <a:cs typeface="+mn-cs"/>
                <a:hlinkClick r:id="rId17" tooltip="Boni de Castellane"/>
              </a:rPr>
              <a:t>Boni</a:t>
            </a:r>
            <a:r>
              <a:rPr lang="en-US" sz="1200" b="0" i="0" u="none" strike="noStrike" kern="1200" dirty="0" smtClean="0">
                <a:solidFill>
                  <a:schemeClr val="tx1"/>
                </a:solidFill>
                <a:effectLst/>
                <a:latin typeface="+mn-lt"/>
                <a:ea typeface="+mn-ea"/>
                <a:cs typeface="+mn-cs"/>
                <a:hlinkClick r:id="rId17" tooltip="Boni de Castellane"/>
              </a:rPr>
              <a:t> de </a:t>
            </a:r>
            <a:r>
              <a:rPr lang="en-US" sz="1200" b="0" i="0" u="none" strike="noStrike" kern="1200" dirty="0" err="1" smtClean="0">
                <a:solidFill>
                  <a:schemeClr val="tx1"/>
                </a:solidFill>
                <a:effectLst/>
                <a:latin typeface="+mn-lt"/>
                <a:ea typeface="+mn-ea"/>
                <a:cs typeface="+mn-cs"/>
                <a:hlinkClick r:id="rId17" tooltip="Boni de Castellane"/>
              </a:rPr>
              <a:t>Castellane</a:t>
            </a:r>
            <a:r>
              <a:rPr lang="en-US" sz="1200" b="0" i="0" kern="1200" dirty="0" smtClean="0">
                <a:solidFill>
                  <a:schemeClr val="tx1"/>
                </a:solidFill>
                <a:effectLst/>
                <a:latin typeface="+mn-lt"/>
                <a:ea typeface="+mn-ea"/>
                <a:cs typeface="+mn-cs"/>
              </a:rPr>
              <a:t> summed up one line of thought: "What is today styled a marvel is one of the saddest specimens of the architecture of our era — one enters at the second floor and descends to the salons". In the end, the </a:t>
            </a:r>
            <a:r>
              <a:rPr lang="en-US" sz="1200" b="0" i="0" kern="1200" dirty="0" err="1" smtClean="0">
                <a:solidFill>
                  <a:schemeClr val="tx1"/>
                </a:solidFill>
                <a:effectLst/>
                <a:latin typeface="+mn-lt"/>
                <a:ea typeface="+mn-ea"/>
                <a:cs typeface="+mn-cs"/>
              </a:rPr>
              <a:t>Duc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d'Aumale</a:t>
            </a:r>
            <a:r>
              <a:rPr lang="en-US" sz="1200" b="0" i="0" kern="1200" dirty="0" smtClean="0">
                <a:solidFill>
                  <a:schemeClr val="tx1"/>
                </a:solidFill>
                <a:effectLst/>
                <a:latin typeface="+mn-lt"/>
                <a:ea typeface="+mn-ea"/>
                <a:cs typeface="+mn-cs"/>
              </a:rPr>
              <a:t> bequeathed the property to the </a:t>
            </a:r>
            <a:r>
              <a:rPr lang="en-US" sz="1200" b="0" i="0" kern="1200" dirty="0" err="1" smtClean="0">
                <a:solidFill>
                  <a:schemeClr val="tx1"/>
                </a:solidFill>
                <a:effectLst/>
                <a:latin typeface="+mn-lt"/>
                <a:ea typeface="+mn-ea"/>
                <a:cs typeface="+mn-cs"/>
              </a:rPr>
              <a:t>Institut</a:t>
            </a:r>
            <a:r>
              <a:rPr lang="en-US" sz="1200" b="0" i="0" kern="1200" dirty="0" smtClean="0">
                <a:solidFill>
                  <a:schemeClr val="tx1"/>
                </a:solidFill>
                <a:effectLst/>
                <a:latin typeface="+mn-lt"/>
                <a:ea typeface="+mn-ea"/>
                <a:cs typeface="+mn-cs"/>
              </a:rPr>
              <a:t> de France upon his death in 1897.</a:t>
            </a:r>
          </a:p>
          <a:p>
            <a:r>
              <a:rPr lang="en-US" sz="1200" b="0" i="0" kern="1200" dirty="0" err="1" smtClean="0">
                <a:solidFill>
                  <a:schemeClr val="tx1"/>
                </a:solidFill>
                <a:effectLst/>
                <a:latin typeface="+mn-lt"/>
                <a:ea typeface="+mn-ea"/>
                <a:cs typeface="+mn-cs"/>
              </a:rPr>
              <a:t>Musée</a:t>
            </a:r>
            <a:r>
              <a:rPr lang="en-US" sz="1200" b="0" i="0" kern="1200" dirty="0" smtClean="0">
                <a:solidFill>
                  <a:schemeClr val="tx1"/>
                </a:solidFill>
                <a:effectLst/>
                <a:latin typeface="+mn-lt"/>
                <a:ea typeface="+mn-ea"/>
                <a:cs typeface="+mn-cs"/>
              </a:rPr>
              <a:t> Condé[</a:t>
            </a:r>
            <a:r>
              <a:rPr lang="en-US" sz="1200" b="0" i="0" u="none" strike="noStrike" kern="1200" dirty="0" smtClean="0">
                <a:solidFill>
                  <a:schemeClr val="tx1"/>
                </a:solidFill>
                <a:effectLst/>
                <a:latin typeface="+mn-lt"/>
                <a:ea typeface="+mn-ea"/>
                <a:cs typeface="+mn-cs"/>
                <a:hlinkClick r:id="rId18" tooltip="Edit section: Musée Condé"/>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art gallery of Chantilly is one of the largest in France</a:t>
            </a:r>
          </a:p>
          <a:p>
            <a:r>
              <a:rPr lang="en-US" sz="1200" b="0" i="0" kern="1200" dirty="0" smtClean="0">
                <a:solidFill>
                  <a:schemeClr val="tx1"/>
                </a:solidFill>
                <a:effectLst/>
                <a:latin typeface="+mn-lt"/>
                <a:ea typeface="+mn-ea"/>
                <a:cs typeface="+mn-cs"/>
              </a:rPr>
              <a:t>The library</a:t>
            </a:r>
          </a:p>
          <a:p>
            <a:r>
              <a:rPr lang="en-US" sz="1200" b="0" i="0" kern="1200" dirty="0" smtClean="0">
                <a:solidFill>
                  <a:schemeClr val="tx1"/>
                </a:solidFill>
                <a:effectLst/>
                <a:latin typeface="+mn-lt"/>
                <a:ea typeface="+mn-ea"/>
                <a:cs typeface="+mn-cs"/>
              </a:rPr>
              <a:t>The chapel of the Hearts of the Princes of Condé</a:t>
            </a:r>
          </a:p>
          <a:p>
            <a:r>
              <a:rPr lang="en-US" sz="1200" b="0" i="0" kern="1200" dirty="0" smtClean="0">
                <a:solidFill>
                  <a:schemeClr val="tx1"/>
                </a:solidFill>
                <a:effectLst/>
                <a:latin typeface="+mn-lt"/>
                <a:ea typeface="+mn-ea"/>
                <a:cs typeface="+mn-cs"/>
              </a:rPr>
              <a:t>The château's art gallery, the </a:t>
            </a:r>
            <a:r>
              <a:rPr lang="en-US" sz="1200" b="0" i="0" u="none" strike="noStrike" kern="1200" dirty="0" err="1" smtClean="0">
                <a:solidFill>
                  <a:schemeClr val="tx1"/>
                </a:solidFill>
                <a:effectLst/>
                <a:latin typeface="+mn-lt"/>
                <a:ea typeface="+mn-ea"/>
                <a:cs typeface="+mn-cs"/>
                <a:hlinkClick r:id="rId19" tooltip="Musée Condé"/>
              </a:rPr>
              <a:t>Musée</a:t>
            </a:r>
            <a:r>
              <a:rPr lang="en-US" sz="1200" b="0" i="0" u="none" strike="noStrike" kern="1200" dirty="0" smtClean="0">
                <a:solidFill>
                  <a:schemeClr val="tx1"/>
                </a:solidFill>
                <a:effectLst/>
                <a:latin typeface="+mn-lt"/>
                <a:ea typeface="+mn-ea"/>
                <a:cs typeface="+mn-cs"/>
                <a:hlinkClick r:id="rId19" tooltip="Musée Condé"/>
              </a:rPr>
              <a:t> Condé</a:t>
            </a:r>
            <a:r>
              <a:rPr lang="en-US" sz="1200" b="0" i="0" kern="1200" dirty="0" smtClean="0">
                <a:solidFill>
                  <a:schemeClr val="tx1"/>
                </a:solidFill>
                <a:effectLst/>
                <a:latin typeface="+mn-lt"/>
                <a:ea typeface="+mn-ea"/>
                <a:cs typeface="+mn-cs"/>
              </a:rPr>
              <a:t>, houses one of the finest collections of paintings in France (after the </a:t>
            </a:r>
            <a:r>
              <a:rPr lang="en-US" sz="1200" b="0" i="0" u="none" strike="noStrike" kern="1200" dirty="0" smtClean="0">
                <a:solidFill>
                  <a:schemeClr val="tx1"/>
                </a:solidFill>
                <a:effectLst/>
                <a:latin typeface="+mn-lt"/>
                <a:ea typeface="+mn-ea"/>
                <a:cs typeface="+mn-cs"/>
                <a:hlinkClick r:id="rId20" tooltip="Louvre"/>
              </a:rPr>
              <a:t>Louvre</a:t>
            </a:r>
            <a:r>
              <a:rPr lang="en-US" sz="1200" b="0" i="0" kern="1200" dirty="0" smtClean="0">
                <a:solidFill>
                  <a:schemeClr val="tx1"/>
                </a:solidFill>
                <a:effectLst/>
                <a:latin typeface="+mn-lt"/>
                <a:ea typeface="+mn-ea"/>
                <a:cs typeface="+mn-cs"/>
              </a:rPr>
              <a:t>), with special strength in French paintings and book illuminations of the 15th and 16th centuries.</a:t>
            </a:r>
          </a:p>
          <a:p>
            <a:r>
              <a:rPr lang="en-US" sz="1200" b="0" i="0" kern="1200" dirty="0" smtClean="0">
                <a:solidFill>
                  <a:schemeClr val="tx1"/>
                </a:solidFill>
                <a:effectLst/>
                <a:latin typeface="+mn-lt"/>
                <a:ea typeface="+mn-ea"/>
                <a:cs typeface="+mn-cs"/>
              </a:rPr>
              <a:t>Works in the art gallery (many of them are in the Tribune Room) include </a:t>
            </a:r>
            <a:r>
              <a:rPr lang="en-US" sz="1200" b="0" i="0" u="none" strike="noStrike" kern="1200" dirty="0" err="1" smtClean="0">
                <a:solidFill>
                  <a:schemeClr val="tx1"/>
                </a:solidFill>
                <a:effectLst/>
                <a:latin typeface="+mn-lt"/>
                <a:ea typeface="+mn-ea"/>
                <a:cs typeface="+mn-cs"/>
                <a:hlinkClick r:id="rId21" tooltip="Sassetta"/>
              </a:rPr>
              <a:t>Sassetta</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22" tooltip="Mystic Marriage of Saint Francis (Sassetta)"/>
              </a:rPr>
              <a:t>Mystic Marriage of St. Francis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23" tooltip="Botticelli"/>
              </a:rPr>
              <a:t>Botticelli</a:t>
            </a:r>
            <a:r>
              <a:rPr lang="en-US" sz="1200" b="0" i="0" kern="1200" dirty="0" smtClean="0">
                <a:solidFill>
                  <a:schemeClr val="tx1"/>
                </a:solidFill>
                <a:effectLst/>
                <a:latin typeface="+mn-lt"/>
                <a:ea typeface="+mn-ea"/>
                <a:cs typeface="+mn-cs"/>
              </a:rPr>
              <a:t>'s </a:t>
            </a:r>
            <a:r>
              <a:rPr lang="en-US" sz="1200" b="0" i="1" kern="1200" dirty="0" smtClean="0">
                <a:solidFill>
                  <a:schemeClr val="tx1"/>
                </a:solidFill>
                <a:effectLst/>
                <a:latin typeface="+mn-lt"/>
                <a:ea typeface="+mn-ea"/>
                <a:cs typeface="+mn-cs"/>
              </a:rPr>
              <a:t>Autumn</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4" tooltip="Piero di Cosimo"/>
              </a:rPr>
              <a:t>Piero</a:t>
            </a:r>
            <a:r>
              <a:rPr lang="en-US" sz="1200" b="0" i="0" u="none" strike="noStrike" kern="1200" dirty="0" smtClean="0">
                <a:solidFill>
                  <a:schemeClr val="tx1"/>
                </a:solidFill>
                <a:effectLst/>
                <a:latin typeface="+mn-lt"/>
                <a:ea typeface="+mn-ea"/>
                <a:cs typeface="+mn-cs"/>
                <a:hlinkClick r:id="rId24" tooltip="Piero di Cosimo"/>
              </a:rPr>
              <a:t> di </a:t>
            </a:r>
            <a:r>
              <a:rPr lang="en-US" sz="1200" b="0" i="0" u="none" strike="noStrike" kern="1200" dirty="0" err="1" smtClean="0">
                <a:solidFill>
                  <a:schemeClr val="tx1"/>
                </a:solidFill>
                <a:effectLst/>
                <a:latin typeface="+mn-lt"/>
                <a:ea typeface="+mn-ea"/>
                <a:cs typeface="+mn-cs"/>
                <a:hlinkClick r:id="rId24" tooltip="Piero di Cosimo"/>
              </a:rPr>
              <a:t>Cosimo</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25" tooltip="Portrait of Simonetta Vespucci"/>
              </a:rPr>
              <a:t>Portrait of </a:t>
            </a:r>
            <a:r>
              <a:rPr lang="en-US" sz="1200" b="0" i="1" u="none" strike="noStrike" kern="1200" dirty="0" err="1" smtClean="0">
                <a:solidFill>
                  <a:schemeClr val="tx1"/>
                </a:solidFill>
                <a:effectLst/>
                <a:latin typeface="+mn-lt"/>
                <a:ea typeface="+mn-ea"/>
                <a:cs typeface="+mn-cs"/>
                <a:hlinkClick r:id="rId25" tooltip="Portrait of Simonetta Vespucci"/>
              </a:rPr>
              <a:t>Simonetta</a:t>
            </a:r>
            <a:r>
              <a:rPr lang="en-US" sz="1200" b="0" i="1" u="none" strike="noStrike" kern="1200" dirty="0" smtClean="0">
                <a:solidFill>
                  <a:schemeClr val="tx1"/>
                </a:solidFill>
                <a:effectLst/>
                <a:latin typeface="+mn-lt"/>
                <a:ea typeface="+mn-ea"/>
                <a:cs typeface="+mn-cs"/>
                <a:hlinkClick r:id="rId25" tooltip="Portrait of Simonetta Vespucci"/>
              </a:rPr>
              <a:t> Vespucci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6" tooltip="Raphael"/>
              </a:rPr>
              <a:t>Raphael</a:t>
            </a:r>
            <a:r>
              <a:rPr lang="en-US" sz="1200" b="0" i="0" kern="1200" dirty="0" err="1" smtClean="0">
                <a:solidFill>
                  <a:schemeClr val="tx1"/>
                </a:solidFill>
                <a:effectLst/>
                <a:latin typeface="+mn-lt"/>
                <a:ea typeface="+mn-ea"/>
                <a:cs typeface="+mn-cs"/>
              </a:rPr>
              <a:t>'s</a:t>
            </a:r>
            <a:r>
              <a:rPr lang="en-US" sz="1200" b="0" i="1" u="none" strike="noStrike" kern="1200" dirty="0" err="1" smtClean="0">
                <a:solidFill>
                  <a:schemeClr val="tx1"/>
                </a:solidFill>
                <a:effectLst/>
                <a:latin typeface="+mn-lt"/>
                <a:ea typeface="+mn-ea"/>
                <a:cs typeface="+mn-cs"/>
                <a:hlinkClick r:id="rId27" tooltip="Three Graces (Raphael)"/>
              </a:rPr>
              <a:t>Three</a:t>
            </a:r>
            <a:r>
              <a:rPr lang="en-US" sz="1200" b="0" i="1" u="none" strike="noStrike" kern="1200" dirty="0" smtClean="0">
                <a:solidFill>
                  <a:schemeClr val="tx1"/>
                </a:solidFill>
                <a:effectLst/>
                <a:latin typeface="+mn-lt"/>
                <a:ea typeface="+mn-ea"/>
                <a:cs typeface="+mn-cs"/>
                <a:hlinkClick r:id="rId27" tooltip="Three Graces (Raphael)"/>
              </a:rPr>
              <a:t> Graces</a:t>
            </a:r>
            <a:r>
              <a:rPr lang="en-US" sz="1200" b="0" i="0" kern="1200" dirty="0" smtClean="0">
                <a:solidFill>
                  <a:schemeClr val="tx1"/>
                </a:solidFill>
                <a:effectLst/>
                <a:latin typeface="+mn-lt"/>
                <a:ea typeface="+mn-ea"/>
                <a:cs typeface="+mn-cs"/>
              </a:rPr>
              <a:t> and </a:t>
            </a:r>
            <a:r>
              <a:rPr lang="en-US" sz="1200" b="0" i="1" u="none" strike="noStrike" kern="1200" dirty="0" smtClean="0">
                <a:solidFill>
                  <a:schemeClr val="tx1"/>
                </a:solidFill>
                <a:effectLst/>
                <a:latin typeface="+mn-lt"/>
                <a:ea typeface="+mn-ea"/>
                <a:cs typeface="+mn-cs"/>
                <a:hlinkClick r:id="rId28" tooltip="Madonna of Loreto (Raphael)"/>
              </a:rPr>
              <a:t>Madonna of Loreto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9" tooltip="Guercino"/>
              </a:rPr>
              <a:t>Guercino</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Pietà</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0" tooltip="Pierre Mignard"/>
              </a:rPr>
              <a:t>Pierre </a:t>
            </a:r>
            <a:r>
              <a:rPr lang="en-US" sz="1200" b="0" i="0" u="none" strike="noStrike" kern="1200" dirty="0" err="1" smtClean="0">
                <a:solidFill>
                  <a:schemeClr val="tx1"/>
                </a:solidFill>
                <a:effectLst/>
                <a:latin typeface="+mn-lt"/>
                <a:ea typeface="+mn-ea"/>
                <a:cs typeface="+mn-cs"/>
                <a:hlinkClick r:id="rId30" tooltip="Pierre Mignard"/>
              </a:rPr>
              <a:t>Mignard</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Portrait of Molière</a:t>
            </a:r>
            <a:r>
              <a:rPr lang="en-US" sz="1200" b="0" i="0" kern="1200" dirty="0" smtClean="0">
                <a:solidFill>
                  <a:schemeClr val="tx1"/>
                </a:solidFill>
                <a:effectLst/>
                <a:latin typeface="+mn-lt"/>
                <a:ea typeface="+mn-ea"/>
                <a:cs typeface="+mn-cs"/>
              </a:rPr>
              <a:t> as well as four of </a:t>
            </a:r>
            <a:r>
              <a:rPr lang="en-US" sz="1200" b="0" i="0" u="none" strike="noStrike" kern="1200" dirty="0" smtClean="0">
                <a:solidFill>
                  <a:schemeClr val="tx1"/>
                </a:solidFill>
                <a:effectLst/>
                <a:latin typeface="+mn-lt"/>
                <a:ea typeface="+mn-ea"/>
                <a:cs typeface="+mn-cs"/>
                <a:hlinkClick r:id="rId31" tooltip="Antoine Watteau"/>
              </a:rPr>
              <a:t>Antoine Watteau</a:t>
            </a:r>
            <a:r>
              <a:rPr lang="en-US" sz="1200" b="0" i="0" kern="1200" dirty="0" smtClean="0">
                <a:solidFill>
                  <a:schemeClr val="tx1"/>
                </a:solidFill>
                <a:effectLst/>
                <a:latin typeface="+mn-lt"/>
                <a:ea typeface="+mn-ea"/>
                <a:cs typeface="+mn-cs"/>
              </a:rPr>
              <a:t>'s paintings and </a:t>
            </a:r>
            <a:r>
              <a:rPr lang="en-US" sz="1200" b="0" i="0" u="none" strike="noStrike" kern="1200" dirty="0" smtClean="0">
                <a:solidFill>
                  <a:schemeClr val="tx1"/>
                </a:solidFill>
                <a:effectLst/>
                <a:latin typeface="+mn-lt"/>
                <a:ea typeface="+mn-ea"/>
                <a:cs typeface="+mn-cs"/>
                <a:hlinkClick r:id="rId32" tooltip="Jean-Baptiste-Camille Corot"/>
              </a:rPr>
              <a:t>Jean-Baptiste-Camille Corot</a:t>
            </a:r>
            <a:r>
              <a:rPr lang="en-US" sz="1200" b="0" i="0" kern="1200" dirty="0" smtClean="0">
                <a:solidFill>
                  <a:schemeClr val="tx1"/>
                </a:solidFill>
                <a:effectLst/>
                <a:latin typeface="+mn-lt"/>
                <a:ea typeface="+mn-ea"/>
                <a:cs typeface="+mn-cs"/>
              </a:rPr>
              <a:t>'s </a:t>
            </a:r>
            <a:r>
              <a:rPr lang="en-US" sz="1200" b="0" i="1" u="none" strike="noStrike" kern="1200" dirty="0" smtClean="0">
                <a:solidFill>
                  <a:schemeClr val="tx1"/>
                </a:solidFill>
                <a:effectLst/>
                <a:latin typeface="+mn-lt"/>
                <a:ea typeface="+mn-ea"/>
                <a:cs typeface="+mn-cs"/>
                <a:hlinkClick r:id="rId33" tooltip="Le concert champêtre"/>
              </a:rPr>
              <a:t>Le concert </a:t>
            </a:r>
            <a:r>
              <a:rPr lang="en-US" sz="1200" b="0" i="1" u="none" strike="noStrike" kern="1200" dirty="0" err="1" smtClean="0">
                <a:solidFill>
                  <a:schemeClr val="tx1"/>
                </a:solidFill>
                <a:effectLst/>
                <a:latin typeface="+mn-lt"/>
                <a:ea typeface="+mn-ea"/>
                <a:cs typeface="+mn-cs"/>
                <a:hlinkClick r:id="rId33" tooltip="Le concert champêtre"/>
              </a:rPr>
              <a:t>champêtre</a:t>
            </a:r>
            <a:r>
              <a:rPr lang="en-US" sz="1200" b="0" i="0" kern="1200" dirty="0" smtClean="0">
                <a:solidFill>
                  <a:schemeClr val="tx1"/>
                </a:solidFill>
                <a:effectLst/>
                <a:latin typeface="+mn-lt"/>
                <a:ea typeface="+mn-ea"/>
                <a:cs typeface="+mn-cs"/>
              </a:rPr>
              <a:t>. Other paintings in the collection include works by </a:t>
            </a:r>
            <a:r>
              <a:rPr lang="en-US" sz="1200" b="0" i="0" u="none" strike="noStrike" kern="1200" dirty="0" smtClean="0">
                <a:solidFill>
                  <a:schemeClr val="tx1"/>
                </a:solidFill>
                <a:effectLst/>
                <a:latin typeface="+mn-lt"/>
                <a:ea typeface="+mn-ea"/>
                <a:cs typeface="+mn-cs"/>
                <a:hlinkClick r:id="rId34" tooltip="Fra Angelico"/>
              </a:rPr>
              <a:t>Fra Angelico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35" tooltip="Filippino Lippi"/>
              </a:rPr>
              <a:t>Filippino</a:t>
            </a:r>
            <a:r>
              <a:rPr lang="en-US" sz="1200" b="0" i="0" u="none" strike="noStrike" kern="1200" dirty="0" smtClean="0">
                <a:solidFill>
                  <a:schemeClr val="tx1"/>
                </a:solidFill>
                <a:effectLst/>
                <a:latin typeface="+mn-lt"/>
                <a:ea typeface="+mn-ea"/>
                <a:cs typeface="+mn-cs"/>
                <a:hlinkClick r:id="rId35" tooltip="Filippino Lippi"/>
              </a:rPr>
              <a:t> Lippi</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6" tooltip="Hans Memling"/>
              </a:rPr>
              <a:t>Hans Memling</a:t>
            </a:r>
            <a:r>
              <a:rPr lang="en-US" sz="1200" b="0" i="0" kern="1200" dirty="0" smtClean="0">
                <a:solidFill>
                  <a:schemeClr val="tx1"/>
                </a:solidFill>
                <a:effectLst/>
                <a:latin typeface="+mn-lt"/>
                <a:ea typeface="+mn-ea"/>
                <a:cs typeface="+mn-cs"/>
              </a:rPr>
              <a:t>, 260 paintings and drawings by </a:t>
            </a:r>
            <a:r>
              <a:rPr lang="en-US" sz="1200" b="0" i="0" u="none" strike="noStrike" kern="1200" dirty="0" smtClean="0">
                <a:solidFill>
                  <a:schemeClr val="tx1"/>
                </a:solidFill>
                <a:effectLst/>
                <a:latin typeface="+mn-lt"/>
                <a:ea typeface="+mn-ea"/>
                <a:cs typeface="+mn-cs"/>
                <a:hlinkClick r:id="rId37" tooltip="François Clouet"/>
              </a:rPr>
              <a:t>François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38" tooltip="Jean Clouet"/>
              </a:rPr>
              <a:t>Jean </a:t>
            </a:r>
            <a:r>
              <a:rPr lang="en-US" sz="1200" b="0" i="0" u="none" strike="noStrike" kern="1200" dirty="0" err="1" smtClean="0">
                <a:solidFill>
                  <a:schemeClr val="tx1"/>
                </a:solidFill>
                <a:effectLst/>
                <a:latin typeface="+mn-lt"/>
                <a:ea typeface="+mn-ea"/>
                <a:cs typeface="+mn-cs"/>
                <a:hlinkClick r:id="rId38" tooltip="Jean Clouet"/>
              </a:rPr>
              <a:t>Clouet</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9" tooltip="Paolo Veronese"/>
              </a:rPr>
              <a:t>Veronese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0" tooltip="Barocci"/>
              </a:rPr>
              <a:t>Barocci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1" tooltip="Annibale Carracci"/>
              </a:rPr>
              <a:t>Annibale</a:t>
            </a:r>
            <a:r>
              <a:rPr lang="en-US" sz="1200" b="0" i="0" u="none" strike="noStrike" kern="1200" dirty="0" smtClean="0">
                <a:solidFill>
                  <a:schemeClr val="tx1"/>
                </a:solidFill>
                <a:effectLst/>
                <a:latin typeface="+mn-lt"/>
                <a:ea typeface="+mn-ea"/>
                <a:cs typeface="+mn-cs"/>
                <a:hlinkClick r:id="rId41" tooltip="Annibale Carracci"/>
              </a:rPr>
              <a:t> Carracci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2" tooltip="Domenichino"/>
              </a:rPr>
              <a:t>Domenichino</a:t>
            </a:r>
            <a:r>
              <a:rPr lang="en-US" sz="1200" b="0" i="0" kern="1200" dirty="0" err="1"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hlinkClick r:id="rId43" tooltip="Salvator Rosa"/>
              </a:rPr>
              <a:t>Salvator</a:t>
            </a:r>
            <a:r>
              <a:rPr lang="en-US" sz="1200" b="0" i="0" u="none" strike="noStrike" kern="1200" dirty="0" smtClean="0">
                <a:solidFill>
                  <a:schemeClr val="tx1"/>
                </a:solidFill>
                <a:effectLst/>
                <a:latin typeface="+mn-lt"/>
                <a:ea typeface="+mn-ea"/>
                <a:cs typeface="+mn-cs"/>
                <a:hlinkClick r:id="rId43" tooltip="Salvator Rosa"/>
              </a:rPr>
              <a:t> Rosa</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4" tooltip="Nicolas Poussin"/>
              </a:rPr>
              <a:t>Nicolas </a:t>
            </a:r>
            <a:r>
              <a:rPr lang="en-US" sz="1200" b="0" i="0" u="none" strike="noStrike" kern="1200" dirty="0" err="1" smtClean="0">
                <a:solidFill>
                  <a:schemeClr val="tx1"/>
                </a:solidFill>
                <a:effectLst/>
                <a:latin typeface="+mn-lt"/>
                <a:ea typeface="+mn-ea"/>
                <a:cs typeface="+mn-cs"/>
                <a:hlinkClick r:id="rId44" tooltip="Nicolas Poussin"/>
              </a:rPr>
              <a:t>Poussin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5" tooltip="Philippe de Champaigne"/>
              </a:rPr>
              <a:t>Philippe de </a:t>
            </a:r>
            <a:r>
              <a:rPr lang="en-US" sz="1200" b="0" i="0" u="none" strike="noStrike" kern="1200" dirty="0" err="1" smtClean="0">
                <a:solidFill>
                  <a:schemeClr val="tx1"/>
                </a:solidFill>
                <a:effectLst/>
                <a:latin typeface="+mn-lt"/>
                <a:ea typeface="+mn-ea"/>
                <a:cs typeface="+mn-cs"/>
                <a:hlinkClick r:id="rId45" tooltip="Philippe de Champaigne"/>
              </a:rPr>
              <a:t>Champaigne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6" tooltip="Van Dyck"/>
              </a:rPr>
              <a:t>Van </a:t>
            </a:r>
            <a:r>
              <a:rPr lang="en-US" sz="1200" b="0" i="0" u="none" strike="noStrike" kern="1200" dirty="0" err="1" smtClean="0">
                <a:solidFill>
                  <a:schemeClr val="tx1"/>
                </a:solidFill>
                <a:effectLst/>
                <a:latin typeface="+mn-lt"/>
                <a:ea typeface="+mn-ea"/>
                <a:cs typeface="+mn-cs"/>
                <a:hlinkClick r:id="rId46" tooltip="Van Dyck"/>
              </a:rPr>
              <a:t>Dyck</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7" tooltip="Guido Reni"/>
              </a:rPr>
              <a:t>Guido Reni</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8" tooltip="Jean-Baptiste Greuze"/>
              </a:rPr>
              <a:t>Jean-Baptiste Greuze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9" tooltip="Joshua Reynolds"/>
              </a:rPr>
              <a:t>Joshua Reynolds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0" tooltip="Eugène Delacroix"/>
              </a:rPr>
              <a:t>Eugène</a:t>
            </a:r>
            <a:r>
              <a:rPr lang="en-US" sz="1200" b="0" i="0" u="none" strike="noStrike" kern="1200" dirty="0" smtClean="0">
                <a:solidFill>
                  <a:schemeClr val="tx1"/>
                </a:solidFill>
                <a:effectLst/>
                <a:latin typeface="+mn-lt"/>
                <a:ea typeface="+mn-ea"/>
                <a:cs typeface="+mn-cs"/>
                <a:hlinkClick r:id="rId50" tooltip="Eugène Delacroix"/>
              </a:rPr>
              <a:t> Delacroix</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1" tooltip="Ingres"/>
              </a:rPr>
              <a:t>Ingres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2" tooltip="Géricault"/>
              </a:rPr>
              <a:t>Géricault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library of the Petit Château contains over 1500 </a:t>
            </a:r>
            <a:r>
              <a:rPr lang="en-US" sz="1200" b="0" i="0" u="none" strike="noStrike" kern="1200" dirty="0" smtClean="0">
                <a:solidFill>
                  <a:schemeClr val="tx1"/>
                </a:solidFill>
                <a:effectLst/>
                <a:latin typeface="+mn-lt"/>
                <a:ea typeface="+mn-ea"/>
                <a:cs typeface="+mn-cs"/>
                <a:hlinkClick r:id="rId53" tooltip="Manuscript"/>
              </a:rPr>
              <a:t>manuscripts</a:t>
            </a:r>
            <a:r>
              <a:rPr lang="en-US" sz="1200" b="0" i="0" kern="1200" dirty="0" smtClean="0">
                <a:solidFill>
                  <a:schemeClr val="tx1"/>
                </a:solidFill>
                <a:effectLst/>
                <a:latin typeface="+mn-lt"/>
                <a:ea typeface="+mn-ea"/>
                <a:cs typeface="+mn-cs"/>
              </a:rPr>
              <a:t> and 17,500 printed volumes, that is part of the collection of over 700 </a:t>
            </a:r>
            <a:r>
              <a:rPr lang="en-US" sz="1200" b="0" i="0" u="none" strike="noStrike" kern="1200" dirty="0" smtClean="0">
                <a:solidFill>
                  <a:schemeClr val="tx1"/>
                </a:solidFill>
                <a:effectLst/>
                <a:latin typeface="+mn-lt"/>
                <a:ea typeface="+mn-ea"/>
                <a:cs typeface="+mn-cs"/>
                <a:hlinkClick r:id="rId54" tooltip="Incunabula"/>
              </a:rPr>
              <a:t>incunabula</a:t>
            </a:r>
            <a:r>
              <a:rPr lang="en-US" sz="1200" b="0" i="0" kern="1200" dirty="0" smtClean="0">
                <a:solidFill>
                  <a:schemeClr val="tx1"/>
                </a:solidFill>
                <a:effectLst/>
                <a:latin typeface="+mn-lt"/>
                <a:ea typeface="+mn-ea"/>
                <a:cs typeface="+mn-cs"/>
              </a:rPr>
              <a:t>, and some 300 medieval manuscripts, including one page of the </a:t>
            </a:r>
            <a:r>
              <a:rPr lang="en-US" sz="1200" b="0" i="1" u="none" strike="noStrike" kern="1200" dirty="0" err="1" smtClean="0">
                <a:solidFill>
                  <a:schemeClr val="tx1"/>
                </a:solidFill>
                <a:effectLst/>
                <a:latin typeface="+mn-lt"/>
                <a:ea typeface="+mn-ea"/>
                <a:cs typeface="+mn-cs"/>
                <a:hlinkClick r:id="rId55" tooltip="Registrum Gregorii"/>
              </a:rPr>
              <a:t>Registrum</a:t>
            </a:r>
            <a:r>
              <a:rPr lang="en-US" sz="1200" b="0" i="1" u="none" strike="noStrike" kern="1200" dirty="0" smtClean="0">
                <a:solidFill>
                  <a:schemeClr val="tx1"/>
                </a:solidFill>
                <a:effectLst/>
                <a:latin typeface="+mn-lt"/>
                <a:ea typeface="+mn-ea"/>
                <a:cs typeface="+mn-cs"/>
                <a:hlinkClick r:id="rId55" tooltip="Registrum Gregorii"/>
              </a:rPr>
              <a:t> </a:t>
            </a:r>
            <a:r>
              <a:rPr lang="en-US" sz="1200" b="0" i="1" u="none" strike="noStrike" kern="1200" dirty="0" err="1" smtClean="0">
                <a:solidFill>
                  <a:schemeClr val="tx1"/>
                </a:solidFill>
                <a:effectLst/>
                <a:latin typeface="+mn-lt"/>
                <a:ea typeface="+mn-ea"/>
                <a:cs typeface="+mn-cs"/>
                <a:hlinkClick r:id="rId55" tooltip="Registrum Gregorii"/>
              </a:rPr>
              <a:t>Gregorii</a:t>
            </a:r>
            <a:r>
              <a:rPr lang="en-US" sz="1200" b="0" i="0" kern="1200" dirty="0" smtClean="0">
                <a:solidFill>
                  <a:schemeClr val="tx1"/>
                </a:solidFill>
                <a:effectLst/>
                <a:latin typeface="+mn-lt"/>
                <a:ea typeface="+mn-ea"/>
                <a:cs typeface="+mn-cs"/>
              </a:rPr>
              <a:t> (c. 983), the </a:t>
            </a:r>
            <a:r>
              <a:rPr lang="en-US" sz="1200" b="0" i="1" u="none" strike="noStrike" kern="1200" dirty="0" smtClean="0">
                <a:solidFill>
                  <a:schemeClr val="tx1"/>
                </a:solidFill>
                <a:effectLst/>
                <a:latin typeface="+mn-lt"/>
                <a:ea typeface="+mn-ea"/>
                <a:cs typeface="+mn-cs"/>
                <a:hlinkClick r:id="rId56" tooltip="Très Riches Heures du Duc de Berry"/>
              </a:rPr>
              <a:t>Les </a:t>
            </a:r>
            <a:r>
              <a:rPr lang="en-US" sz="1200" b="0" i="1" u="none" strike="noStrike" kern="1200" dirty="0" err="1" smtClean="0">
                <a:solidFill>
                  <a:schemeClr val="tx1"/>
                </a:solidFill>
                <a:effectLst/>
                <a:latin typeface="+mn-lt"/>
                <a:ea typeface="+mn-ea"/>
                <a:cs typeface="+mn-cs"/>
                <a:hlinkClick r:id="rId56" tooltip="Très Riches Heures du Duc de Berry"/>
              </a:rPr>
              <a:t>très</a:t>
            </a:r>
            <a:r>
              <a:rPr lang="en-US" sz="1200" b="0" i="1" u="none" strike="noStrike" kern="1200" dirty="0" smtClean="0">
                <a:solidFill>
                  <a:schemeClr val="tx1"/>
                </a:solidFill>
                <a:effectLst/>
                <a:latin typeface="+mn-lt"/>
                <a:ea typeface="+mn-ea"/>
                <a:cs typeface="+mn-cs"/>
                <a:hlinkClick r:id="rId56" tooltip="Très Riches Heures du Duc de Berry"/>
              </a:rPr>
              <a:t> riches </a:t>
            </a:r>
            <a:r>
              <a:rPr lang="en-US" sz="1200" b="0" i="1" u="none" strike="noStrike" kern="1200" dirty="0" err="1" smtClean="0">
                <a:solidFill>
                  <a:schemeClr val="tx1"/>
                </a:solidFill>
                <a:effectLst/>
                <a:latin typeface="+mn-lt"/>
                <a:ea typeface="+mn-ea"/>
                <a:cs typeface="+mn-cs"/>
                <a:hlinkClick r:id="rId56" tooltip="Très Riches Heures du Duc de Berry"/>
              </a:rPr>
              <a:t>heures</a:t>
            </a:r>
            <a:r>
              <a:rPr lang="en-US" sz="1200" b="0" i="0" kern="1200" dirty="0" smtClean="0">
                <a:solidFill>
                  <a:schemeClr val="tx1"/>
                </a:solidFill>
                <a:effectLst/>
                <a:latin typeface="+mn-lt"/>
                <a:ea typeface="+mn-ea"/>
                <a:cs typeface="+mn-cs"/>
              </a:rPr>
              <a:t> du </a:t>
            </a:r>
            <a:r>
              <a:rPr lang="en-US" sz="1200" b="0" i="0" u="none" strike="noStrike" kern="1200" dirty="0" err="1" smtClean="0">
                <a:solidFill>
                  <a:schemeClr val="tx1"/>
                </a:solidFill>
                <a:effectLst/>
                <a:latin typeface="+mn-lt"/>
                <a:ea typeface="+mn-ea"/>
                <a:cs typeface="+mn-cs"/>
                <a:hlinkClick r:id="rId57" tooltip="Duc de Berry"/>
              </a:rPr>
              <a:t>Duc</a:t>
            </a:r>
            <a:r>
              <a:rPr lang="en-US" sz="1200" b="0" i="0" u="none" strike="noStrike" kern="1200" dirty="0" smtClean="0">
                <a:solidFill>
                  <a:schemeClr val="tx1"/>
                </a:solidFill>
                <a:effectLst/>
                <a:latin typeface="+mn-lt"/>
                <a:ea typeface="+mn-ea"/>
                <a:cs typeface="+mn-cs"/>
                <a:hlinkClick r:id="rId57" tooltip="Duc de Berry"/>
              </a:rPr>
              <a:t> de Berry</a:t>
            </a:r>
            <a:r>
              <a:rPr lang="en-US" sz="1200" b="0" i="0" kern="1200" dirty="0" smtClean="0">
                <a:solidFill>
                  <a:schemeClr val="tx1"/>
                </a:solidFill>
                <a:effectLst/>
                <a:latin typeface="+mn-lt"/>
                <a:ea typeface="+mn-ea"/>
                <a:cs typeface="+mn-cs"/>
              </a:rPr>
              <a:t>, the </a:t>
            </a:r>
            <a:r>
              <a:rPr lang="en-US" sz="1200" b="0" i="0" u="none" strike="noStrike" kern="1200" dirty="0" err="1" smtClean="0">
                <a:solidFill>
                  <a:schemeClr val="tx1"/>
                </a:solidFill>
                <a:effectLst/>
                <a:latin typeface="+mn-lt"/>
                <a:ea typeface="+mn-ea"/>
                <a:cs typeface="+mn-cs"/>
                <a:hlinkClick r:id="rId58" tooltip="Ingeborg Psalter"/>
              </a:rPr>
              <a:t>Ingeborg</a:t>
            </a:r>
            <a:r>
              <a:rPr lang="en-US" sz="1200" b="0" i="0" u="none" strike="noStrike" kern="1200" dirty="0" smtClean="0">
                <a:solidFill>
                  <a:schemeClr val="tx1"/>
                </a:solidFill>
                <a:effectLst/>
                <a:latin typeface="+mn-lt"/>
                <a:ea typeface="+mn-ea"/>
                <a:cs typeface="+mn-cs"/>
                <a:hlinkClick r:id="rId58" tooltip="Ingeborg Psalter"/>
              </a:rPr>
              <a:t> Psalter</a:t>
            </a:r>
            <a:r>
              <a:rPr lang="en-US" sz="1200" b="0" i="0" kern="1200" dirty="0" smtClean="0">
                <a:solidFill>
                  <a:schemeClr val="tx1"/>
                </a:solidFill>
                <a:effectLst/>
                <a:latin typeface="+mn-lt"/>
                <a:ea typeface="+mn-ea"/>
                <a:cs typeface="+mn-cs"/>
              </a:rPr>
              <a:t> and 40 miniatures from </a:t>
            </a:r>
            <a:r>
              <a:rPr lang="en-US" sz="1200" b="0" i="0" u="none" strike="noStrike" kern="1200" dirty="0" smtClean="0">
                <a:solidFill>
                  <a:schemeClr val="tx1"/>
                </a:solidFill>
                <a:effectLst/>
                <a:latin typeface="+mn-lt"/>
                <a:ea typeface="+mn-ea"/>
                <a:cs typeface="+mn-cs"/>
                <a:hlinkClick r:id="rId59" tooltip="Jean Fouquet"/>
              </a:rPr>
              <a:t>Jean Fouquet</a:t>
            </a:r>
            <a:r>
              <a:rPr lang="en-US" sz="1200" b="0" i="0" kern="1200" dirty="0" smtClean="0">
                <a:solidFill>
                  <a:schemeClr val="tx1"/>
                </a:solidFill>
                <a:effectLst/>
                <a:latin typeface="+mn-lt"/>
                <a:ea typeface="+mn-ea"/>
                <a:cs typeface="+mn-cs"/>
              </a:rPr>
              <a:t>'s </a:t>
            </a:r>
            <a:r>
              <a:rPr lang="en-US" sz="1200" b="0" i="1" kern="1200" dirty="0" smtClean="0">
                <a:solidFill>
                  <a:schemeClr val="tx1"/>
                </a:solidFill>
                <a:effectLst/>
                <a:latin typeface="+mn-lt"/>
                <a:ea typeface="+mn-ea"/>
                <a:cs typeface="+mn-cs"/>
              </a:rPr>
              <a:t>Book of Hours of Etienne Chevalier</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Park and Chantilly racecourse[</a:t>
            </a:r>
            <a:r>
              <a:rPr lang="en-US" sz="1200" b="0" i="0" u="none" strike="noStrike" kern="1200" dirty="0" smtClean="0">
                <a:solidFill>
                  <a:schemeClr val="tx1"/>
                </a:solidFill>
                <a:effectLst/>
                <a:latin typeface="+mn-lt"/>
                <a:ea typeface="+mn-ea"/>
                <a:cs typeface="+mn-cs"/>
                <a:hlinkClick r:id="rId60" tooltip="Edit section: Park and Chantilly racecourse"/>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main </a:t>
            </a:r>
            <a:r>
              <a:rPr lang="en-US" sz="1200" b="0" i="0" u="none" strike="noStrike" kern="1200" dirty="0" smtClean="0">
                <a:solidFill>
                  <a:schemeClr val="tx1"/>
                </a:solidFill>
                <a:effectLst/>
                <a:latin typeface="+mn-lt"/>
                <a:ea typeface="+mn-ea"/>
                <a:cs typeface="+mn-cs"/>
                <a:hlinkClick r:id="rId61" tooltip="French formal garden"/>
              </a:rPr>
              <a:t>French formal garden</a:t>
            </a:r>
            <a:r>
              <a:rPr lang="en-US" sz="1200" b="0" i="0" kern="1200" dirty="0" smtClean="0">
                <a:solidFill>
                  <a:schemeClr val="tx1"/>
                </a:solidFill>
                <a:effectLst/>
                <a:latin typeface="+mn-lt"/>
                <a:ea typeface="+mn-ea"/>
                <a:cs typeface="+mn-cs"/>
              </a:rPr>
              <a:t>, featuring extensive parterres and water features, was laid out principally by </a:t>
            </a:r>
            <a:r>
              <a:rPr lang="en-US" sz="1200" b="0" i="0" u="none" strike="noStrike" kern="1200" dirty="0" smtClean="0">
                <a:solidFill>
                  <a:schemeClr val="tx1"/>
                </a:solidFill>
                <a:effectLst/>
                <a:latin typeface="+mn-lt"/>
                <a:ea typeface="+mn-ea"/>
                <a:cs typeface="+mn-cs"/>
                <a:hlinkClick r:id="rId62" tooltip="André Le Nôtre"/>
              </a:rPr>
              <a:t>André Le </a:t>
            </a:r>
            <a:r>
              <a:rPr lang="en-US" sz="1200" b="0" i="0" u="none" strike="noStrike" kern="1200" dirty="0" err="1" smtClean="0">
                <a:solidFill>
                  <a:schemeClr val="tx1"/>
                </a:solidFill>
                <a:effectLst/>
                <a:latin typeface="+mn-lt"/>
                <a:ea typeface="+mn-ea"/>
                <a:cs typeface="+mn-cs"/>
                <a:hlinkClick r:id="rId62" tooltip="André Le Nôtre"/>
              </a:rPr>
              <a:t>Nôtre</a:t>
            </a:r>
            <a:r>
              <a:rPr lang="en-US" sz="1200" b="0" i="0" kern="1200" dirty="0" smtClean="0">
                <a:solidFill>
                  <a:schemeClr val="tx1"/>
                </a:solidFill>
                <a:effectLst/>
                <a:latin typeface="+mn-lt"/>
                <a:ea typeface="+mn-ea"/>
                <a:cs typeface="+mn-cs"/>
              </a:rPr>
              <a:t> for the Grand Condé. The park also contains a </a:t>
            </a:r>
            <a:r>
              <a:rPr lang="en-US" sz="1200" b="0" i="0" u="none" strike="noStrike" kern="1200" dirty="0" smtClean="0">
                <a:solidFill>
                  <a:schemeClr val="tx1"/>
                </a:solidFill>
                <a:effectLst/>
                <a:latin typeface="+mn-lt"/>
                <a:ea typeface="+mn-ea"/>
                <a:cs typeface="+mn-cs"/>
                <a:hlinkClick r:id="rId63" tooltip="French landscape garden"/>
              </a:rPr>
              <a:t>French landscape garden</a:t>
            </a:r>
            <a:r>
              <a:rPr lang="en-US" sz="1200" b="0" i="0" kern="1200" dirty="0" smtClean="0">
                <a:solidFill>
                  <a:schemeClr val="tx1"/>
                </a:solidFill>
                <a:effectLst/>
                <a:latin typeface="+mn-lt"/>
                <a:ea typeface="+mn-ea"/>
                <a:cs typeface="+mn-cs"/>
              </a:rPr>
              <a:t> with a cascade, pavilions, and a rustic ersatz village, the </a:t>
            </a:r>
            <a:r>
              <a:rPr lang="en-US" sz="1200" b="0" i="0" u="none" strike="noStrike" kern="1200" dirty="0" err="1" smtClean="0">
                <a:solidFill>
                  <a:schemeClr val="tx1"/>
                </a:solidFill>
                <a:effectLst/>
                <a:latin typeface="+mn-lt"/>
                <a:ea typeface="+mn-ea"/>
                <a:cs typeface="+mn-cs"/>
                <a:hlinkClick r:id="rId64" tooltip="Hameau de Chantilly"/>
              </a:rPr>
              <a:t>Hameau</a:t>
            </a:r>
            <a:r>
              <a:rPr lang="en-US" sz="1200" b="0" i="0" u="none" strike="noStrike" kern="1200" dirty="0" smtClean="0">
                <a:solidFill>
                  <a:schemeClr val="tx1"/>
                </a:solidFill>
                <a:effectLst/>
                <a:latin typeface="+mn-lt"/>
                <a:ea typeface="+mn-ea"/>
                <a:cs typeface="+mn-cs"/>
                <a:hlinkClick r:id="rId64" tooltip="Hameau de Chantilly"/>
              </a:rPr>
              <a:t> de Chantilly</a:t>
            </a:r>
            <a:r>
              <a:rPr lang="en-US" sz="1200" b="0" i="0" kern="1200" dirty="0" smtClean="0">
                <a:solidFill>
                  <a:schemeClr val="tx1"/>
                </a:solidFill>
                <a:effectLst/>
                <a:latin typeface="+mn-lt"/>
                <a:ea typeface="+mn-ea"/>
                <a:cs typeface="+mn-cs"/>
              </a:rPr>
              <a:t>, which inspired the </a:t>
            </a:r>
            <a:r>
              <a:rPr lang="en-US" sz="1200" b="0" i="0" u="none" strike="noStrike" kern="1200" dirty="0" err="1" smtClean="0">
                <a:solidFill>
                  <a:schemeClr val="tx1"/>
                </a:solidFill>
                <a:effectLst/>
                <a:latin typeface="+mn-lt"/>
                <a:ea typeface="+mn-ea"/>
                <a:cs typeface="+mn-cs"/>
                <a:hlinkClick r:id="rId65" tooltip="Hameau de la reine"/>
              </a:rPr>
              <a:t>Hameau</a:t>
            </a:r>
            <a:r>
              <a:rPr lang="en-US" sz="1200" b="0" i="0" u="none" strike="noStrike" kern="1200" dirty="0" smtClean="0">
                <a:solidFill>
                  <a:schemeClr val="tx1"/>
                </a:solidFill>
                <a:effectLst/>
                <a:latin typeface="+mn-lt"/>
                <a:ea typeface="+mn-ea"/>
                <a:cs typeface="+mn-cs"/>
                <a:hlinkClick r:id="rId65" tooltip="Hameau de la reine"/>
              </a:rPr>
              <a:t> de la </a:t>
            </a:r>
            <a:r>
              <a:rPr lang="en-US" sz="1200" b="0" i="0" u="none" strike="noStrike" kern="1200" dirty="0" err="1" smtClean="0">
                <a:solidFill>
                  <a:schemeClr val="tx1"/>
                </a:solidFill>
                <a:effectLst/>
                <a:latin typeface="+mn-lt"/>
                <a:ea typeface="+mn-ea"/>
                <a:cs typeface="+mn-cs"/>
                <a:hlinkClick r:id="rId65" tooltip="Hameau de la reine"/>
              </a:rPr>
              <a:t>reine</a:t>
            </a:r>
            <a:r>
              <a:rPr lang="en-US" sz="1200" b="0" i="0" kern="1200" dirty="0" smtClean="0">
                <a:solidFill>
                  <a:schemeClr val="tx1"/>
                </a:solidFill>
                <a:effectLst/>
                <a:latin typeface="+mn-lt"/>
                <a:ea typeface="+mn-ea"/>
                <a:cs typeface="+mn-cs"/>
              </a:rPr>
              <a:t> of </a:t>
            </a:r>
            <a:r>
              <a:rPr lang="en-US" sz="1200" b="0" i="0" u="none" strike="noStrike" kern="1200" dirty="0" smtClean="0">
                <a:solidFill>
                  <a:schemeClr val="tx1"/>
                </a:solidFill>
                <a:effectLst/>
                <a:latin typeface="+mn-lt"/>
                <a:ea typeface="+mn-ea"/>
                <a:cs typeface="+mn-cs"/>
                <a:hlinkClick r:id="rId66" tooltip="Marie Antoinette"/>
              </a:rPr>
              <a:t>Marie Antoinette</a:t>
            </a:r>
            <a:r>
              <a:rPr lang="en-US" sz="1200" b="0" i="0" kern="1200" dirty="0" smtClean="0">
                <a:solidFill>
                  <a:schemeClr val="tx1"/>
                </a:solidFill>
                <a:effectLst/>
                <a:latin typeface="+mn-lt"/>
                <a:ea typeface="+mn-ea"/>
                <a:cs typeface="+mn-cs"/>
              </a:rPr>
              <a:t> in the </a:t>
            </a:r>
            <a:r>
              <a:rPr lang="en-US" sz="1200" b="0" i="0" u="none" strike="noStrike" kern="1200" dirty="0" smtClean="0">
                <a:solidFill>
                  <a:schemeClr val="tx1"/>
                </a:solidFill>
                <a:effectLst/>
                <a:latin typeface="+mn-lt"/>
                <a:ea typeface="+mn-ea"/>
                <a:cs typeface="+mn-cs"/>
                <a:hlinkClick r:id="rId67" tooltip="Gardens of Versailles"/>
              </a:rPr>
              <a:t>Gardens of Versailles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estate overlooks the </a:t>
            </a:r>
            <a:r>
              <a:rPr lang="en-US" sz="1200" b="0" i="0" u="none" strike="noStrike" kern="1200" dirty="0" smtClean="0">
                <a:solidFill>
                  <a:schemeClr val="tx1"/>
                </a:solidFill>
                <a:effectLst/>
                <a:latin typeface="+mn-lt"/>
                <a:ea typeface="+mn-ea"/>
                <a:cs typeface="+mn-cs"/>
                <a:hlinkClick r:id="rId68" tooltip="Chantilly Racecourse"/>
              </a:rPr>
              <a:t>Chantilly Racecourse</a:t>
            </a:r>
            <a:r>
              <a:rPr lang="en-US" sz="1200" b="0" i="0" kern="1200" dirty="0" smtClean="0">
                <a:solidFill>
                  <a:schemeClr val="tx1"/>
                </a:solidFill>
                <a:effectLst/>
                <a:latin typeface="+mn-lt"/>
                <a:ea typeface="+mn-ea"/>
                <a:cs typeface="+mn-cs"/>
              </a:rPr>
              <a:t> and the </a:t>
            </a:r>
            <a:r>
              <a:rPr lang="en-US" sz="1200" b="0" i="1" kern="1200" dirty="0" err="1" smtClean="0">
                <a:solidFill>
                  <a:schemeClr val="tx1"/>
                </a:solidFill>
                <a:effectLst/>
                <a:latin typeface="+mn-lt"/>
                <a:ea typeface="+mn-ea"/>
                <a:cs typeface="+mn-cs"/>
              </a:rPr>
              <a:t>Grandes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Écuries</a:t>
            </a:r>
            <a:r>
              <a:rPr lang="en-US" sz="1200" b="0" i="0" kern="1200" dirty="0" smtClean="0">
                <a:solidFill>
                  <a:schemeClr val="tx1"/>
                </a:solidFill>
                <a:effectLst/>
                <a:latin typeface="+mn-lt"/>
                <a:ea typeface="+mn-ea"/>
                <a:cs typeface="+mn-cs"/>
              </a:rPr>
              <a:t> (Great Stables) which contains the </a:t>
            </a:r>
            <a:r>
              <a:rPr lang="en-US" sz="1200" b="0" i="0" u="none" strike="noStrike" kern="1200" dirty="0" smtClean="0">
                <a:solidFill>
                  <a:schemeClr val="tx1"/>
                </a:solidFill>
                <a:effectLst/>
                <a:latin typeface="+mn-lt"/>
                <a:ea typeface="+mn-ea"/>
                <a:cs typeface="+mn-cs"/>
                <a:hlinkClick r:id="rId69" tooltip="Living Museum of the Horse"/>
              </a:rPr>
              <a:t>Living Museum of the Horse</a:t>
            </a:r>
            <a:r>
              <a:rPr lang="en-US" sz="1200" b="0" i="0" kern="1200" dirty="0" smtClean="0">
                <a:solidFill>
                  <a:schemeClr val="tx1"/>
                </a:solidFill>
                <a:effectLst/>
                <a:latin typeface="+mn-lt"/>
                <a:ea typeface="+mn-ea"/>
                <a:cs typeface="+mn-cs"/>
              </a:rPr>
              <a:t>. According to legend, </a:t>
            </a:r>
            <a:r>
              <a:rPr lang="en-US" sz="1200" b="0" i="0" u="none" strike="noStrike" kern="1200" dirty="0" smtClean="0">
                <a:solidFill>
                  <a:schemeClr val="tx1"/>
                </a:solidFill>
                <a:effectLst/>
                <a:latin typeface="+mn-lt"/>
                <a:ea typeface="+mn-ea"/>
                <a:cs typeface="+mn-cs"/>
                <a:hlinkClick r:id="rId70" tooltip="Louis Henri, Duc de Bourbon"/>
              </a:rPr>
              <a:t>Louis Henri, </a:t>
            </a:r>
            <a:r>
              <a:rPr lang="en-US" sz="1200" b="0" i="0" u="none" strike="noStrike" kern="1200" dirty="0" err="1" smtClean="0">
                <a:solidFill>
                  <a:schemeClr val="tx1"/>
                </a:solidFill>
                <a:effectLst/>
                <a:latin typeface="+mn-lt"/>
                <a:ea typeface="+mn-ea"/>
                <a:cs typeface="+mn-cs"/>
                <a:hlinkClick r:id="rId70" tooltip="Louis Henri, Duc de Bourbon"/>
              </a:rPr>
              <a:t>Duc</a:t>
            </a:r>
            <a:r>
              <a:rPr lang="en-US" sz="1200" b="0" i="0" u="none" strike="noStrike" kern="1200" dirty="0" smtClean="0">
                <a:solidFill>
                  <a:schemeClr val="tx1"/>
                </a:solidFill>
                <a:effectLst/>
                <a:latin typeface="+mn-lt"/>
                <a:ea typeface="+mn-ea"/>
                <a:cs typeface="+mn-cs"/>
                <a:hlinkClick r:id="rId70" tooltip="Louis Henri, Duc de Bourbon"/>
              </a:rPr>
              <a:t> de Bourbon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1" tooltip="Prince of Condé"/>
              </a:rPr>
              <a:t>Prince of Condé</a:t>
            </a:r>
            <a:r>
              <a:rPr lang="en-US" sz="1200" b="0" i="0" kern="1200" dirty="0" smtClean="0">
                <a:solidFill>
                  <a:schemeClr val="tx1"/>
                </a:solidFill>
                <a:effectLst/>
                <a:latin typeface="+mn-lt"/>
                <a:ea typeface="+mn-ea"/>
                <a:cs typeface="+mn-cs"/>
              </a:rPr>
              <a:t> believed that he would be reincarnated as a horse after his death. In 1719, he asked the architect, </a:t>
            </a:r>
            <a:r>
              <a:rPr lang="en-US" sz="1200" b="0" i="0" u="none" strike="noStrike" kern="1200" dirty="0" smtClean="0">
                <a:solidFill>
                  <a:schemeClr val="tx1"/>
                </a:solidFill>
                <a:effectLst/>
                <a:latin typeface="+mn-lt"/>
                <a:ea typeface="+mn-ea"/>
                <a:cs typeface="+mn-cs"/>
                <a:hlinkClick r:id="rId72" tooltip="Jean Aubert the Elder"/>
              </a:rPr>
              <a:t>Jean </a:t>
            </a:r>
            <a:r>
              <a:rPr lang="en-US" sz="1200" b="0" i="0" u="none" strike="noStrike" kern="1200" dirty="0" err="1" smtClean="0">
                <a:solidFill>
                  <a:schemeClr val="tx1"/>
                </a:solidFill>
                <a:effectLst/>
                <a:latin typeface="+mn-lt"/>
                <a:ea typeface="+mn-ea"/>
                <a:cs typeface="+mn-cs"/>
                <a:hlinkClick r:id="rId72" tooltip="Jean Aubert the Elder"/>
              </a:rPr>
              <a:t>Aubert</a:t>
            </a:r>
            <a:r>
              <a:rPr lang="en-US" sz="1200" b="0" i="0" kern="1200" dirty="0" smtClean="0">
                <a:solidFill>
                  <a:schemeClr val="tx1"/>
                </a:solidFill>
                <a:effectLst/>
                <a:latin typeface="+mn-lt"/>
                <a:ea typeface="+mn-ea"/>
                <a:cs typeface="+mn-cs"/>
              </a:rPr>
              <a:t> to build stables suitable to his rank.</a:t>
            </a:r>
          </a:p>
          <a:p>
            <a:r>
              <a:rPr lang="en-US" sz="1200" b="0" i="0" kern="1200" dirty="0" smtClean="0">
                <a:solidFill>
                  <a:schemeClr val="tx1"/>
                </a:solidFill>
                <a:effectLst/>
                <a:latin typeface="+mn-lt"/>
                <a:ea typeface="+mn-ea"/>
                <a:cs typeface="+mn-cs"/>
              </a:rPr>
              <a:t>Restoration[</a:t>
            </a:r>
            <a:r>
              <a:rPr lang="en-US" sz="1200" b="0" i="0" u="none" strike="noStrike" kern="1200" dirty="0" smtClean="0">
                <a:solidFill>
                  <a:schemeClr val="tx1"/>
                </a:solidFill>
                <a:effectLst/>
                <a:latin typeface="+mn-lt"/>
                <a:ea typeface="+mn-ea"/>
                <a:cs typeface="+mn-cs"/>
                <a:hlinkClick r:id="rId73" tooltip="Edit section: Restoration"/>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hlinkClick r:id="rId74" tooltip="World Monuments Fund"/>
              </a:rPr>
              <a:t>World Monuments Fund</a:t>
            </a:r>
            <a:r>
              <a:rPr lang="en-US" sz="1200" b="0" i="0" kern="1200" dirty="0" smtClean="0">
                <a:solidFill>
                  <a:schemeClr val="tx1"/>
                </a:solidFill>
                <a:effectLst/>
                <a:latin typeface="+mn-lt"/>
                <a:ea typeface="+mn-ea"/>
                <a:cs typeface="+mn-cs"/>
              </a:rPr>
              <a:t> included the site in the </a:t>
            </a:r>
            <a:r>
              <a:rPr lang="en-US" sz="1200" b="0" i="0" u="none" strike="noStrike" kern="1200" dirty="0" smtClean="0">
                <a:solidFill>
                  <a:schemeClr val="tx1"/>
                </a:solidFill>
                <a:effectLst/>
                <a:latin typeface="+mn-lt"/>
                <a:ea typeface="+mn-ea"/>
                <a:cs typeface="+mn-cs"/>
                <a:hlinkClick r:id="rId75" tooltip="1998 World Monuments Watch"/>
              </a:rPr>
              <a:t>1998 World Monuments Watch</a:t>
            </a:r>
            <a:r>
              <a:rPr lang="en-US" sz="1200" b="0" i="0" kern="1200" dirty="0" smtClean="0">
                <a:solidFill>
                  <a:schemeClr val="tx1"/>
                </a:solidFill>
                <a:effectLst/>
                <a:latin typeface="+mn-lt"/>
                <a:ea typeface="+mn-ea"/>
                <a:cs typeface="+mn-cs"/>
              </a:rPr>
              <a:t> to call attention to water infiltration and high humidity in the </a:t>
            </a:r>
            <a:r>
              <a:rPr lang="en-US" sz="1200" b="0" i="1" kern="1200" dirty="0" err="1" smtClean="0">
                <a:solidFill>
                  <a:schemeClr val="tx1"/>
                </a:solidFill>
                <a:effectLst/>
                <a:latin typeface="+mn-lt"/>
                <a:ea typeface="+mn-ea"/>
                <a:cs typeface="+mn-cs"/>
              </a:rPr>
              <a:t>Galerie</a:t>
            </a:r>
            <a:r>
              <a:rPr lang="en-US" sz="1200" b="0" i="1" kern="1200" dirty="0" smtClean="0">
                <a:solidFill>
                  <a:schemeClr val="tx1"/>
                </a:solidFill>
                <a:effectLst/>
                <a:latin typeface="+mn-lt"/>
                <a:ea typeface="+mn-ea"/>
                <a:cs typeface="+mn-cs"/>
              </a:rPr>
              <a:t> des Actions de Monsieur le Prince,</a:t>
            </a:r>
            <a:r>
              <a:rPr lang="en-US" sz="1200" b="0" i="0" kern="1200" dirty="0" smtClean="0">
                <a:solidFill>
                  <a:schemeClr val="tx1"/>
                </a:solidFill>
                <a:effectLst/>
                <a:latin typeface="+mn-lt"/>
                <a:ea typeface="+mn-ea"/>
                <a:cs typeface="+mn-cs"/>
              </a:rPr>
              <a:t> and again in the </a:t>
            </a:r>
            <a:r>
              <a:rPr lang="en-US" sz="1200" b="0" i="0" u="none" strike="noStrike" kern="1200" dirty="0" smtClean="0">
                <a:solidFill>
                  <a:schemeClr val="tx1"/>
                </a:solidFill>
                <a:effectLst/>
                <a:latin typeface="+mn-lt"/>
                <a:ea typeface="+mn-ea"/>
                <a:cs typeface="+mn-cs"/>
                <a:hlinkClick r:id="rId76" tooltip="2002 World Monuments Watch"/>
              </a:rPr>
              <a:t>2002 World Monuments Watch</a:t>
            </a:r>
            <a:r>
              <a:rPr lang="en-US" sz="1200" b="0" i="0" kern="1200" dirty="0" smtClean="0">
                <a:solidFill>
                  <a:schemeClr val="tx1"/>
                </a:solidFill>
                <a:effectLst/>
                <a:latin typeface="+mn-lt"/>
                <a:ea typeface="+mn-ea"/>
                <a:cs typeface="+mn-cs"/>
              </a:rPr>
              <a:t> due to the precarious condition of the entire estate.</a:t>
            </a:r>
            <a:r>
              <a:rPr lang="en-US" sz="1200" b="0" i="0" u="none" strike="noStrike" kern="1200" baseline="30000" dirty="0" smtClean="0">
                <a:solidFill>
                  <a:schemeClr val="tx1"/>
                </a:solidFill>
                <a:effectLst/>
                <a:latin typeface="+mn-lt"/>
                <a:ea typeface="+mn-ea"/>
                <a:cs typeface="+mn-cs"/>
                <a:hlinkClick r:id="rId77"/>
              </a:rPr>
              <a:t>[1]</a:t>
            </a:r>
            <a:r>
              <a:rPr lang="en-US" sz="1200" b="0" i="0" kern="1200" dirty="0" smtClean="0">
                <a:solidFill>
                  <a:schemeClr val="tx1"/>
                </a:solidFill>
                <a:effectLst/>
                <a:latin typeface="+mn-lt"/>
                <a:ea typeface="+mn-ea"/>
                <a:cs typeface="+mn-cs"/>
              </a:rPr>
              <a:t> Funding for restoration work was provided from various sources, including </a:t>
            </a:r>
            <a:r>
              <a:rPr lang="en-US" sz="1200" b="0" i="0" u="none" strike="noStrike" kern="1200" dirty="0" smtClean="0">
                <a:solidFill>
                  <a:schemeClr val="tx1"/>
                </a:solidFill>
                <a:effectLst/>
                <a:latin typeface="+mn-lt"/>
                <a:ea typeface="+mn-ea"/>
                <a:cs typeface="+mn-cs"/>
                <a:hlinkClick r:id="rId78" tooltip="American Express"/>
              </a:rPr>
              <a:t>American Express</a:t>
            </a:r>
            <a:r>
              <a:rPr lang="en-US" sz="1200" b="0" i="0" kern="1200" dirty="0" smtClean="0">
                <a:solidFill>
                  <a:schemeClr val="tx1"/>
                </a:solidFill>
                <a:effectLst/>
                <a:latin typeface="+mn-lt"/>
                <a:ea typeface="+mn-ea"/>
                <a:cs typeface="+mn-cs"/>
              </a:rPr>
              <a:t> and the </a:t>
            </a:r>
            <a:r>
              <a:rPr lang="en-US" sz="1200" b="0" i="0" u="none" strike="noStrike" kern="1200" dirty="0" err="1" smtClean="0">
                <a:solidFill>
                  <a:schemeClr val="tx1"/>
                </a:solidFill>
                <a:effectLst/>
                <a:latin typeface="+mn-lt"/>
                <a:ea typeface="+mn-ea"/>
                <a:cs typeface="+mn-cs"/>
                <a:hlinkClick r:id="rId79" tooltip="Assicurazioni Generali"/>
              </a:rPr>
              <a:t>Generali</a:t>
            </a:r>
            <a:r>
              <a:rPr lang="en-US" sz="1200" b="0" i="0" u="none" strike="noStrike" kern="1200" dirty="0" smtClean="0">
                <a:solidFill>
                  <a:schemeClr val="tx1"/>
                </a:solidFill>
                <a:effectLst/>
                <a:latin typeface="+mn-lt"/>
                <a:ea typeface="+mn-ea"/>
                <a:cs typeface="+mn-cs"/>
                <a:hlinkClick r:id="rId79" tooltip="Assicurazioni Generali"/>
              </a:rPr>
              <a:t> Group</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80"/>
              </a:rPr>
              <a:t>[2]</a:t>
            </a:r>
            <a:r>
              <a:rPr lang="en-US" sz="1200" b="0" i="0" kern="1200" dirty="0" smtClean="0">
                <a:solidFill>
                  <a:schemeClr val="tx1"/>
                </a:solidFill>
                <a:effectLst/>
                <a:latin typeface="+mn-lt"/>
                <a:ea typeface="+mn-ea"/>
                <a:cs typeface="+mn-cs"/>
              </a:rPr>
              <a:t> Subsequently, in response to an appeal for the restoration of the château, </a:t>
            </a:r>
            <a:r>
              <a:rPr lang="en-US" sz="1200" b="0" i="0" u="none" strike="noStrike" kern="1200" dirty="0" smtClean="0">
                <a:solidFill>
                  <a:schemeClr val="tx1"/>
                </a:solidFill>
                <a:effectLst/>
                <a:latin typeface="+mn-lt"/>
                <a:ea typeface="+mn-ea"/>
                <a:cs typeface="+mn-cs"/>
                <a:hlinkClick r:id="rId81" tooltip="Aga Khan IV"/>
              </a:rPr>
              <a:t>The Aga Khan</a:t>
            </a:r>
            <a:r>
              <a:rPr lang="en-US" sz="1200" b="0" i="0" kern="1200" dirty="0" smtClean="0">
                <a:solidFill>
                  <a:schemeClr val="tx1"/>
                </a:solidFill>
                <a:effectLst/>
                <a:latin typeface="+mn-lt"/>
                <a:ea typeface="+mn-ea"/>
                <a:cs typeface="+mn-cs"/>
              </a:rPr>
              <a:t> donated €40m, accounting for more than half of a €70m needed by the </a:t>
            </a:r>
            <a:r>
              <a:rPr lang="en-US" sz="1200" b="0" i="0" kern="1200" dirty="0" err="1" smtClean="0">
                <a:solidFill>
                  <a:schemeClr val="tx1"/>
                </a:solidFill>
                <a:effectLst/>
                <a:latin typeface="+mn-lt"/>
                <a:ea typeface="+mn-ea"/>
                <a:cs typeface="+mn-cs"/>
              </a:rPr>
              <a:t>Institut</a:t>
            </a:r>
            <a:r>
              <a:rPr lang="en-US" sz="1200" b="0" i="0" kern="1200" dirty="0" smtClean="0">
                <a:solidFill>
                  <a:schemeClr val="tx1"/>
                </a:solidFill>
                <a:effectLst/>
                <a:latin typeface="+mn-lt"/>
                <a:ea typeface="+mn-ea"/>
                <a:cs typeface="+mn-cs"/>
              </a:rPr>
              <a:t> de France to complete the project.</a:t>
            </a:r>
            <a:r>
              <a:rPr lang="en-US" sz="1200" b="0" i="0" u="none" strike="noStrike" kern="1200" baseline="30000" dirty="0" smtClean="0">
                <a:solidFill>
                  <a:schemeClr val="tx1"/>
                </a:solidFill>
                <a:effectLst/>
                <a:latin typeface="+mn-lt"/>
                <a:ea typeface="+mn-ea"/>
                <a:cs typeface="+mn-cs"/>
                <a:hlinkClick r:id="rId82"/>
              </a:rPr>
              <a:t>[3]</a:t>
            </a:r>
            <a:r>
              <a:rPr lang="en-US" sz="1200" b="0" i="0" kern="1200" dirty="0" smtClean="0">
                <a:solidFill>
                  <a:schemeClr val="tx1"/>
                </a:solidFill>
                <a:effectLst/>
                <a:latin typeface="+mn-lt"/>
                <a:ea typeface="+mn-ea"/>
                <a:cs typeface="+mn-cs"/>
              </a:rPr>
              <a:t> In 2008 the </a:t>
            </a:r>
            <a:r>
              <a:rPr lang="en-US" sz="1200" b="0" i="0" u="none" strike="noStrike" kern="1200" dirty="0" smtClean="0">
                <a:solidFill>
                  <a:schemeClr val="tx1"/>
                </a:solidFill>
                <a:effectLst/>
                <a:latin typeface="+mn-lt"/>
                <a:ea typeface="+mn-ea"/>
                <a:cs typeface="+mn-cs"/>
                <a:hlinkClick r:id="rId74" tooltip="World Monuments Fund"/>
              </a:rPr>
              <a:t>World Monuments Fund</a:t>
            </a:r>
            <a:r>
              <a:rPr lang="en-US" sz="1200" b="0" i="0" kern="1200" dirty="0" smtClean="0">
                <a:solidFill>
                  <a:schemeClr val="tx1"/>
                </a:solidFill>
                <a:effectLst/>
                <a:latin typeface="+mn-lt"/>
                <a:ea typeface="+mn-ea"/>
                <a:cs typeface="+mn-cs"/>
              </a:rPr>
              <a:t> completed the restoration of the Grande </a:t>
            </a:r>
            <a:r>
              <a:rPr lang="en-US" sz="1200" b="0" i="0" kern="1200" dirty="0" err="1" smtClean="0">
                <a:solidFill>
                  <a:schemeClr val="tx1"/>
                </a:solidFill>
                <a:effectLst/>
                <a:latin typeface="+mn-lt"/>
                <a:ea typeface="+mn-ea"/>
                <a:cs typeface="+mn-cs"/>
              </a:rPr>
              <a:t>Singerie</a:t>
            </a:r>
            <a:r>
              <a:rPr lang="en-US" sz="1200" b="0" i="0" kern="1200" dirty="0" smtClean="0">
                <a:solidFill>
                  <a:schemeClr val="tx1"/>
                </a:solidFill>
                <a:effectLst/>
                <a:latin typeface="+mn-lt"/>
                <a:ea typeface="+mn-ea"/>
                <a:cs typeface="+mn-cs"/>
              </a:rPr>
              <a:t>, a salon with paintings on the walls of </a:t>
            </a:r>
            <a:r>
              <a:rPr lang="en-US" sz="1200" b="0" i="0" u="none" strike="noStrike" kern="1200" dirty="0" smtClean="0">
                <a:solidFill>
                  <a:schemeClr val="tx1"/>
                </a:solidFill>
                <a:effectLst/>
                <a:latin typeface="+mn-lt"/>
                <a:ea typeface="+mn-ea"/>
                <a:cs typeface="+mn-cs"/>
                <a:hlinkClick r:id="rId83" tooltip="Singerie"/>
              </a:rPr>
              <a:t>monkeys engaged in human activities</a:t>
            </a:r>
            <a:r>
              <a:rPr lang="en-US" sz="1200" b="0" i="0" kern="1200" dirty="0" smtClean="0">
                <a:solidFill>
                  <a:schemeClr val="tx1"/>
                </a:solidFill>
                <a:effectLst/>
                <a:latin typeface="+mn-lt"/>
                <a:ea typeface="+mn-ea"/>
                <a:cs typeface="+mn-cs"/>
              </a:rPr>
              <a:t>, once a fashionable salon motif, but with few examples surviving today.</a:t>
            </a:r>
            <a:r>
              <a:rPr lang="en-US" sz="1200" b="0" i="0" u="none" strike="noStrike" kern="1200" baseline="30000" dirty="0" smtClean="0">
                <a:solidFill>
                  <a:schemeClr val="tx1"/>
                </a:solidFill>
                <a:effectLst/>
                <a:latin typeface="+mn-lt"/>
                <a:ea typeface="+mn-ea"/>
                <a:cs typeface="+mn-cs"/>
                <a:hlinkClick r:id="rId84"/>
              </a:rPr>
              <a:t>[4]</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Modern uses[</a:t>
            </a:r>
            <a:r>
              <a:rPr lang="en-US" sz="1200" b="0" i="0" u="none" strike="noStrike" kern="1200" dirty="0" smtClean="0">
                <a:solidFill>
                  <a:schemeClr val="tx1"/>
                </a:solidFill>
                <a:effectLst/>
                <a:latin typeface="+mn-lt"/>
                <a:ea typeface="+mn-ea"/>
                <a:cs typeface="+mn-cs"/>
                <a:hlinkClick r:id="rId85" tooltip="Edit section: Modern uses"/>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château and the Great Stables were featured in the 1985 </a:t>
            </a:r>
            <a:r>
              <a:rPr lang="en-US" sz="1200" b="0" i="0" u="none" strike="noStrike" kern="1200" dirty="0" smtClean="0">
                <a:solidFill>
                  <a:schemeClr val="tx1"/>
                </a:solidFill>
                <a:effectLst/>
                <a:latin typeface="+mn-lt"/>
                <a:ea typeface="+mn-ea"/>
                <a:cs typeface="+mn-cs"/>
                <a:hlinkClick r:id="rId86" tooltip="James Bond"/>
              </a:rPr>
              <a:t>James Bond</a:t>
            </a:r>
            <a:r>
              <a:rPr lang="en-US" sz="1200" b="0" i="0" kern="1200" dirty="0" smtClean="0">
                <a:solidFill>
                  <a:schemeClr val="tx1"/>
                </a:solidFill>
                <a:effectLst/>
                <a:latin typeface="+mn-lt"/>
                <a:ea typeface="+mn-ea"/>
                <a:cs typeface="+mn-cs"/>
              </a:rPr>
              <a:t> movie </a:t>
            </a:r>
            <a:r>
              <a:rPr lang="en-US" sz="1200" b="0" i="1" u="none" strike="noStrike" kern="1200" dirty="0" smtClean="0">
                <a:solidFill>
                  <a:schemeClr val="tx1"/>
                </a:solidFill>
                <a:effectLst/>
                <a:latin typeface="+mn-lt"/>
                <a:ea typeface="+mn-ea"/>
                <a:cs typeface="+mn-cs"/>
                <a:hlinkClick r:id="rId87" tooltip="A View to a Kill"/>
              </a:rPr>
              <a:t>A View to a Kill</a:t>
            </a:r>
            <a:r>
              <a:rPr lang="en-US" sz="1200" b="0" i="0" kern="1200" dirty="0" smtClean="0">
                <a:solidFill>
                  <a:schemeClr val="tx1"/>
                </a:solidFill>
                <a:effectLst/>
                <a:latin typeface="+mn-lt"/>
                <a:ea typeface="+mn-ea"/>
                <a:cs typeface="+mn-cs"/>
              </a:rPr>
              <a:t>, as the home of villainous </a:t>
            </a:r>
            <a:r>
              <a:rPr lang="en-US" sz="1200" b="0" i="0" u="none" strike="noStrike" kern="1200" dirty="0" smtClean="0">
                <a:solidFill>
                  <a:schemeClr val="tx1"/>
                </a:solidFill>
                <a:effectLst/>
                <a:latin typeface="+mn-lt"/>
                <a:ea typeface="+mn-ea"/>
                <a:cs typeface="+mn-cs"/>
                <a:hlinkClick r:id="rId88" tooltip="Max Zorin"/>
              </a:rPr>
              <a:t>Max </a:t>
            </a:r>
            <a:r>
              <a:rPr lang="en-US" sz="1200" b="0" i="0" u="none" strike="noStrike" kern="1200" dirty="0" err="1" smtClean="0">
                <a:solidFill>
                  <a:schemeClr val="tx1"/>
                </a:solidFill>
                <a:effectLst/>
                <a:latin typeface="+mn-lt"/>
                <a:ea typeface="+mn-ea"/>
                <a:cs typeface="+mn-cs"/>
                <a:hlinkClick r:id="rId88" tooltip="Max Zorin"/>
              </a:rPr>
              <a:t>Zorin</a:t>
            </a:r>
            <a:r>
              <a:rPr lang="en-US" sz="1200" b="0" i="0" kern="1200" dirty="0" smtClean="0">
                <a:solidFill>
                  <a:schemeClr val="tx1"/>
                </a:solidFill>
                <a:effectLst/>
                <a:latin typeface="+mn-lt"/>
                <a:ea typeface="+mn-ea"/>
                <a:cs typeface="+mn-cs"/>
              </a:rPr>
              <a:t> (played by </a:t>
            </a:r>
            <a:r>
              <a:rPr lang="en-US" sz="1200" b="0" i="0" u="none" strike="noStrike" kern="1200" dirty="0" smtClean="0">
                <a:solidFill>
                  <a:schemeClr val="tx1"/>
                </a:solidFill>
                <a:effectLst/>
                <a:latin typeface="+mn-lt"/>
                <a:ea typeface="+mn-ea"/>
                <a:cs typeface="+mn-cs"/>
                <a:hlinkClick r:id="rId89" tooltip="Christopher Walken"/>
              </a:rPr>
              <a:t>Christopher </a:t>
            </a:r>
            <a:r>
              <a:rPr lang="en-US" sz="1200" b="0" i="0" u="none" strike="noStrike" kern="1200" dirty="0" err="1" smtClean="0">
                <a:solidFill>
                  <a:schemeClr val="tx1"/>
                </a:solidFill>
                <a:effectLst/>
                <a:latin typeface="+mn-lt"/>
                <a:ea typeface="+mn-ea"/>
                <a:cs typeface="+mn-cs"/>
                <a:hlinkClick r:id="rId89" tooltip="Christopher Walken"/>
              </a:rPr>
              <a:t>Walken</a:t>
            </a:r>
            <a:r>
              <a:rPr lang="en-US" sz="1200" b="0" i="0" kern="1200" dirty="0" smtClean="0">
                <a:solidFill>
                  <a:schemeClr val="tx1"/>
                </a:solidFill>
                <a:effectLst/>
                <a:latin typeface="+mn-lt"/>
                <a:ea typeface="+mn-ea"/>
                <a:cs typeface="+mn-cs"/>
              </a:rPr>
              <a:t>) which was being infiltrated by Bond (played for the last time by </a:t>
            </a:r>
            <a:r>
              <a:rPr lang="en-US" sz="1200" b="0" i="0" u="none" strike="noStrike" kern="1200" dirty="0" smtClean="0">
                <a:solidFill>
                  <a:schemeClr val="tx1"/>
                </a:solidFill>
                <a:effectLst/>
                <a:latin typeface="+mn-lt"/>
                <a:ea typeface="+mn-ea"/>
                <a:cs typeface="+mn-cs"/>
                <a:hlinkClick r:id="rId90" tooltip="Roger Moore"/>
              </a:rPr>
              <a:t>Roger Moore</a:t>
            </a:r>
            <a:r>
              <a:rPr lang="en-US" sz="1200" b="0" i="0" kern="1200" dirty="0" smtClean="0">
                <a:solidFill>
                  <a:schemeClr val="tx1"/>
                </a:solidFill>
                <a:effectLst/>
                <a:latin typeface="+mn-lt"/>
                <a:ea typeface="+mn-ea"/>
                <a:cs typeface="+mn-cs"/>
              </a:rPr>
              <a:t>) in his quest to find out more about </a:t>
            </a:r>
            <a:r>
              <a:rPr lang="en-US" sz="1200" b="0" i="0" kern="1200" dirty="0" err="1" smtClean="0">
                <a:solidFill>
                  <a:schemeClr val="tx1"/>
                </a:solidFill>
                <a:effectLst/>
                <a:latin typeface="+mn-lt"/>
                <a:ea typeface="+mn-ea"/>
                <a:cs typeface="+mn-cs"/>
              </a:rPr>
              <a:t>Zorin</a:t>
            </a:r>
            <a:r>
              <a:rPr lang="en-US" sz="1200" b="0" i="0" kern="1200" dirty="0" smtClean="0">
                <a:solidFill>
                  <a:schemeClr val="tx1"/>
                </a:solidFill>
                <a:effectLst/>
                <a:latin typeface="+mn-lt"/>
                <a:ea typeface="+mn-ea"/>
                <a:cs typeface="+mn-cs"/>
              </a:rPr>
              <a:t>, who had already aroused suspicions of </a:t>
            </a:r>
            <a:r>
              <a:rPr lang="en-US" sz="1200" b="0" i="0" u="none" strike="noStrike" kern="1200" dirty="0" smtClean="0">
                <a:solidFill>
                  <a:schemeClr val="tx1"/>
                </a:solidFill>
                <a:effectLst/>
                <a:latin typeface="+mn-lt"/>
                <a:ea typeface="+mn-ea"/>
                <a:cs typeface="+mn-cs"/>
                <a:hlinkClick r:id="rId91" tooltip="MI6"/>
              </a:rPr>
              <a:t>MI6</a:t>
            </a:r>
            <a:r>
              <a:rPr lang="en-US" sz="1200" b="0" i="0" kern="1200" dirty="0" smtClean="0">
                <a:solidFill>
                  <a:schemeClr val="tx1"/>
                </a:solidFill>
                <a:effectLst/>
                <a:latin typeface="+mn-lt"/>
                <a:ea typeface="+mn-ea"/>
                <a:cs typeface="+mn-cs"/>
              </a:rPr>
              <a:t> with various business activities, and ultimately eliminate him.</a:t>
            </a:r>
            <a:r>
              <a:rPr lang="en-US" sz="1200" b="0" i="0" u="none" strike="noStrike" kern="1200" baseline="30000" dirty="0" smtClean="0">
                <a:solidFill>
                  <a:schemeClr val="tx1"/>
                </a:solidFill>
                <a:effectLst/>
                <a:latin typeface="+mn-lt"/>
                <a:ea typeface="+mn-ea"/>
                <a:cs typeface="+mn-cs"/>
                <a:hlinkClick r:id="rId92"/>
              </a:rPr>
              <a:t>[5]</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93" tooltip="Pink Floyd"/>
              </a:rPr>
              <a:t>Pink Floyd</a:t>
            </a:r>
            <a:r>
              <a:rPr lang="en-US" sz="1200" b="0" i="0" kern="1200" dirty="0" smtClean="0">
                <a:solidFill>
                  <a:schemeClr val="tx1"/>
                </a:solidFill>
                <a:effectLst/>
                <a:latin typeface="+mn-lt"/>
                <a:ea typeface="+mn-ea"/>
                <a:cs typeface="+mn-cs"/>
              </a:rPr>
              <a:t> performed, on two consecutive nights, at the château during </a:t>
            </a:r>
            <a:r>
              <a:rPr lang="en-US" sz="1200" b="0" i="0" u="none" strike="noStrike" kern="1200" dirty="0" smtClean="0">
                <a:solidFill>
                  <a:schemeClr val="tx1"/>
                </a:solidFill>
                <a:effectLst/>
                <a:latin typeface="+mn-lt"/>
                <a:ea typeface="+mn-ea"/>
                <a:cs typeface="+mn-cs"/>
                <a:hlinkClick r:id="rId94" tooltip="The Division Bell Tour"/>
              </a:rPr>
              <a:t>The Division Bell Tour</a:t>
            </a:r>
            <a:r>
              <a:rPr lang="en-US" sz="1200" b="0" i="0" kern="1200" dirty="0" smtClean="0">
                <a:solidFill>
                  <a:schemeClr val="tx1"/>
                </a:solidFill>
                <a:effectLst/>
                <a:latin typeface="+mn-lt"/>
                <a:ea typeface="+mn-ea"/>
                <a:cs typeface="+mn-cs"/>
              </a:rPr>
              <a:t> on July 30–31, 1994.</a:t>
            </a:r>
          </a:p>
          <a:p>
            <a:r>
              <a:rPr lang="en-US" sz="1200" b="0" i="0" kern="1200" dirty="0" smtClean="0">
                <a:solidFill>
                  <a:schemeClr val="tx1"/>
                </a:solidFill>
                <a:effectLst/>
                <a:latin typeface="+mn-lt"/>
                <a:ea typeface="+mn-ea"/>
                <a:cs typeface="+mn-cs"/>
              </a:rPr>
              <a:t>Every two years, in June, the "</a:t>
            </a:r>
            <a:r>
              <a:rPr lang="en-US" sz="1200" b="0" i="0" kern="1200" dirty="0" err="1" smtClean="0">
                <a:solidFill>
                  <a:schemeClr val="tx1"/>
                </a:solidFill>
                <a:effectLst/>
                <a:latin typeface="+mn-lt"/>
                <a:ea typeface="+mn-ea"/>
                <a:cs typeface="+mn-cs"/>
              </a:rPr>
              <a:t>Nuits</a:t>
            </a:r>
            <a:r>
              <a:rPr lang="en-US" sz="1200" b="0" i="0" kern="1200" dirty="0" smtClean="0">
                <a:solidFill>
                  <a:schemeClr val="tx1"/>
                </a:solidFill>
                <a:effectLst/>
                <a:latin typeface="+mn-lt"/>
                <a:ea typeface="+mn-ea"/>
                <a:cs typeface="+mn-cs"/>
              </a:rPr>
              <a:t> de </a:t>
            </a:r>
            <a:r>
              <a:rPr lang="en-US" sz="1200" b="0" i="0" kern="1200" dirty="0" err="1" smtClean="0">
                <a:solidFill>
                  <a:schemeClr val="tx1"/>
                </a:solidFill>
                <a:effectLst/>
                <a:latin typeface="+mn-lt"/>
                <a:ea typeface="+mn-ea"/>
                <a:cs typeface="+mn-cs"/>
              </a:rPr>
              <a:t>Feu</a:t>
            </a:r>
            <a:r>
              <a:rPr lang="en-US" sz="1200" b="0" i="0" kern="1200" dirty="0" smtClean="0">
                <a:solidFill>
                  <a:schemeClr val="tx1"/>
                </a:solidFill>
                <a:effectLst/>
                <a:latin typeface="+mn-lt"/>
                <a:ea typeface="+mn-ea"/>
                <a:cs typeface="+mn-cs"/>
              </a:rPr>
              <a:t>" international </a:t>
            </a:r>
            <a:r>
              <a:rPr lang="en-US" sz="1200" b="0" i="0" u="none" strike="noStrike" kern="1200" dirty="0" smtClean="0">
                <a:solidFill>
                  <a:schemeClr val="tx1"/>
                </a:solidFill>
                <a:effectLst/>
                <a:latin typeface="+mn-lt"/>
                <a:ea typeface="+mn-ea"/>
                <a:cs typeface="+mn-cs"/>
                <a:hlinkClick r:id="rId95" tooltip="Fireworks"/>
              </a:rPr>
              <a:t>fireworks</a:t>
            </a:r>
            <a:r>
              <a:rPr lang="en-US" sz="1200" b="0" i="0" kern="1200" dirty="0" smtClean="0">
                <a:solidFill>
                  <a:schemeClr val="tx1"/>
                </a:solidFill>
                <a:effectLst/>
                <a:latin typeface="+mn-lt"/>
                <a:ea typeface="+mn-ea"/>
                <a:cs typeface="+mn-cs"/>
              </a:rPr>
              <a:t> competition is held in the château's garden.</a:t>
            </a:r>
          </a:p>
          <a:p>
            <a:r>
              <a:rPr lang="en-US" sz="1200" b="0" i="0" u="none" strike="noStrike" kern="1200" dirty="0" smtClean="0">
                <a:solidFill>
                  <a:schemeClr val="tx1"/>
                </a:solidFill>
                <a:effectLst/>
                <a:latin typeface="+mn-lt"/>
                <a:ea typeface="+mn-ea"/>
                <a:cs typeface="+mn-cs"/>
                <a:hlinkClick r:id="rId96" tooltip="Ronaldo"/>
              </a:rPr>
              <a:t>Ronaldo</a:t>
            </a:r>
            <a:r>
              <a:rPr lang="en-US" sz="1200" b="0" i="0" kern="1200" dirty="0" smtClean="0">
                <a:solidFill>
                  <a:schemeClr val="tx1"/>
                </a:solidFill>
                <a:effectLst/>
                <a:latin typeface="+mn-lt"/>
                <a:ea typeface="+mn-ea"/>
                <a:cs typeface="+mn-cs"/>
              </a:rPr>
              <a:t> married model and MTV VJ </a:t>
            </a:r>
            <a:r>
              <a:rPr lang="en-US" sz="1200" b="0" i="0" u="none" strike="noStrike" kern="1200" dirty="0" smtClean="0">
                <a:solidFill>
                  <a:schemeClr val="tx1"/>
                </a:solidFill>
                <a:effectLst/>
                <a:latin typeface="+mn-lt"/>
                <a:ea typeface="+mn-ea"/>
                <a:cs typeface="+mn-cs"/>
                <a:hlinkClick r:id="rId97" tooltip="Daniela Cicarelli"/>
              </a:rPr>
              <a:t>Daniela </a:t>
            </a:r>
            <a:r>
              <a:rPr lang="en-US" sz="1200" b="0" i="0" u="none" strike="noStrike" kern="1200" dirty="0" err="1" smtClean="0">
                <a:solidFill>
                  <a:schemeClr val="tx1"/>
                </a:solidFill>
                <a:effectLst/>
                <a:latin typeface="+mn-lt"/>
                <a:ea typeface="+mn-ea"/>
                <a:cs typeface="+mn-cs"/>
                <a:hlinkClick r:id="rId97" tooltip="Daniela Cicarelli"/>
              </a:rPr>
              <a:t>Cicarelli</a:t>
            </a:r>
            <a:r>
              <a:rPr lang="en-US" sz="1200" b="0" i="0" kern="1200" dirty="0" smtClean="0">
                <a:solidFill>
                  <a:schemeClr val="tx1"/>
                </a:solidFill>
                <a:effectLst/>
                <a:latin typeface="+mn-lt"/>
                <a:ea typeface="+mn-ea"/>
                <a:cs typeface="+mn-cs"/>
              </a:rPr>
              <a:t> in the château in 2005. The ceremony reportedly cost €700,000.</a:t>
            </a:r>
          </a:p>
          <a:p>
            <a:r>
              <a:rPr lang="en-US" sz="1200" b="0" i="0" kern="1200" dirty="0" smtClean="0">
                <a:solidFill>
                  <a:schemeClr val="tx1"/>
                </a:solidFill>
                <a:effectLst/>
                <a:latin typeface="+mn-lt"/>
                <a:ea typeface="+mn-ea"/>
                <a:cs typeface="+mn-cs"/>
              </a:rPr>
              <a:t>Every May, a rowing regatta, the </a:t>
            </a:r>
            <a:r>
              <a:rPr lang="en-US" sz="1200" b="0" i="0" u="none" strike="noStrike" kern="1200" dirty="0" err="1" smtClean="0">
                <a:solidFill>
                  <a:schemeClr val="tx1"/>
                </a:solidFill>
                <a:effectLst/>
                <a:latin typeface="+mn-lt"/>
                <a:ea typeface="+mn-ea"/>
                <a:cs typeface="+mn-cs"/>
                <a:hlinkClick r:id="rId98" tooltip="Trophee des Rois (page does not exist)"/>
              </a:rPr>
              <a:t>Trophee</a:t>
            </a:r>
            <a:r>
              <a:rPr lang="en-US" sz="1200" b="0" i="0" u="none" strike="noStrike" kern="1200" dirty="0" smtClean="0">
                <a:solidFill>
                  <a:schemeClr val="tx1"/>
                </a:solidFill>
                <a:effectLst/>
                <a:latin typeface="+mn-lt"/>
                <a:ea typeface="+mn-ea"/>
                <a:cs typeface="+mn-cs"/>
                <a:hlinkClick r:id="rId98" tooltip="Trophee des Rois (page does not exist)"/>
              </a:rPr>
              <a:t> des </a:t>
            </a:r>
            <a:r>
              <a:rPr lang="en-US" sz="1200" b="0" i="0" u="none" strike="noStrike" kern="1200" dirty="0" err="1" smtClean="0">
                <a:solidFill>
                  <a:schemeClr val="tx1"/>
                </a:solidFill>
                <a:effectLst/>
                <a:latin typeface="+mn-lt"/>
                <a:ea typeface="+mn-ea"/>
                <a:cs typeface="+mn-cs"/>
                <a:hlinkClick r:id="rId98" tooltip="Trophee des Rois (page does not exist)"/>
              </a:rPr>
              <a:t>Rois</a:t>
            </a:r>
            <a:r>
              <a:rPr lang="en-US" sz="1200" b="0" i="0" kern="1200" dirty="0" smtClean="0">
                <a:solidFill>
                  <a:schemeClr val="tx1"/>
                </a:solidFill>
                <a:effectLst/>
                <a:latin typeface="+mn-lt"/>
                <a:ea typeface="+mn-ea"/>
                <a:cs typeface="+mn-cs"/>
              </a:rPr>
              <a:t>, is held in the grounds. French university crews compete in the 750m race for a trophy.</a:t>
            </a: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85</a:t>
            </a:fld>
            <a:endParaRPr lang="en-US"/>
          </a:p>
        </p:txBody>
      </p:sp>
    </p:spTree>
    <p:extLst>
      <p:ext uri="{BB962C8B-B14F-4D97-AF65-F5344CB8AC3E}">
        <p14:creationId xmlns:p14="http://schemas.microsoft.com/office/powerpoint/2010/main" val="27394373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In 1386 it was bought by Pierre </a:t>
            </a:r>
            <a:r>
              <a:rPr lang="en-US" dirty="0" err="1" smtClean="0">
                <a:effectLst/>
              </a:rPr>
              <a:t>d’Orgemont</a:t>
            </a:r>
            <a:r>
              <a:rPr lang="en-US" dirty="0" smtClean="0">
                <a:effectLst/>
              </a:rPr>
              <a:t>, </a:t>
            </a:r>
            <a:r>
              <a:rPr lang="en-US" dirty="0" err="1" smtClean="0">
                <a:effectLst/>
              </a:rPr>
              <a:t>Chancelier</a:t>
            </a:r>
            <a:r>
              <a:rPr lang="en-US" dirty="0" smtClean="0">
                <a:effectLst/>
              </a:rPr>
              <a:t> de France, who built a new castle that was completed in1394 on the site. In 1484 Chantilly passed to the Montmorency family.</a:t>
            </a:r>
          </a:p>
          <a:p>
            <a:r>
              <a:rPr lang="en-US" dirty="0" smtClean="0">
                <a:effectLst/>
              </a:rPr>
              <a:t>In 1524 </a:t>
            </a:r>
            <a:r>
              <a:rPr lang="en-US" dirty="0" err="1" smtClean="0">
                <a:effectLst/>
              </a:rPr>
              <a:t>remodelling</a:t>
            </a:r>
            <a:r>
              <a:rPr lang="en-US" dirty="0" smtClean="0">
                <a:effectLst/>
              </a:rPr>
              <a:t> of </a:t>
            </a:r>
            <a:r>
              <a:rPr lang="en-US" dirty="0" err="1" smtClean="0">
                <a:effectLst/>
              </a:rPr>
              <a:t>d’Orgemont’s</a:t>
            </a:r>
            <a:r>
              <a:rPr lang="en-US" dirty="0" smtClean="0">
                <a:effectLst/>
              </a:rPr>
              <a:t> castle in a French Renaissance style was begun by Anne, </a:t>
            </a:r>
            <a:r>
              <a:rPr lang="en-US" dirty="0" err="1" smtClean="0">
                <a:effectLst/>
              </a:rPr>
              <a:t>Duc</a:t>
            </a:r>
            <a:r>
              <a:rPr lang="en-US" dirty="0" smtClean="0">
                <a:effectLst/>
              </a:rPr>
              <a:t> de Montmorency and Constable of France under Francis I, Henry II and Charles IX. Work was interrupted by the capture of the Constable at the Battle of Pavia in 1525, but was resumed after his release.</a:t>
            </a:r>
          </a:p>
          <a:p>
            <a:r>
              <a:rPr lang="en-US" dirty="0" smtClean="0">
                <a:effectLst/>
              </a:rPr>
              <a:t>Between 1528 and 1531 Pierre </a:t>
            </a:r>
            <a:r>
              <a:rPr lang="en-US" dirty="0" err="1" smtClean="0">
                <a:effectLst/>
              </a:rPr>
              <a:t>Chambiges</a:t>
            </a:r>
            <a:r>
              <a:rPr lang="en-US" dirty="0" smtClean="0">
                <a:effectLst/>
              </a:rPr>
              <a:t> completed the reconstruction of the north and west wings and construction of the </a:t>
            </a:r>
            <a:r>
              <a:rPr lang="en-US" dirty="0" err="1" smtClean="0">
                <a:effectLst/>
              </a:rPr>
              <a:t>Galerie</a:t>
            </a:r>
            <a:r>
              <a:rPr lang="en-US" dirty="0" smtClean="0">
                <a:effectLst/>
              </a:rPr>
              <a:t> des </a:t>
            </a:r>
            <a:r>
              <a:rPr lang="en-US" dirty="0" err="1" smtClean="0">
                <a:effectLst/>
              </a:rPr>
              <a:t>Cerfs</a:t>
            </a:r>
            <a:r>
              <a:rPr lang="en-US" dirty="0" smtClean="0">
                <a:effectLst/>
              </a:rPr>
              <a:t> which formed one end of a walled garden.</a:t>
            </a:r>
          </a:p>
          <a:p>
            <a:r>
              <a:rPr lang="en-US" dirty="0" smtClean="0">
                <a:effectLst/>
              </a:rPr>
              <a:t>The name derived from the many life-like stags’ heads that adorned it: they were carved in wood with real antlers and all bore on their necks the arms of Montmorency and the families with which they were allied.</a:t>
            </a:r>
          </a:p>
          <a:p>
            <a:r>
              <a:rPr lang="en-US" dirty="0" smtClean="0">
                <a:effectLst/>
              </a:rPr>
              <a:t>In May 1538 a contract was made with Jean </a:t>
            </a:r>
            <a:r>
              <a:rPr lang="en-US" dirty="0" err="1" smtClean="0">
                <a:effectLst/>
              </a:rPr>
              <a:t>Chocquet</a:t>
            </a:r>
            <a:r>
              <a:rPr lang="en-US" dirty="0" smtClean="0">
                <a:effectLst/>
              </a:rPr>
              <a:t>, a master mason of </a:t>
            </a:r>
            <a:r>
              <a:rPr lang="en-US" dirty="0" err="1" smtClean="0">
                <a:effectLst/>
              </a:rPr>
              <a:t>Senlis</a:t>
            </a:r>
            <a:r>
              <a:rPr lang="en-US" dirty="0" smtClean="0">
                <a:effectLst/>
              </a:rPr>
              <a:t>, to construct the great terrace between the château and the park. This was an important step towards regularizing an otherwise irregular design.</a:t>
            </a:r>
          </a:p>
          <a:p>
            <a:r>
              <a:rPr lang="en-US" dirty="0" smtClean="0">
                <a:effectLst/>
              </a:rPr>
              <a:t>A new, smaller castle, the Petit Château, was built in 1560 in proto-Baroque style on its own island in the moat but connected to the main château by a bridge.</a:t>
            </a:r>
          </a:p>
          <a:p>
            <a:r>
              <a:rPr lang="en-US" dirty="0" smtClean="0">
                <a:effectLst/>
              </a:rPr>
              <a:t>Although there is no record of the architect, it was probably designed by Jean </a:t>
            </a:r>
            <a:r>
              <a:rPr lang="en-US" dirty="0" err="1" smtClean="0">
                <a:effectLst/>
              </a:rPr>
              <a:t>Bullant</a:t>
            </a:r>
            <a:r>
              <a:rPr lang="en-US" dirty="0" smtClean="0">
                <a:effectLst/>
              </a:rPr>
              <a:t>, who was in the service of Montmorency between 1550 and 1567 and had worked on his châteaux at </a:t>
            </a:r>
            <a:r>
              <a:rPr lang="en-US" dirty="0" err="1" smtClean="0">
                <a:effectLst/>
              </a:rPr>
              <a:t>Ecouen</a:t>
            </a:r>
            <a:r>
              <a:rPr lang="en-US" dirty="0" smtClean="0">
                <a:effectLst/>
              </a:rPr>
              <a:t> and </a:t>
            </a:r>
            <a:r>
              <a:rPr lang="en-US" dirty="0" err="1" smtClean="0">
                <a:effectLst/>
              </a:rPr>
              <a:t>Fère</a:t>
            </a:r>
            <a:r>
              <a:rPr lang="en-US" dirty="0" smtClean="0">
                <a:effectLst/>
              </a:rPr>
              <a:t>-en-</a:t>
            </a:r>
            <a:r>
              <a:rPr lang="en-US" dirty="0" err="1" smtClean="0">
                <a:effectLst/>
              </a:rPr>
              <a:t>Tardenois</a:t>
            </a:r>
            <a:r>
              <a:rPr lang="en-US" dirty="0" smtClean="0">
                <a:effectLst/>
              </a:rPr>
              <a:t>. Chantilly housed the Constable’s art collection, which included Michelangelo’s two white marble Captives (currently at Paris, Louvre), made for the tomb of Pope Julius II in S Pietro </a:t>
            </a:r>
            <a:r>
              <a:rPr lang="en-US" dirty="0" err="1" smtClean="0">
                <a:effectLst/>
              </a:rPr>
              <a:t>Vincoli</a:t>
            </a:r>
            <a:r>
              <a:rPr lang="en-US" dirty="0" smtClean="0">
                <a:effectLst/>
              </a:rPr>
              <a:t>, Rome, and many notable antiquities.</a:t>
            </a:r>
          </a:p>
          <a:p>
            <a:r>
              <a:rPr lang="en-US" dirty="0" smtClean="0">
                <a:effectLst/>
              </a:rPr>
              <a:t>On his death at the Battle of Saint-Denis in 1567, Anne de Montmorency was succeeded by his son Henri (1534–1614), who completed his father’s work at Château de Chantilly between 1600 and 1614.</a:t>
            </a:r>
          </a:p>
          <a:p>
            <a:r>
              <a:rPr lang="en-US" dirty="0" smtClean="0">
                <a:effectLst/>
              </a:rPr>
              <a:t>As the </a:t>
            </a:r>
            <a:r>
              <a:rPr lang="en-US" dirty="0" err="1" smtClean="0">
                <a:effectLst/>
              </a:rPr>
              <a:t>centrepiece</a:t>
            </a:r>
            <a:r>
              <a:rPr lang="en-US" dirty="0" smtClean="0">
                <a:effectLst/>
              </a:rPr>
              <a:t> of the great east terrace Henri erected a statue of his father (destroyed during the French Revolution, but replaced by a bronze equestrian version later).</a:t>
            </a:r>
          </a:p>
          <a:p>
            <a:r>
              <a:rPr lang="en-US" dirty="0" smtClean="0">
                <a:effectLst/>
              </a:rPr>
              <a:t>His son Henri II de Montmorency built a house in the park, the </a:t>
            </a:r>
            <a:r>
              <a:rPr lang="en-US" dirty="0" err="1" smtClean="0">
                <a:effectLst/>
              </a:rPr>
              <a:t>Maison</a:t>
            </a:r>
            <a:r>
              <a:rPr lang="en-US" dirty="0" smtClean="0">
                <a:effectLst/>
              </a:rPr>
              <a:t> de Sylvie, named after his wife. Chantilly then passed to Louis II, Prince de Condé (1621–1686), the son of Henry II, Prince de Condé, and nephew of Henri II de Montmorency.</a:t>
            </a:r>
          </a:p>
          <a:p>
            <a:r>
              <a:rPr lang="en-US" dirty="0" smtClean="0">
                <a:effectLst/>
              </a:rPr>
              <a:t>Louis, known as the Grand Condé, was a commander of Louis XIV’s armies and retired to the château in 1675 where he devoted much energy to the improvement of the park and garden.</a:t>
            </a:r>
          </a:p>
          <a:p>
            <a:r>
              <a:rPr lang="en-US" dirty="0" smtClean="0">
                <a:effectLst/>
              </a:rPr>
              <a:t>Louis’s son commissioned Jules </a:t>
            </a:r>
            <a:r>
              <a:rPr lang="en-US" dirty="0" err="1" smtClean="0">
                <a:effectLst/>
              </a:rPr>
              <a:t>Hardouin</a:t>
            </a:r>
            <a:r>
              <a:rPr lang="en-US" dirty="0" smtClean="0">
                <a:effectLst/>
              </a:rPr>
              <a:t> </a:t>
            </a:r>
            <a:r>
              <a:rPr lang="en-US" dirty="0" err="1" smtClean="0">
                <a:effectLst/>
              </a:rPr>
              <a:t>Mansart</a:t>
            </a:r>
            <a:r>
              <a:rPr lang="en-US" dirty="0" smtClean="0">
                <a:effectLst/>
              </a:rPr>
              <a:t> to rework the façades of the château. Louis-Henri (1692–1740) commissioned the monumental Louis XV-style stables which were built between 1721 and 1735 to the designs of Jean </a:t>
            </a:r>
            <a:r>
              <a:rPr lang="en-US" dirty="0" err="1" smtClean="0">
                <a:effectLst/>
              </a:rPr>
              <a:t>Aubert</a:t>
            </a:r>
            <a:r>
              <a:rPr lang="en-US" dirty="0" smtClean="0">
                <a:effectLst/>
              </a:rPr>
              <a:t>, and the small Château </a:t>
            </a:r>
            <a:r>
              <a:rPr lang="en-US" dirty="0" err="1" smtClean="0">
                <a:effectLst/>
              </a:rPr>
              <a:t>d’Enghien</a:t>
            </a:r>
            <a:r>
              <a:rPr lang="en-US" dirty="0" smtClean="0">
                <a:effectLst/>
              </a:rPr>
              <a:t> east of the great terrace.</a:t>
            </a:r>
          </a:p>
          <a:p>
            <a:r>
              <a:rPr lang="en-US" dirty="0" smtClean="0">
                <a:effectLst/>
              </a:rPr>
              <a:t>During the Revolution the château was confiscated, used as a prison and the main building subsequently razed to ground-floor level, while the park was sold off in lots.</a:t>
            </a:r>
          </a:p>
          <a:p>
            <a:r>
              <a:rPr lang="en-US" b="1" dirty="0" smtClean="0">
                <a:effectLst/>
              </a:rPr>
              <a:t>The Petit Château</a:t>
            </a:r>
            <a:r>
              <a:rPr lang="en-US" dirty="0" smtClean="0">
                <a:effectLst/>
              </a:rPr>
              <a:t> and other buildings survived these depredations. On his return from exile in 1814, Prince Louis-Joseph (1736–1818) occupied these and bought back some of the land.</a:t>
            </a:r>
          </a:p>
          <a:p>
            <a:r>
              <a:rPr lang="en-US" dirty="0" smtClean="0">
                <a:effectLst/>
              </a:rPr>
              <a:t>The present château (1875–1882), designed by </a:t>
            </a:r>
            <a:r>
              <a:rPr lang="en-US" dirty="0" err="1" smtClean="0">
                <a:effectLst/>
              </a:rPr>
              <a:t>Honoré</a:t>
            </a:r>
            <a:r>
              <a:rPr lang="en-US" dirty="0" smtClean="0">
                <a:effectLst/>
              </a:rPr>
              <a:t> </a:t>
            </a:r>
            <a:r>
              <a:rPr lang="en-US" dirty="0" err="1" smtClean="0">
                <a:effectLst/>
              </a:rPr>
              <a:t>Daumet</a:t>
            </a:r>
            <a:r>
              <a:rPr lang="en-US" dirty="0" smtClean="0">
                <a:effectLst/>
              </a:rPr>
              <a:t> for Henri-</a:t>
            </a:r>
            <a:r>
              <a:rPr lang="en-US" dirty="0" err="1" smtClean="0">
                <a:effectLst/>
              </a:rPr>
              <a:t>Eugène</a:t>
            </a:r>
            <a:r>
              <a:rPr lang="en-US" dirty="0" smtClean="0">
                <a:effectLst/>
              </a:rPr>
              <a:t>-Philippe-Louis, </a:t>
            </a:r>
            <a:r>
              <a:rPr lang="en-US" dirty="0" err="1" smtClean="0">
                <a:effectLst/>
              </a:rPr>
              <a:t>Duc</a:t>
            </a:r>
            <a:r>
              <a:rPr lang="en-US" dirty="0" smtClean="0">
                <a:effectLst/>
              </a:rPr>
              <a:t> </a:t>
            </a:r>
            <a:r>
              <a:rPr lang="en-US" dirty="0" err="1" smtClean="0">
                <a:effectLst/>
              </a:rPr>
              <a:t>d’Aumale</a:t>
            </a:r>
            <a:r>
              <a:rPr lang="en-US" dirty="0" smtClean="0">
                <a:effectLst/>
              </a:rPr>
              <a:t>, was built in French Renaissance Revival style on the foundations of the building largely destroyed in the Revolution, actually the surviving substructure of Pierre </a:t>
            </a:r>
            <a:r>
              <a:rPr lang="en-US" dirty="0" err="1" smtClean="0">
                <a:effectLst/>
              </a:rPr>
              <a:t>d’Orgemont’s</a:t>
            </a:r>
            <a:r>
              <a:rPr lang="en-US" dirty="0" smtClean="0">
                <a:effectLst/>
              </a:rPr>
              <a:t> 14th-century castle.</a:t>
            </a:r>
          </a:p>
          <a:p>
            <a:r>
              <a:rPr lang="en-US" dirty="0" smtClean="0">
                <a:effectLst/>
              </a:rPr>
              <a:t>The </a:t>
            </a:r>
            <a:r>
              <a:rPr lang="en-US" dirty="0" err="1" smtClean="0">
                <a:effectLst/>
              </a:rPr>
              <a:t>Duc</a:t>
            </a:r>
            <a:r>
              <a:rPr lang="en-US" dirty="0" smtClean="0">
                <a:effectLst/>
              </a:rPr>
              <a:t> </a:t>
            </a:r>
            <a:r>
              <a:rPr lang="en-US" dirty="0" err="1" smtClean="0">
                <a:effectLst/>
              </a:rPr>
              <a:t>d’Aumale</a:t>
            </a:r>
            <a:r>
              <a:rPr lang="en-US" dirty="0" smtClean="0">
                <a:effectLst/>
              </a:rPr>
              <a:t> died in 1897, leaving Chantilly and his collection of more than 3000 manuscripts, almost 4000 drawings and 700 paintings to the French nation. The château now houses the </a:t>
            </a:r>
            <a:r>
              <a:rPr lang="en-US" dirty="0" err="1" smtClean="0">
                <a:effectLst/>
              </a:rPr>
              <a:t>Musée</a:t>
            </a:r>
            <a:r>
              <a:rPr lang="en-US" dirty="0" smtClean="0">
                <a:effectLst/>
              </a:rPr>
              <a:t> Condé and displays important French and Italian Old Master paintings.</a:t>
            </a:r>
          </a:p>
          <a:p>
            <a:endParaRPr lang="en-US" dirty="0" smtClean="0">
              <a:effectLst/>
            </a:endParaRPr>
          </a:p>
          <a:p>
            <a:r>
              <a:rPr lang="en-US" sz="1200" b="0" i="0" kern="1200" dirty="0" smtClean="0">
                <a:solidFill>
                  <a:schemeClr val="tx1"/>
                </a:solidFill>
                <a:effectLst/>
                <a:latin typeface="+mn-lt"/>
                <a:ea typeface="+mn-ea"/>
                <a:cs typeface="+mn-cs"/>
              </a:rPr>
              <a:t>The estate's connection with the </a:t>
            </a:r>
            <a:r>
              <a:rPr lang="en-US" sz="1200" b="0" i="0" u="none" strike="noStrike" kern="1200" dirty="0" smtClean="0">
                <a:solidFill>
                  <a:schemeClr val="tx1"/>
                </a:solidFill>
                <a:effectLst/>
                <a:latin typeface="+mn-lt"/>
                <a:ea typeface="+mn-ea"/>
                <a:cs typeface="+mn-cs"/>
                <a:hlinkClick r:id="rId3" tooltip="Montmorency family"/>
              </a:rPr>
              <a:t>Montmorency family</a:t>
            </a:r>
            <a:r>
              <a:rPr lang="en-US" sz="1200" b="0" i="0" kern="1200" dirty="0" smtClean="0">
                <a:solidFill>
                  <a:schemeClr val="tx1"/>
                </a:solidFill>
                <a:effectLst/>
                <a:latin typeface="+mn-lt"/>
                <a:ea typeface="+mn-ea"/>
                <a:cs typeface="+mn-cs"/>
              </a:rPr>
              <a:t> began in 1484. The first mansion (no longer in existence, now replaced by the Grand Château) was built in 1528–1531 for the Constable Anne de Montmorency by </a:t>
            </a:r>
            <a:r>
              <a:rPr lang="en-US" sz="1200" b="0" i="0" u="none" strike="noStrike" kern="1200" dirty="0" smtClean="0">
                <a:solidFill>
                  <a:schemeClr val="tx1"/>
                </a:solidFill>
                <a:effectLst/>
                <a:latin typeface="+mn-lt"/>
                <a:ea typeface="+mn-ea"/>
                <a:cs typeface="+mn-cs"/>
                <a:hlinkClick r:id="rId4" tooltip="Pierre Chambiges"/>
              </a:rPr>
              <a:t>Pierre </a:t>
            </a:r>
            <a:r>
              <a:rPr lang="en-US" sz="1200" b="0" i="0" u="none" strike="noStrike" kern="1200" dirty="0" err="1" smtClean="0">
                <a:solidFill>
                  <a:schemeClr val="tx1"/>
                </a:solidFill>
                <a:effectLst/>
                <a:latin typeface="+mn-lt"/>
                <a:ea typeface="+mn-ea"/>
                <a:cs typeface="+mn-cs"/>
                <a:hlinkClick r:id="rId4" tooltip="Pierre Chambiges"/>
              </a:rPr>
              <a:t>Chambiges</a:t>
            </a:r>
            <a:r>
              <a:rPr lang="en-US" sz="1200" b="0" i="0" kern="1200" dirty="0" smtClean="0">
                <a:solidFill>
                  <a:schemeClr val="tx1"/>
                </a:solidFill>
                <a:effectLst/>
                <a:latin typeface="+mn-lt"/>
                <a:ea typeface="+mn-ea"/>
                <a:cs typeface="+mn-cs"/>
              </a:rPr>
              <a:t>. The Petit Château was also built for him, around 1560, probably by </a:t>
            </a:r>
            <a:r>
              <a:rPr lang="en-US" sz="1200" b="0" i="0" u="none" strike="noStrike" kern="1200" dirty="0" smtClean="0">
                <a:solidFill>
                  <a:schemeClr val="tx1"/>
                </a:solidFill>
                <a:effectLst/>
                <a:latin typeface="+mn-lt"/>
                <a:ea typeface="+mn-ea"/>
                <a:cs typeface="+mn-cs"/>
                <a:hlinkClick r:id="rId5" tooltip="Jean Bullant"/>
              </a:rPr>
              <a:t>Jean </a:t>
            </a:r>
            <a:r>
              <a:rPr lang="en-US" sz="1200" b="0" i="0" u="none" strike="noStrike" kern="1200" dirty="0" err="1" smtClean="0">
                <a:solidFill>
                  <a:schemeClr val="tx1"/>
                </a:solidFill>
                <a:effectLst/>
                <a:latin typeface="+mn-lt"/>
                <a:ea typeface="+mn-ea"/>
                <a:cs typeface="+mn-cs"/>
                <a:hlinkClick r:id="rId5" tooltip="Jean Bullant"/>
              </a:rPr>
              <a:t>Bullant</a:t>
            </a:r>
            <a:r>
              <a:rPr lang="en-US" sz="1200" b="0" i="0" kern="1200" dirty="0" smtClean="0">
                <a:solidFill>
                  <a:schemeClr val="tx1"/>
                </a:solidFill>
                <a:effectLst/>
                <a:latin typeface="+mn-lt"/>
                <a:ea typeface="+mn-ea"/>
                <a:cs typeface="+mn-cs"/>
              </a:rPr>
              <a:t>. In 1632, after the death of </a:t>
            </a:r>
            <a:r>
              <a:rPr lang="en-US" sz="1200" b="0" i="0" u="none" strike="noStrike" kern="1200" dirty="0" smtClean="0">
                <a:solidFill>
                  <a:schemeClr val="tx1"/>
                </a:solidFill>
                <a:effectLst/>
                <a:latin typeface="+mn-lt"/>
                <a:ea typeface="+mn-ea"/>
                <a:cs typeface="+mn-cs"/>
                <a:hlinkClick r:id="rId6" tooltip="Henri II de Montmorency"/>
              </a:rPr>
              <a:t>Henri II</a:t>
            </a:r>
            <a:r>
              <a:rPr lang="en-US" sz="1200" b="0" i="0" kern="1200" dirty="0" smtClean="0">
                <a:solidFill>
                  <a:schemeClr val="tx1"/>
                </a:solidFill>
                <a:effectLst/>
                <a:latin typeface="+mn-lt"/>
                <a:ea typeface="+mn-ea"/>
                <a:cs typeface="+mn-cs"/>
              </a:rPr>
              <a:t>, it passed to the </a:t>
            </a:r>
            <a:r>
              <a:rPr lang="en-US" sz="1200" b="0" i="0" u="none" strike="noStrike" kern="1200" dirty="0" smtClean="0">
                <a:solidFill>
                  <a:schemeClr val="tx1"/>
                </a:solidFill>
                <a:effectLst/>
                <a:latin typeface="+mn-lt"/>
                <a:ea typeface="+mn-ea"/>
                <a:cs typeface="+mn-cs"/>
                <a:hlinkClick r:id="rId7" tooltip="Louis II de Bourbon, Prince de Condé"/>
              </a:rPr>
              <a:t>Grand Condé</a:t>
            </a:r>
            <a:r>
              <a:rPr lang="en-US" sz="1200" b="0" i="0" kern="1200" dirty="0" smtClean="0">
                <a:solidFill>
                  <a:schemeClr val="tx1"/>
                </a:solidFill>
                <a:effectLst/>
                <a:latin typeface="+mn-lt"/>
                <a:ea typeface="+mn-ea"/>
                <a:cs typeface="+mn-cs"/>
              </a:rPr>
              <a:t> who inherited it through his mother, </a:t>
            </a:r>
            <a:r>
              <a:rPr lang="en-US" sz="1200" b="0" i="0" u="none" strike="noStrike" kern="1200" dirty="0" smtClean="0">
                <a:solidFill>
                  <a:schemeClr val="tx1"/>
                </a:solidFill>
                <a:effectLst/>
                <a:latin typeface="+mn-lt"/>
                <a:ea typeface="+mn-ea"/>
                <a:cs typeface="+mn-cs"/>
                <a:hlinkClick r:id="rId8" tooltip="Charlotte Marguerite de Montmorency"/>
              </a:rPr>
              <a:t>Charlotte Marguerite de Montmorency</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Several interesting pieces of history are associated with the château during the 17th century. </a:t>
            </a:r>
            <a:r>
              <a:rPr lang="en-US" sz="1200" b="0" i="0" u="none" strike="noStrike" kern="1200" dirty="0" smtClean="0">
                <a:solidFill>
                  <a:schemeClr val="tx1"/>
                </a:solidFill>
                <a:effectLst/>
                <a:latin typeface="+mn-lt"/>
                <a:ea typeface="+mn-ea"/>
                <a:cs typeface="+mn-cs"/>
                <a:hlinkClick r:id="rId9" tooltip="Molière"/>
              </a:rPr>
              <a:t>Molière</a:t>
            </a:r>
            <a:r>
              <a:rPr lang="en-US" sz="1200" b="0" i="0" kern="1200" dirty="0" smtClean="0">
                <a:solidFill>
                  <a:schemeClr val="tx1"/>
                </a:solidFill>
                <a:effectLst/>
                <a:latin typeface="+mn-lt"/>
                <a:ea typeface="+mn-ea"/>
                <a:cs typeface="+mn-cs"/>
              </a:rPr>
              <a:t>'s play, </a:t>
            </a:r>
            <a:r>
              <a:rPr lang="en-US" sz="1200" b="0" i="1" u="none" strike="noStrike" kern="1200" dirty="0" smtClean="0">
                <a:solidFill>
                  <a:schemeClr val="tx1"/>
                </a:solidFill>
                <a:effectLst/>
                <a:latin typeface="+mn-lt"/>
                <a:ea typeface="+mn-ea"/>
                <a:cs typeface="+mn-cs"/>
                <a:hlinkClick r:id="rId10" tooltip="Les Précieuses ridicules"/>
              </a:rPr>
              <a:t>Les </a:t>
            </a:r>
            <a:r>
              <a:rPr lang="en-US" sz="1200" b="0" i="1" u="none" strike="noStrike" kern="1200" dirty="0" err="1" smtClean="0">
                <a:solidFill>
                  <a:schemeClr val="tx1"/>
                </a:solidFill>
                <a:effectLst/>
                <a:latin typeface="+mn-lt"/>
                <a:ea typeface="+mn-ea"/>
                <a:cs typeface="+mn-cs"/>
                <a:hlinkClick r:id="rId10" tooltip="Les Précieuses ridicules"/>
              </a:rPr>
              <a:t>Précieuses</a:t>
            </a:r>
            <a:r>
              <a:rPr lang="en-US" sz="1200" b="0" i="1" u="none" strike="noStrike" kern="1200" dirty="0" smtClean="0">
                <a:solidFill>
                  <a:schemeClr val="tx1"/>
                </a:solidFill>
                <a:effectLst/>
                <a:latin typeface="+mn-lt"/>
                <a:ea typeface="+mn-ea"/>
                <a:cs typeface="+mn-cs"/>
                <a:hlinkClick r:id="rId10" tooltip="Les Précieuses ridicules"/>
              </a:rPr>
              <a:t> ridicules</a:t>
            </a:r>
            <a:r>
              <a:rPr lang="en-US" sz="1200" b="0" i="0" kern="1200" dirty="0" smtClean="0">
                <a:solidFill>
                  <a:schemeClr val="tx1"/>
                </a:solidFill>
                <a:effectLst/>
                <a:latin typeface="+mn-lt"/>
                <a:ea typeface="+mn-ea"/>
                <a:cs typeface="+mn-cs"/>
              </a:rPr>
              <a:t>, received its first performance here in 1659. </a:t>
            </a:r>
            <a:r>
              <a:rPr lang="en-US" sz="1200" b="0" i="0" u="none" strike="noStrike" kern="1200" dirty="0" smtClean="0">
                <a:solidFill>
                  <a:schemeClr val="tx1"/>
                </a:solidFill>
                <a:effectLst/>
                <a:latin typeface="+mn-lt"/>
                <a:ea typeface="+mn-ea"/>
                <a:cs typeface="+mn-cs"/>
                <a:hlinkClick r:id="rId11" tooltip="Madame de Sévigné"/>
              </a:rPr>
              <a:t>Madame de </a:t>
            </a:r>
            <a:r>
              <a:rPr lang="en-US" sz="1200" b="0" i="0" u="none" strike="noStrike" kern="1200" dirty="0" err="1" smtClean="0">
                <a:solidFill>
                  <a:schemeClr val="tx1"/>
                </a:solidFill>
                <a:effectLst/>
                <a:latin typeface="+mn-lt"/>
                <a:ea typeface="+mn-ea"/>
                <a:cs typeface="+mn-cs"/>
                <a:hlinkClick r:id="rId11" tooltip="Madame de Sévigné"/>
              </a:rPr>
              <a:t>Sévigné</a:t>
            </a:r>
            <a:r>
              <a:rPr lang="en-US" sz="1200" b="0" i="0" kern="1200" dirty="0" err="1" smtClean="0">
                <a:solidFill>
                  <a:schemeClr val="tx1"/>
                </a:solidFill>
                <a:effectLst/>
                <a:latin typeface="+mn-lt"/>
                <a:ea typeface="+mn-ea"/>
                <a:cs typeface="+mn-cs"/>
              </a:rPr>
              <a:t>relates</a:t>
            </a:r>
            <a:r>
              <a:rPr lang="en-US" sz="1200" b="0" i="0" kern="1200" dirty="0" smtClean="0">
                <a:solidFill>
                  <a:schemeClr val="tx1"/>
                </a:solidFill>
                <a:effectLst/>
                <a:latin typeface="+mn-lt"/>
                <a:ea typeface="+mn-ea"/>
                <a:cs typeface="+mn-cs"/>
              </a:rPr>
              <a:t> in her memoirs that when Louis XIV visited in 1671, </a:t>
            </a:r>
            <a:r>
              <a:rPr lang="en-US" sz="1200" b="0" i="0" u="none" strike="noStrike" kern="1200" dirty="0" smtClean="0">
                <a:solidFill>
                  <a:schemeClr val="tx1"/>
                </a:solidFill>
                <a:effectLst/>
                <a:latin typeface="+mn-lt"/>
                <a:ea typeface="+mn-ea"/>
                <a:cs typeface="+mn-cs"/>
                <a:hlinkClick r:id="rId12" tooltip="François Vatel"/>
              </a:rPr>
              <a:t>François </a:t>
            </a:r>
            <a:r>
              <a:rPr lang="en-US" sz="1200" b="0" i="0" u="none" strike="noStrike" kern="1200" dirty="0" err="1" smtClean="0">
                <a:solidFill>
                  <a:schemeClr val="tx1"/>
                </a:solidFill>
                <a:effectLst/>
                <a:latin typeface="+mn-lt"/>
                <a:ea typeface="+mn-ea"/>
                <a:cs typeface="+mn-cs"/>
                <a:hlinkClick r:id="rId12" tooltip="François Vatel"/>
              </a:rPr>
              <a:t>Vatel</a:t>
            </a:r>
            <a:r>
              <a:rPr lang="en-US" sz="1200" b="0" i="0" kern="1200" dirty="0" smtClean="0">
                <a:solidFill>
                  <a:schemeClr val="tx1"/>
                </a:solidFill>
                <a:effectLst/>
                <a:latin typeface="+mn-lt"/>
                <a:ea typeface="+mn-ea"/>
                <a:cs typeface="+mn-cs"/>
              </a:rPr>
              <a:t>, the maître d'hôtel to the Grand Condé, committed suicide when he feared the fish would be served late.</a:t>
            </a:r>
          </a:p>
          <a:p>
            <a:r>
              <a:rPr lang="en-US" sz="1200" b="0" i="0" kern="1200" dirty="0" smtClean="0">
                <a:solidFill>
                  <a:schemeClr val="tx1"/>
                </a:solidFill>
                <a:effectLst/>
                <a:latin typeface="+mn-lt"/>
                <a:ea typeface="+mn-ea"/>
                <a:cs typeface="+mn-cs"/>
              </a:rPr>
              <a:t>The original mansion was destroyed in the French Revolution. It was repaired in a modest way by the last Condé, but the entire property was confiscated from the </a:t>
            </a:r>
            <a:r>
              <a:rPr lang="en-US" sz="1200" b="0" i="0" u="none" strike="noStrike" kern="1200" dirty="0" err="1" smtClean="0">
                <a:solidFill>
                  <a:schemeClr val="tx1"/>
                </a:solidFill>
                <a:effectLst/>
                <a:latin typeface="+mn-lt"/>
                <a:ea typeface="+mn-ea"/>
                <a:cs typeface="+mn-cs"/>
                <a:hlinkClick r:id="rId13" tooltip="Duc d'Orléans"/>
              </a:rPr>
              <a:t>Orléans</a:t>
            </a:r>
            <a:r>
              <a:rPr lang="en-US" sz="1200" b="0" i="0" kern="1200" dirty="0" smtClean="0">
                <a:solidFill>
                  <a:schemeClr val="tx1"/>
                </a:solidFill>
                <a:effectLst/>
                <a:latin typeface="+mn-lt"/>
                <a:ea typeface="+mn-ea"/>
                <a:cs typeface="+mn-cs"/>
              </a:rPr>
              <a:t> family between the years 1853 and 1872, during which interval it was owned by </a:t>
            </a:r>
            <a:r>
              <a:rPr lang="en-US" sz="1200" b="0" i="0" u="none" strike="noStrike" kern="1200" dirty="0" smtClean="0">
                <a:solidFill>
                  <a:schemeClr val="tx1"/>
                </a:solidFill>
                <a:effectLst/>
                <a:latin typeface="+mn-lt"/>
                <a:ea typeface="+mn-ea"/>
                <a:cs typeface="+mn-cs"/>
                <a:hlinkClick r:id="rId14" tooltip="Coutts"/>
              </a:rPr>
              <a:t>Coutts</a:t>
            </a:r>
            <a:r>
              <a:rPr lang="en-US" sz="1200" b="0" i="0" kern="1200" dirty="0" smtClean="0">
                <a:solidFill>
                  <a:schemeClr val="tx1"/>
                </a:solidFill>
                <a:effectLst/>
                <a:latin typeface="+mn-lt"/>
                <a:ea typeface="+mn-ea"/>
                <a:cs typeface="+mn-cs"/>
              </a:rPr>
              <a:t>, an English bank. Chantilly was entirely rebuilt in 1875–1881 by </a:t>
            </a:r>
            <a:r>
              <a:rPr lang="en-US" sz="1200" b="0" i="0" u="none" strike="noStrike" kern="1200" dirty="0" smtClean="0">
                <a:solidFill>
                  <a:schemeClr val="tx1"/>
                </a:solidFill>
                <a:effectLst/>
                <a:latin typeface="+mn-lt"/>
                <a:ea typeface="+mn-ea"/>
                <a:cs typeface="+mn-cs"/>
                <a:hlinkClick r:id="rId15" tooltip="Henri d'Orléans, duc d'Aumale"/>
              </a:rPr>
              <a:t>Henri </a:t>
            </a:r>
            <a:r>
              <a:rPr lang="en-US" sz="1200" b="0" i="0" u="none" strike="noStrike" kern="1200" dirty="0" err="1" smtClean="0">
                <a:solidFill>
                  <a:schemeClr val="tx1"/>
                </a:solidFill>
                <a:effectLst/>
                <a:latin typeface="+mn-lt"/>
                <a:ea typeface="+mn-ea"/>
                <a:cs typeface="+mn-cs"/>
                <a:hlinkClick r:id="rId15" tooltip="Henri d'Orléans, duc d'Aumale"/>
              </a:rPr>
              <a:t>d'Orléans</a:t>
            </a:r>
            <a:r>
              <a:rPr lang="en-US" sz="1200" b="0" i="0" u="none" strike="noStrike" kern="1200" dirty="0" smtClean="0">
                <a:solidFill>
                  <a:schemeClr val="tx1"/>
                </a:solidFill>
                <a:effectLst/>
                <a:latin typeface="+mn-lt"/>
                <a:ea typeface="+mn-ea"/>
                <a:cs typeface="+mn-cs"/>
                <a:hlinkClick r:id="rId15" tooltip="Henri d'Orléans, duc d'Aumale"/>
              </a:rPr>
              <a:t>, </a:t>
            </a:r>
            <a:r>
              <a:rPr lang="en-US" sz="1200" b="0" i="0" u="none" strike="noStrike" kern="1200" dirty="0" err="1" smtClean="0">
                <a:solidFill>
                  <a:schemeClr val="tx1"/>
                </a:solidFill>
                <a:effectLst/>
                <a:latin typeface="+mn-lt"/>
                <a:ea typeface="+mn-ea"/>
                <a:cs typeface="+mn-cs"/>
                <a:hlinkClick r:id="rId15" tooltip="Henri d'Orléans, duc d'Aumale"/>
              </a:rPr>
              <a:t>duc</a:t>
            </a:r>
            <a:r>
              <a:rPr lang="en-US" sz="1200" b="0" i="0" u="none" strike="noStrike" kern="1200" dirty="0" smtClean="0">
                <a:solidFill>
                  <a:schemeClr val="tx1"/>
                </a:solidFill>
                <a:effectLst/>
                <a:latin typeface="+mn-lt"/>
                <a:ea typeface="+mn-ea"/>
                <a:cs typeface="+mn-cs"/>
                <a:hlinkClick r:id="rId15" tooltip="Henri d'Orléans, duc d'Aumale"/>
              </a:rPr>
              <a:t> </a:t>
            </a:r>
            <a:r>
              <a:rPr lang="en-US" sz="1200" b="0" i="0" u="none" strike="noStrike" kern="1200" dirty="0" err="1" smtClean="0">
                <a:solidFill>
                  <a:schemeClr val="tx1"/>
                </a:solidFill>
                <a:effectLst/>
                <a:latin typeface="+mn-lt"/>
                <a:ea typeface="+mn-ea"/>
                <a:cs typeface="+mn-cs"/>
                <a:hlinkClick r:id="rId15" tooltip="Henri d'Orléans, duc d'Aumale"/>
              </a:rPr>
              <a:t>d'Aumale</a:t>
            </a:r>
            <a:r>
              <a:rPr lang="en-US" sz="1200" b="0" i="0" kern="1200" dirty="0" smtClean="0">
                <a:solidFill>
                  <a:schemeClr val="tx1"/>
                </a:solidFill>
                <a:effectLst/>
                <a:latin typeface="+mn-lt"/>
                <a:ea typeface="+mn-ea"/>
                <a:cs typeface="+mn-cs"/>
              </a:rPr>
              <a:t> (1822–1897) to the designs of </a:t>
            </a:r>
            <a:r>
              <a:rPr lang="en-US" sz="1200" b="0" i="0" u="none" strike="noStrike" kern="1200" dirty="0" err="1" smtClean="0">
                <a:solidFill>
                  <a:schemeClr val="tx1"/>
                </a:solidFill>
                <a:effectLst/>
                <a:latin typeface="+mn-lt"/>
                <a:ea typeface="+mn-ea"/>
                <a:cs typeface="+mn-cs"/>
                <a:hlinkClick r:id="rId16" tooltip="Honore Daumet"/>
              </a:rPr>
              <a:t>Honore</a:t>
            </a:r>
            <a:r>
              <a:rPr lang="en-US" sz="1200" b="0" i="0" u="none" strike="noStrike" kern="1200" dirty="0" smtClean="0">
                <a:solidFill>
                  <a:schemeClr val="tx1"/>
                </a:solidFill>
                <a:effectLst/>
                <a:latin typeface="+mn-lt"/>
                <a:ea typeface="+mn-ea"/>
                <a:cs typeface="+mn-cs"/>
                <a:hlinkClick r:id="rId16" tooltip="Honore Daumet"/>
              </a:rPr>
              <a:t> </a:t>
            </a:r>
            <a:r>
              <a:rPr lang="en-US" sz="1200" b="0" i="0" u="none" strike="noStrike" kern="1200" dirty="0" err="1" smtClean="0">
                <a:solidFill>
                  <a:schemeClr val="tx1"/>
                </a:solidFill>
                <a:effectLst/>
                <a:latin typeface="+mn-lt"/>
                <a:ea typeface="+mn-ea"/>
                <a:cs typeface="+mn-cs"/>
                <a:hlinkClick r:id="rId16" tooltip="Honore Daumet"/>
              </a:rPr>
              <a:t>Daumet</a:t>
            </a:r>
            <a:r>
              <a:rPr lang="en-US" sz="1200" b="0" i="0" kern="1200" dirty="0" smtClean="0">
                <a:solidFill>
                  <a:schemeClr val="tx1"/>
                </a:solidFill>
                <a:effectLst/>
                <a:latin typeface="+mn-lt"/>
                <a:ea typeface="+mn-ea"/>
                <a:cs typeface="+mn-cs"/>
              </a:rPr>
              <a:t>. The new château met with mixed reviews. </a:t>
            </a:r>
            <a:r>
              <a:rPr lang="en-US" sz="1200" b="0" i="0" u="none" strike="noStrike" kern="1200" dirty="0" err="1" smtClean="0">
                <a:solidFill>
                  <a:schemeClr val="tx1"/>
                </a:solidFill>
                <a:effectLst/>
                <a:latin typeface="+mn-lt"/>
                <a:ea typeface="+mn-ea"/>
                <a:cs typeface="+mn-cs"/>
                <a:hlinkClick r:id="rId17" tooltip="Boni de Castellane"/>
              </a:rPr>
              <a:t>Boni</a:t>
            </a:r>
            <a:r>
              <a:rPr lang="en-US" sz="1200" b="0" i="0" u="none" strike="noStrike" kern="1200" dirty="0" smtClean="0">
                <a:solidFill>
                  <a:schemeClr val="tx1"/>
                </a:solidFill>
                <a:effectLst/>
                <a:latin typeface="+mn-lt"/>
                <a:ea typeface="+mn-ea"/>
                <a:cs typeface="+mn-cs"/>
                <a:hlinkClick r:id="rId17" tooltip="Boni de Castellane"/>
              </a:rPr>
              <a:t> de </a:t>
            </a:r>
            <a:r>
              <a:rPr lang="en-US" sz="1200" b="0" i="0" u="none" strike="noStrike" kern="1200" dirty="0" err="1" smtClean="0">
                <a:solidFill>
                  <a:schemeClr val="tx1"/>
                </a:solidFill>
                <a:effectLst/>
                <a:latin typeface="+mn-lt"/>
                <a:ea typeface="+mn-ea"/>
                <a:cs typeface="+mn-cs"/>
                <a:hlinkClick r:id="rId17" tooltip="Boni de Castellane"/>
              </a:rPr>
              <a:t>Castellane</a:t>
            </a:r>
            <a:r>
              <a:rPr lang="en-US" sz="1200" b="0" i="0" kern="1200" dirty="0" smtClean="0">
                <a:solidFill>
                  <a:schemeClr val="tx1"/>
                </a:solidFill>
                <a:effectLst/>
                <a:latin typeface="+mn-lt"/>
                <a:ea typeface="+mn-ea"/>
                <a:cs typeface="+mn-cs"/>
              </a:rPr>
              <a:t> summed up one line of thought: "What is today styled a marvel is one of the saddest specimens of the architecture of our era — one enters at the second floor and descends to the salons". In the end, the </a:t>
            </a:r>
            <a:r>
              <a:rPr lang="en-US" sz="1200" b="0" i="0" kern="1200" dirty="0" err="1" smtClean="0">
                <a:solidFill>
                  <a:schemeClr val="tx1"/>
                </a:solidFill>
                <a:effectLst/>
                <a:latin typeface="+mn-lt"/>
                <a:ea typeface="+mn-ea"/>
                <a:cs typeface="+mn-cs"/>
              </a:rPr>
              <a:t>Duc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d'Aumale</a:t>
            </a:r>
            <a:r>
              <a:rPr lang="en-US" sz="1200" b="0" i="0" kern="1200" dirty="0" smtClean="0">
                <a:solidFill>
                  <a:schemeClr val="tx1"/>
                </a:solidFill>
                <a:effectLst/>
                <a:latin typeface="+mn-lt"/>
                <a:ea typeface="+mn-ea"/>
                <a:cs typeface="+mn-cs"/>
              </a:rPr>
              <a:t> bequeathed the property to the </a:t>
            </a:r>
            <a:r>
              <a:rPr lang="en-US" sz="1200" b="0" i="0" kern="1200" dirty="0" err="1" smtClean="0">
                <a:solidFill>
                  <a:schemeClr val="tx1"/>
                </a:solidFill>
                <a:effectLst/>
                <a:latin typeface="+mn-lt"/>
                <a:ea typeface="+mn-ea"/>
                <a:cs typeface="+mn-cs"/>
              </a:rPr>
              <a:t>Institut</a:t>
            </a:r>
            <a:r>
              <a:rPr lang="en-US" sz="1200" b="0" i="0" kern="1200" dirty="0" smtClean="0">
                <a:solidFill>
                  <a:schemeClr val="tx1"/>
                </a:solidFill>
                <a:effectLst/>
                <a:latin typeface="+mn-lt"/>
                <a:ea typeface="+mn-ea"/>
                <a:cs typeface="+mn-cs"/>
              </a:rPr>
              <a:t> de France upon his death in 1897.</a:t>
            </a:r>
          </a:p>
          <a:p>
            <a:r>
              <a:rPr lang="en-US" sz="1200" b="0" i="0" kern="1200" dirty="0" err="1" smtClean="0">
                <a:solidFill>
                  <a:schemeClr val="tx1"/>
                </a:solidFill>
                <a:effectLst/>
                <a:latin typeface="+mn-lt"/>
                <a:ea typeface="+mn-ea"/>
                <a:cs typeface="+mn-cs"/>
              </a:rPr>
              <a:t>Musée</a:t>
            </a:r>
            <a:r>
              <a:rPr lang="en-US" sz="1200" b="0" i="0" kern="1200" dirty="0" smtClean="0">
                <a:solidFill>
                  <a:schemeClr val="tx1"/>
                </a:solidFill>
                <a:effectLst/>
                <a:latin typeface="+mn-lt"/>
                <a:ea typeface="+mn-ea"/>
                <a:cs typeface="+mn-cs"/>
              </a:rPr>
              <a:t> Condé[</a:t>
            </a:r>
            <a:r>
              <a:rPr lang="en-US" sz="1200" b="0" i="0" u="none" strike="noStrike" kern="1200" dirty="0" smtClean="0">
                <a:solidFill>
                  <a:schemeClr val="tx1"/>
                </a:solidFill>
                <a:effectLst/>
                <a:latin typeface="+mn-lt"/>
                <a:ea typeface="+mn-ea"/>
                <a:cs typeface="+mn-cs"/>
                <a:hlinkClick r:id="rId18" tooltip="Edit section: Musée Condé"/>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art gallery of Chantilly is one of the largest in France</a:t>
            </a:r>
          </a:p>
          <a:p>
            <a:r>
              <a:rPr lang="en-US" sz="1200" b="0" i="0" kern="1200" dirty="0" smtClean="0">
                <a:solidFill>
                  <a:schemeClr val="tx1"/>
                </a:solidFill>
                <a:effectLst/>
                <a:latin typeface="+mn-lt"/>
                <a:ea typeface="+mn-ea"/>
                <a:cs typeface="+mn-cs"/>
              </a:rPr>
              <a:t>The library</a:t>
            </a:r>
          </a:p>
          <a:p>
            <a:r>
              <a:rPr lang="en-US" sz="1200" b="0" i="0" kern="1200" dirty="0" smtClean="0">
                <a:solidFill>
                  <a:schemeClr val="tx1"/>
                </a:solidFill>
                <a:effectLst/>
                <a:latin typeface="+mn-lt"/>
                <a:ea typeface="+mn-ea"/>
                <a:cs typeface="+mn-cs"/>
              </a:rPr>
              <a:t>The chapel of the Hearts of the Princes of Condé</a:t>
            </a:r>
          </a:p>
          <a:p>
            <a:r>
              <a:rPr lang="en-US" sz="1200" b="0" i="0" kern="1200" dirty="0" smtClean="0">
                <a:solidFill>
                  <a:schemeClr val="tx1"/>
                </a:solidFill>
                <a:effectLst/>
                <a:latin typeface="+mn-lt"/>
                <a:ea typeface="+mn-ea"/>
                <a:cs typeface="+mn-cs"/>
              </a:rPr>
              <a:t>The château's art gallery, the </a:t>
            </a:r>
            <a:r>
              <a:rPr lang="en-US" sz="1200" b="0" i="0" u="none" strike="noStrike" kern="1200" dirty="0" err="1" smtClean="0">
                <a:solidFill>
                  <a:schemeClr val="tx1"/>
                </a:solidFill>
                <a:effectLst/>
                <a:latin typeface="+mn-lt"/>
                <a:ea typeface="+mn-ea"/>
                <a:cs typeface="+mn-cs"/>
                <a:hlinkClick r:id="rId19" tooltip="Musée Condé"/>
              </a:rPr>
              <a:t>Musée</a:t>
            </a:r>
            <a:r>
              <a:rPr lang="en-US" sz="1200" b="0" i="0" u="none" strike="noStrike" kern="1200" dirty="0" smtClean="0">
                <a:solidFill>
                  <a:schemeClr val="tx1"/>
                </a:solidFill>
                <a:effectLst/>
                <a:latin typeface="+mn-lt"/>
                <a:ea typeface="+mn-ea"/>
                <a:cs typeface="+mn-cs"/>
                <a:hlinkClick r:id="rId19" tooltip="Musée Condé"/>
              </a:rPr>
              <a:t> Condé</a:t>
            </a:r>
            <a:r>
              <a:rPr lang="en-US" sz="1200" b="0" i="0" kern="1200" dirty="0" smtClean="0">
                <a:solidFill>
                  <a:schemeClr val="tx1"/>
                </a:solidFill>
                <a:effectLst/>
                <a:latin typeface="+mn-lt"/>
                <a:ea typeface="+mn-ea"/>
                <a:cs typeface="+mn-cs"/>
              </a:rPr>
              <a:t>, houses one of the finest collections of paintings in France (after the </a:t>
            </a:r>
            <a:r>
              <a:rPr lang="en-US" sz="1200" b="0" i="0" u="none" strike="noStrike" kern="1200" dirty="0" smtClean="0">
                <a:solidFill>
                  <a:schemeClr val="tx1"/>
                </a:solidFill>
                <a:effectLst/>
                <a:latin typeface="+mn-lt"/>
                <a:ea typeface="+mn-ea"/>
                <a:cs typeface="+mn-cs"/>
                <a:hlinkClick r:id="rId20" tooltip="Louvre"/>
              </a:rPr>
              <a:t>Louvre</a:t>
            </a:r>
            <a:r>
              <a:rPr lang="en-US" sz="1200" b="0" i="0" kern="1200" dirty="0" smtClean="0">
                <a:solidFill>
                  <a:schemeClr val="tx1"/>
                </a:solidFill>
                <a:effectLst/>
                <a:latin typeface="+mn-lt"/>
                <a:ea typeface="+mn-ea"/>
                <a:cs typeface="+mn-cs"/>
              </a:rPr>
              <a:t>), with special strength in French paintings and book illuminations of the 15th and 16th centuries.</a:t>
            </a:r>
          </a:p>
          <a:p>
            <a:r>
              <a:rPr lang="en-US" sz="1200" b="0" i="0" kern="1200" dirty="0" smtClean="0">
                <a:solidFill>
                  <a:schemeClr val="tx1"/>
                </a:solidFill>
                <a:effectLst/>
                <a:latin typeface="+mn-lt"/>
                <a:ea typeface="+mn-ea"/>
                <a:cs typeface="+mn-cs"/>
              </a:rPr>
              <a:t>Works in the art gallery (many of them are in the Tribune Room) include </a:t>
            </a:r>
            <a:r>
              <a:rPr lang="en-US" sz="1200" b="0" i="0" u="none" strike="noStrike" kern="1200" dirty="0" err="1" smtClean="0">
                <a:solidFill>
                  <a:schemeClr val="tx1"/>
                </a:solidFill>
                <a:effectLst/>
                <a:latin typeface="+mn-lt"/>
                <a:ea typeface="+mn-ea"/>
                <a:cs typeface="+mn-cs"/>
                <a:hlinkClick r:id="rId21" tooltip="Sassetta"/>
              </a:rPr>
              <a:t>Sassetta</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22" tooltip="Mystic Marriage of Saint Francis (Sassetta)"/>
              </a:rPr>
              <a:t>Mystic Marriage of St. Francis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23" tooltip="Botticelli"/>
              </a:rPr>
              <a:t>Botticelli</a:t>
            </a:r>
            <a:r>
              <a:rPr lang="en-US" sz="1200" b="0" i="0" kern="1200" dirty="0" smtClean="0">
                <a:solidFill>
                  <a:schemeClr val="tx1"/>
                </a:solidFill>
                <a:effectLst/>
                <a:latin typeface="+mn-lt"/>
                <a:ea typeface="+mn-ea"/>
                <a:cs typeface="+mn-cs"/>
              </a:rPr>
              <a:t>'s </a:t>
            </a:r>
            <a:r>
              <a:rPr lang="en-US" sz="1200" b="0" i="1" kern="1200" dirty="0" smtClean="0">
                <a:solidFill>
                  <a:schemeClr val="tx1"/>
                </a:solidFill>
                <a:effectLst/>
                <a:latin typeface="+mn-lt"/>
                <a:ea typeface="+mn-ea"/>
                <a:cs typeface="+mn-cs"/>
              </a:rPr>
              <a:t>Autumn</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4" tooltip="Piero di Cosimo"/>
              </a:rPr>
              <a:t>Piero</a:t>
            </a:r>
            <a:r>
              <a:rPr lang="en-US" sz="1200" b="0" i="0" u="none" strike="noStrike" kern="1200" dirty="0" smtClean="0">
                <a:solidFill>
                  <a:schemeClr val="tx1"/>
                </a:solidFill>
                <a:effectLst/>
                <a:latin typeface="+mn-lt"/>
                <a:ea typeface="+mn-ea"/>
                <a:cs typeface="+mn-cs"/>
                <a:hlinkClick r:id="rId24" tooltip="Piero di Cosimo"/>
              </a:rPr>
              <a:t> di </a:t>
            </a:r>
            <a:r>
              <a:rPr lang="en-US" sz="1200" b="0" i="0" u="none" strike="noStrike" kern="1200" dirty="0" err="1" smtClean="0">
                <a:solidFill>
                  <a:schemeClr val="tx1"/>
                </a:solidFill>
                <a:effectLst/>
                <a:latin typeface="+mn-lt"/>
                <a:ea typeface="+mn-ea"/>
                <a:cs typeface="+mn-cs"/>
                <a:hlinkClick r:id="rId24" tooltip="Piero di Cosimo"/>
              </a:rPr>
              <a:t>Cosimo</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25" tooltip="Portrait of Simonetta Vespucci"/>
              </a:rPr>
              <a:t>Portrait of </a:t>
            </a:r>
            <a:r>
              <a:rPr lang="en-US" sz="1200" b="0" i="1" u="none" strike="noStrike" kern="1200" dirty="0" err="1" smtClean="0">
                <a:solidFill>
                  <a:schemeClr val="tx1"/>
                </a:solidFill>
                <a:effectLst/>
                <a:latin typeface="+mn-lt"/>
                <a:ea typeface="+mn-ea"/>
                <a:cs typeface="+mn-cs"/>
                <a:hlinkClick r:id="rId25" tooltip="Portrait of Simonetta Vespucci"/>
              </a:rPr>
              <a:t>Simonetta</a:t>
            </a:r>
            <a:r>
              <a:rPr lang="en-US" sz="1200" b="0" i="1" u="none" strike="noStrike" kern="1200" dirty="0" smtClean="0">
                <a:solidFill>
                  <a:schemeClr val="tx1"/>
                </a:solidFill>
                <a:effectLst/>
                <a:latin typeface="+mn-lt"/>
                <a:ea typeface="+mn-ea"/>
                <a:cs typeface="+mn-cs"/>
                <a:hlinkClick r:id="rId25" tooltip="Portrait of Simonetta Vespucci"/>
              </a:rPr>
              <a:t> Vespucci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6" tooltip="Raphael"/>
              </a:rPr>
              <a:t>Raphael</a:t>
            </a:r>
            <a:r>
              <a:rPr lang="en-US" sz="1200" b="0" i="0" kern="1200" dirty="0" err="1" smtClean="0">
                <a:solidFill>
                  <a:schemeClr val="tx1"/>
                </a:solidFill>
                <a:effectLst/>
                <a:latin typeface="+mn-lt"/>
                <a:ea typeface="+mn-ea"/>
                <a:cs typeface="+mn-cs"/>
              </a:rPr>
              <a:t>'s</a:t>
            </a:r>
            <a:r>
              <a:rPr lang="en-US" sz="1200" b="0" i="1" u="none" strike="noStrike" kern="1200" dirty="0" err="1" smtClean="0">
                <a:solidFill>
                  <a:schemeClr val="tx1"/>
                </a:solidFill>
                <a:effectLst/>
                <a:latin typeface="+mn-lt"/>
                <a:ea typeface="+mn-ea"/>
                <a:cs typeface="+mn-cs"/>
                <a:hlinkClick r:id="rId27" tooltip="Three Graces (Raphael)"/>
              </a:rPr>
              <a:t>Three</a:t>
            </a:r>
            <a:r>
              <a:rPr lang="en-US" sz="1200" b="0" i="1" u="none" strike="noStrike" kern="1200" dirty="0" smtClean="0">
                <a:solidFill>
                  <a:schemeClr val="tx1"/>
                </a:solidFill>
                <a:effectLst/>
                <a:latin typeface="+mn-lt"/>
                <a:ea typeface="+mn-ea"/>
                <a:cs typeface="+mn-cs"/>
                <a:hlinkClick r:id="rId27" tooltip="Three Graces (Raphael)"/>
              </a:rPr>
              <a:t> Graces</a:t>
            </a:r>
            <a:r>
              <a:rPr lang="en-US" sz="1200" b="0" i="0" kern="1200" dirty="0" smtClean="0">
                <a:solidFill>
                  <a:schemeClr val="tx1"/>
                </a:solidFill>
                <a:effectLst/>
                <a:latin typeface="+mn-lt"/>
                <a:ea typeface="+mn-ea"/>
                <a:cs typeface="+mn-cs"/>
              </a:rPr>
              <a:t> and </a:t>
            </a:r>
            <a:r>
              <a:rPr lang="en-US" sz="1200" b="0" i="1" u="none" strike="noStrike" kern="1200" dirty="0" smtClean="0">
                <a:solidFill>
                  <a:schemeClr val="tx1"/>
                </a:solidFill>
                <a:effectLst/>
                <a:latin typeface="+mn-lt"/>
                <a:ea typeface="+mn-ea"/>
                <a:cs typeface="+mn-cs"/>
                <a:hlinkClick r:id="rId28" tooltip="Madonna of Loreto (Raphael)"/>
              </a:rPr>
              <a:t>Madonna of Loreto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9" tooltip="Guercino"/>
              </a:rPr>
              <a:t>Guercino</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Pietà</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0" tooltip="Pierre Mignard"/>
              </a:rPr>
              <a:t>Pierre </a:t>
            </a:r>
            <a:r>
              <a:rPr lang="en-US" sz="1200" b="0" i="0" u="none" strike="noStrike" kern="1200" dirty="0" err="1" smtClean="0">
                <a:solidFill>
                  <a:schemeClr val="tx1"/>
                </a:solidFill>
                <a:effectLst/>
                <a:latin typeface="+mn-lt"/>
                <a:ea typeface="+mn-ea"/>
                <a:cs typeface="+mn-cs"/>
                <a:hlinkClick r:id="rId30" tooltip="Pierre Mignard"/>
              </a:rPr>
              <a:t>Mignard</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Portrait of Molière</a:t>
            </a:r>
            <a:r>
              <a:rPr lang="en-US" sz="1200" b="0" i="0" kern="1200" dirty="0" smtClean="0">
                <a:solidFill>
                  <a:schemeClr val="tx1"/>
                </a:solidFill>
                <a:effectLst/>
                <a:latin typeface="+mn-lt"/>
                <a:ea typeface="+mn-ea"/>
                <a:cs typeface="+mn-cs"/>
              </a:rPr>
              <a:t> as well as four of </a:t>
            </a:r>
            <a:r>
              <a:rPr lang="en-US" sz="1200" b="0" i="0" u="none" strike="noStrike" kern="1200" dirty="0" smtClean="0">
                <a:solidFill>
                  <a:schemeClr val="tx1"/>
                </a:solidFill>
                <a:effectLst/>
                <a:latin typeface="+mn-lt"/>
                <a:ea typeface="+mn-ea"/>
                <a:cs typeface="+mn-cs"/>
                <a:hlinkClick r:id="rId31" tooltip="Antoine Watteau"/>
              </a:rPr>
              <a:t>Antoine Watteau</a:t>
            </a:r>
            <a:r>
              <a:rPr lang="en-US" sz="1200" b="0" i="0" kern="1200" dirty="0" smtClean="0">
                <a:solidFill>
                  <a:schemeClr val="tx1"/>
                </a:solidFill>
                <a:effectLst/>
                <a:latin typeface="+mn-lt"/>
                <a:ea typeface="+mn-ea"/>
                <a:cs typeface="+mn-cs"/>
              </a:rPr>
              <a:t>'s paintings and </a:t>
            </a:r>
            <a:r>
              <a:rPr lang="en-US" sz="1200" b="0" i="0" u="none" strike="noStrike" kern="1200" dirty="0" smtClean="0">
                <a:solidFill>
                  <a:schemeClr val="tx1"/>
                </a:solidFill>
                <a:effectLst/>
                <a:latin typeface="+mn-lt"/>
                <a:ea typeface="+mn-ea"/>
                <a:cs typeface="+mn-cs"/>
                <a:hlinkClick r:id="rId32" tooltip="Jean-Baptiste-Camille Corot"/>
              </a:rPr>
              <a:t>Jean-Baptiste-Camille Corot</a:t>
            </a:r>
            <a:r>
              <a:rPr lang="en-US" sz="1200" b="0" i="0" kern="1200" dirty="0" smtClean="0">
                <a:solidFill>
                  <a:schemeClr val="tx1"/>
                </a:solidFill>
                <a:effectLst/>
                <a:latin typeface="+mn-lt"/>
                <a:ea typeface="+mn-ea"/>
                <a:cs typeface="+mn-cs"/>
              </a:rPr>
              <a:t>'s </a:t>
            </a:r>
            <a:r>
              <a:rPr lang="en-US" sz="1200" b="0" i="1" u="none" strike="noStrike" kern="1200" dirty="0" smtClean="0">
                <a:solidFill>
                  <a:schemeClr val="tx1"/>
                </a:solidFill>
                <a:effectLst/>
                <a:latin typeface="+mn-lt"/>
                <a:ea typeface="+mn-ea"/>
                <a:cs typeface="+mn-cs"/>
                <a:hlinkClick r:id="rId33" tooltip="Le concert champêtre"/>
              </a:rPr>
              <a:t>Le concert </a:t>
            </a:r>
            <a:r>
              <a:rPr lang="en-US" sz="1200" b="0" i="1" u="none" strike="noStrike" kern="1200" dirty="0" err="1" smtClean="0">
                <a:solidFill>
                  <a:schemeClr val="tx1"/>
                </a:solidFill>
                <a:effectLst/>
                <a:latin typeface="+mn-lt"/>
                <a:ea typeface="+mn-ea"/>
                <a:cs typeface="+mn-cs"/>
                <a:hlinkClick r:id="rId33" tooltip="Le concert champêtre"/>
              </a:rPr>
              <a:t>champêtre</a:t>
            </a:r>
            <a:r>
              <a:rPr lang="en-US" sz="1200" b="0" i="0" kern="1200" dirty="0" smtClean="0">
                <a:solidFill>
                  <a:schemeClr val="tx1"/>
                </a:solidFill>
                <a:effectLst/>
                <a:latin typeface="+mn-lt"/>
                <a:ea typeface="+mn-ea"/>
                <a:cs typeface="+mn-cs"/>
              </a:rPr>
              <a:t>. Other paintings in the collection include works by </a:t>
            </a:r>
            <a:r>
              <a:rPr lang="en-US" sz="1200" b="0" i="0" u="none" strike="noStrike" kern="1200" dirty="0" smtClean="0">
                <a:solidFill>
                  <a:schemeClr val="tx1"/>
                </a:solidFill>
                <a:effectLst/>
                <a:latin typeface="+mn-lt"/>
                <a:ea typeface="+mn-ea"/>
                <a:cs typeface="+mn-cs"/>
                <a:hlinkClick r:id="rId34" tooltip="Fra Angelico"/>
              </a:rPr>
              <a:t>Fra Angelico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35" tooltip="Filippino Lippi"/>
              </a:rPr>
              <a:t>Filippino</a:t>
            </a:r>
            <a:r>
              <a:rPr lang="en-US" sz="1200" b="0" i="0" u="none" strike="noStrike" kern="1200" dirty="0" smtClean="0">
                <a:solidFill>
                  <a:schemeClr val="tx1"/>
                </a:solidFill>
                <a:effectLst/>
                <a:latin typeface="+mn-lt"/>
                <a:ea typeface="+mn-ea"/>
                <a:cs typeface="+mn-cs"/>
                <a:hlinkClick r:id="rId35" tooltip="Filippino Lippi"/>
              </a:rPr>
              <a:t> Lippi</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6" tooltip="Hans Memling"/>
              </a:rPr>
              <a:t>Hans Memling</a:t>
            </a:r>
            <a:r>
              <a:rPr lang="en-US" sz="1200" b="0" i="0" kern="1200" dirty="0" smtClean="0">
                <a:solidFill>
                  <a:schemeClr val="tx1"/>
                </a:solidFill>
                <a:effectLst/>
                <a:latin typeface="+mn-lt"/>
                <a:ea typeface="+mn-ea"/>
                <a:cs typeface="+mn-cs"/>
              </a:rPr>
              <a:t>, 260 paintings and drawings by </a:t>
            </a:r>
            <a:r>
              <a:rPr lang="en-US" sz="1200" b="0" i="0" u="none" strike="noStrike" kern="1200" dirty="0" smtClean="0">
                <a:solidFill>
                  <a:schemeClr val="tx1"/>
                </a:solidFill>
                <a:effectLst/>
                <a:latin typeface="+mn-lt"/>
                <a:ea typeface="+mn-ea"/>
                <a:cs typeface="+mn-cs"/>
                <a:hlinkClick r:id="rId37" tooltip="François Clouet"/>
              </a:rPr>
              <a:t>François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38" tooltip="Jean Clouet"/>
              </a:rPr>
              <a:t>Jean </a:t>
            </a:r>
            <a:r>
              <a:rPr lang="en-US" sz="1200" b="0" i="0" u="none" strike="noStrike" kern="1200" dirty="0" err="1" smtClean="0">
                <a:solidFill>
                  <a:schemeClr val="tx1"/>
                </a:solidFill>
                <a:effectLst/>
                <a:latin typeface="+mn-lt"/>
                <a:ea typeface="+mn-ea"/>
                <a:cs typeface="+mn-cs"/>
                <a:hlinkClick r:id="rId38" tooltip="Jean Clouet"/>
              </a:rPr>
              <a:t>Clouet</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9" tooltip="Paolo Veronese"/>
              </a:rPr>
              <a:t>Veronese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0" tooltip="Barocci"/>
              </a:rPr>
              <a:t>Barocci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1" tooltip="Annibale Carracci"/>
              </a:rPr>
              <a:t>Annibale</a:t>
            </a:r>
            <a:r>
              <a:rPr lang="en-US" sz="1200" b="0" i="0" u="none" strike="noStrike" kern="1200" dirty="0" smtClean="0">
                <a:solidFill>
                  <a:schemeClr val="tx1"/>
                </a:solidFill>
                <a:effectLst/>
                <a:latin typeface="+mn-lt"/>
                <a:ea typeface="+mn-ea"/>
                <a:cs typeface="+mn-cs"/>
                <a:hlinkClick r:id="rId41" tooltip="Annibale Carracci"/>
              </a:rPr>
              <a:t> Carracci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2" tooltip="Domenichino"/>
              </a:rPr>
              <a:t>Domenichino</a:t>
            </a:r>
            <a:r>
              <a:rPr lang="en-US" sz="1200" b="0" i="0" kern="1200" dirty="0" err="1"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hlinkClick r:id="rId43" tooltip="Salvator Rosa"/>
              </a:rPr>
              <a:t>Salvator</a:t>
            </a:r>
            <a:r>
              <a:rPr lang="en-US" sz="1200" b="0" i="0" u="none" strike="noStrike" kern="1200" dirty="0" smtClean="0">
                <a:solidFill>
                  <a:schemeClr val="tx1"/>
                </a:solidFill>
                <a:effectLst/>
                <a:latin typeface="+mn-lt"/>
                <a:ea typeface="+mn-ea"/>
                <a:cs typeface="+mn-cs"/>
                <a:hlinkClick r:id="rId43" tooltip="Salvator Rosa"/>
              </a:rPr>
              <a:t> Rosa</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4" tooltip="Nicolas Poussin"/>
              </a:rPr>
              <a:t>Nicolas </a:t>
            </a:r>
            <a:r>
              <a:rPr lang="en-US" sz="1200" b="0" i="0" u="none" strike="noStrike" kern="1200" dirty="0" err="1" smtClean="0">
                <a:solidFill>
                  <a:schemeClr val="tx1"/>
                </a:solidFill>
                <a:effectLst/>
                <a:latin typeface="+mn-lt"/>
                <a:ea typeface="+mn-ea"/>
                <a:cs typeface="+mn-cs"/>
                <a:hlinkClick r:id="rId44" tooltip="Nicolas Poussin"/>
              </a:rPr>
              <a:t>Poussin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5" tooltip="Philippe de Champaigne"/>
              </a:rPr>
              <a:t>Philippe de </a:t>
            </a:r>
            <a:r>
              <a:rPr lang="en-US" sz="1200" b="0" i="0" u="none" strike="noStrike" kern="1200" dirty="0" err="1" smtClean="0">
                <a:solidFill>
                  <a:schemeClr val="tx1"/>
                </a:solidFill>
                <a:effectLst/>
                <a:latin typeface="+mn-lt"/>
                <a:ea typeface="+mn-ea"/>
                <a:cs typeface="+mn-cs"/>
                <a:hlinkClick r:id="rId45" tooltip="Philippe de Champaigne"/>
              </a:rPr>
              <a:t>Champaigne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6" tooltip="Van Dyck"/>
              </a:rPr>
              <a:t>Van </a:t>
            </a:r>
            <a:r>
              <a:rPr lang="en-US" sz="1200" b="0" i="0" u="none" strike="noStrike" kern="1200" dirty="0" err="1" smtClean="0">
                <a:solidFill>
                  <a:schemeClr val="tx1"/>
                </a:solidFill>
                <a:effectLst/>
                <a:latin typeface="+mn-lt"/>
                <a:ea typeface="+mn-ea"/>
                <a:cs typeface="+mn-cs"/>
                <a:hlinkClick r:id="rId46" tooltip="Van Dyck"/>
              </a:rPr>
              <a:t>Dyck</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7" tooltip="Guido Reni"/>
              </a:rPr>
              <a:t>Guido Reni</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8" tooltip="Jean-Baptiste Greuze"/>
              </a:rPr>
              <a:t>Jean-Baptiste Greuze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9" tooltip="Joshua Reynolds"/>
              </a:rPr>
              <a:t>Joshua Reynolds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0" tooltip="Eugène Delacroix"/>
              </a:rPr>
              <a:t>Eugène</a:t>
            </a:r>
            <a:r>
              <a:rPr lang="en-US" sz="1200" b="0" i="0" u="none" strike="noStrike" kern="1200" dirty="0" smtClean="0">
                <a:solidFill>
                  <a:schemeClr val="tx1"/>
                </a:solidFill>
                <a:effectLst/>
                <a:latin typeface="+mn-lt"/>
                <a:ea typeface="+mn-ea"/>
                <a:cs typeface="+mn-cs"/>
                <a:hlinkClick r:id="rId50" tooltip="Eugène Delacroix"/>
              </a:rPr>
              <a:t> Delacroix</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1" tooltip="Ingres"/>
              </a:rPr>
              <a:t>Ingres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2" tooltip="Géricault"/>
              </a:rPr>
              <a:t>Géricault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library of the Petit Château contains over 1500 </a:t>
            </a:r>
            <a:r>
              <a:rPr lang="en-US" sz="1200" b="0" i="0" u="none" strike="noStrike" kern="1200" dirty="0" smtClean="0">
                <a:solidFill>
                  <a:schemeClr val="tx1"/>
                </a:solidFill>
                <a:effectLst/>
                <a:latin typeface="+mn-lt"/>
                <a:ea typeface="+mn-ea"/>
                <a:cs typeface="+mn-cs"/>
                <a:hlinkClick r:id="rId53" tooltip="Manuscript"/>
              </a:rPr>
              <a:t>manuscripts</a:t>
            </a:r>
            <a:r>
              <a:rPr lang="en-US" sz="1200" b="0" i="0" kern="1200" dirty="0" smtClean="0">
                <a:solidFill>
                  <a:schemeClr val="tx1"/>
                </a:solidFill>
                <a:effectLst/>
                <a:latin typeface="+mn-lt"/>
                <a:ea typeface="+mn-ea"/>
                <a:cs typeface="+mn-cs"/>
              </a:rPr>
              <a:t> and 17,500 printed volumes, that is part of the collection of over 700 </a:t>
            </a:r>
            <a:r>
              <a:rPr lang="en-US" sz="1200" b="0" i="0" u="none" strike="noStrike" kern="1200" dirty="0" smtClean="0">
                <a:solidFill>
                  <a:schemeClr val="tx1"/>
                </a:solidFill>
                <a:effectLst/>
                <a:latin typeface="+mn-lt"/>
                <a:ea typeface="+mn-ea"/>
                <a:cs typeface="+mn-cs"/>
                <a:hlinkClick r:id="rId54" tooltip="Incunabula"/>
              </a:rPr>
              <a:t>incunabula</a:t>
            </a:r>
            <a:r>
              <a:rPr lang="en-US" sz="1200" b="0" i="0" kern="1200" dirty="0" smtClean="0">
                <a:solidFill>
                  <a:schemeClr val="tx1"/>
                </a:solidFill>
                <a:effectLst/>
                <a:latin typeface="+mn-lt"/>
                <a:ea typeface="+mn-ea"/>
                <a:cs typeface="+mn-cs"/>
              </a:rPr>
              <a:t>, and some 300 medieval manuscripts, including one page of the </a:t>
            </a:r>
            <a:r>
              <a:rPr lang="en-US" sz="1200" b="0" i="1" u="none" strike="noStrike" kern="1200" dirty="0" err="1" smtClean="0">
                <a:solidFill>
                  <a:schemeClr val="tx1"/>
                </a:solidFill>
                <a:effectLst/>
                <a:latin typeface="+mn-lt"/>
                <a:ea typeface="+mn-ea"/>
                <a:cs typeface="+mn-cs"/>
                <a:hlinkClick r:id="rId55" tooltip="Registrum Gregorii"/>
              </a:rPr>
              <a:t>Registrum</a:t>
            </a:r>
            <a:r>
              <a:rPr lang="en-US" sz="1200" b="0" i="1" u="none" strike="noStrike" kern="1200" dirty="0" smtClean="0">
                <a:solidFill>
                  <a:schemeClr val="tx1"/>
                </a:solidFill>
                <a:effectLst/>
                <a:latin typeface="+mn-lt"/>
                <a:ea typeface="+mn-ea"/>
                <a:cs typeface="+mn-cs"/>
                <a:hlinkClick r:id="rId55" tooltip="Registrum Gregorii"/>
              </a:rPr>
              <a:t> </a:t>
            </a:r>
            <a:r>
              <a:rPr lang="en-US" sz="1200" b="0" i="1" u="none" strike="noStrike" kern="1200" dirty="0" err="1" smtClean="0">
                <a:solidFill>
                  <a:schemeClr val="tx1"/>
                </a:solidFill>
                <a:effectLst/>
                <a:latin typeface="+mn-lt"/>
                <a:ea typeface="+mn-ea"/>
                <a:cs typeface="+mn-cs"/>
                <a:hlinkClick r:id="rId55" tooltip="Registrum Gregorii"/>
              </a:rPr>
              <a:t>Gregorii</a:t>
            </a:r>
            <a:r>
              <a:rPr lang="en-US" sz="1200" b="0" i="0" kern="1200" dirty="0" smtClean="0">
                <a:solidFill>
                  <a:schemeClr val="tx1"/>
                </a:solidFill>
                <a:effectLst/>
                <a:latin typeface="+mn-lt"/>
                <a:ea typeface="+mn-ea"/>
                <a:cs typeface="+mn-cs"/>
              </a:rPr>
              <a:t> (c. 983), the </a:t>
            </a:r>
            <a:r>
              <a:rPr lang="en-US" sz="1200" b="0" i="1" u="none" strike="noStrike" kern="1200" dirty="0" smtClean="0">
                <a:solidFill>
                  <a:schemeClr val="tx1"/>
                </a:solidFill>
                <a:effectLst/>
                <a:latin typeface="+mn-lt"/>
                <a:ea typeface="+mn-ea"/>
                <a:cs typeface="+mn-cs"/>
                <a:hlinkClick r:id="rId56" tooltip="Très Riches Heures du Duc de Berry"/>
              </a:rPr>
              <a:t>Les </a:t>
            </a:r>
            <a:r>
              <a:rPr lang="en-US" sz="1200" b="0" i="1" u="none" strike="noStrike" kern="1200" dirty="0" err="1" smtClean="0">
                <a:solidFill>
                  <a:schemeClr val="tx1"/>
                </a:solidFill>
                <a:effectLst/>
                <a:latin typeface="+mn-lt"/>
                <a:ea typeface="+mn-ea"/>
                <a:cs typeface="+mn-cs"/>
                <a:hlinkClick r:id="rId56" tooltip="Très Riches Heures du Duc de Berry"/>
              </a:rPr>
              <a:t>très</a:t>
            </a:r>
            <a:r>
              <a:rPr lang="en-US" sz="1200" b="0" i="1" u="none" strike="noStrike" kern="1200" dirty="0" smtClean="0">
                <a:solidFill>
                  <a:schemeClr val="tx1"/>
                </a:solidFill>
                <a:effectLst/>
                <a:latin typeface="+mn-lt"/>
                <a:ea typeface="+mn-ea"/>
                <a:cs typeface="+mn-cs"/>
                <a:hlinkClick r:id="rId56" tooltip="Très Riches Heures du Duc de Berry"/>
              </a:rPr>
              <a:t> riches </a:t>
            </a:r>
            <a:r>
              <a:rPr lang="en-US" sz="1200" b="0" i="1" u="none" strike="noStrike" kern="1200" dirty="0" err="1" smtClean="0">
                <a:solidFill>
                  <a:schemeClr val="tx1"/>
                </a:solidFill>
                <a:effectLst/>
                <a:latin typeface="+mn-lt"/>
                <a:ea typeface="+mn-ea"/>
                <a:cs typeface="+mn-cs"/>
                <a:hlinkClick r:id="rId56" tooltip="Très Riches Heures du Duc de Berry"/>
              </a:rPr>
              <a:t>heures</a:t>
            </a:r>
            <a:r>
              <a:rPr lang="en-US" sz="1200" b="0" i="0" kern="1200" dirty="0" smtClean="0">
                <a:solidFill>
                  <a:schemeClr val="tx1"/>
                </a:solidFill>
                <a:effectLst/>
                <a:latin typeface="+mn-lt"/>
                <a:ea typeface="+mn-ea"/>
                <a:cs typeface="+mn-cs"/>
              </a:rPr>
              <a:t> du </a:t>
            </a:r>
            <a:r>
              <a:rPr lang="en-US" sz="1200" b="0" i="0" u="none" strike="noStrike" kern="1200" dirty="0" err="1" smtClean="0">
                <a:solidFill>
                  <a:schemeClr val="tx1"/>
                </a:solidFill>
                <a:effectLst/>
                <a:latin typeface="+mn-lt"/>
                <a:ea typeface="+mn-ea"/>
                <a:cs typeface="+mn-cs"/>
                <a:hlinkClick r:id="rId57" tooltip="Duc de Berry"/>
              </a:rPr>
              <a:t>Duc</a:t>
            </a:r>
            <a:r>
              <a:rPr lang="en-US" sz="1200" b="0" i="0" u="none" strike="noStrike" kern="1200" dirty="0" smtClean="0">
                <a:solidFill>
                  <a:schemeClr val="tx1"/>
                </a:solidFill>
                <a:effectLst/>
                <a:latin typeface="+mn-lt"/>
                <a:ea typeface="+mn-ea"/>
                <a:cs typeface="+mn-cs"/>
                <a:hlinkClick r:id="rId57" tooltip="Duc de Berry"/>
              </a:rPr>
              <a:t> de Berry</a:t>
            </a:r>
            <a:r>
              <a:rPr lang="en-US" sz="1200" b="0" i="0" kern="1200" dirty="0" smtClean="0">
                <a:solidFill>
                  <a:schemeClr val="tx1"/>
                </a:solidFill>
                <a:effectLst/>
                <a:latin typeface="+mn-lt"/>
                <a:ea typeface="+mn-ea"/>
                <a:cs typeface="+mn-cs"/>
              </a:rPr>
              <a:t>, the </a:t>
            </a:r>
            <a:r>
              <a:rPr lang="en-US" sz="1200" b="0" i="0" u="none" strike="noStrike" kern="1200" dirty="0" err="1" smtClean="0">
                <a:solidFill>
                  <a:schemeClr val="tx1"/>
                </a:solidFill>
                <a:effectLst/>
                <a:latin typeface="+mn-lt"/>
                <a:ea typeface="+mn-ea"/>
                <a:cs typeface="+mn-cs"/>
                <a:hlinkClick r:id="rId58" tooltip="Ingeborg Psalter"/>
              </a:rPr>
              <a:t>Ingeborg</a:t>
            </a:r>
            <a:r>
              <a:rPr lang="en-US" sz="1200" b="0" i="0" u="none" strike="noStrike" kern="1200" dirty="0" smtClean="0">
                <a:solidFill>
                  <a:schemeClr val="tx1"/>
                </a:solidFill>
                <a:effectLst/>
                <a:latin typeface="+mn-lt"/>
                <a:ea typeface="+mn-ea"/>
                <a:cs typeface="+mn-cs"/>
                <a:hlinkClick r:id="rId58" tooltip="Ingeborg Psalter"/>
              </a:rPr>
              <a:t> Psalter</a:t>
            </a:r>
            <a:r>
              <a:rPr lang="en-US" sz="1200" b="0" i="0" kern="1200" dirty="0" smtClean="0">
                <a:solidFill>
                  <a:schemeClr val="tx1"/>
                </a:solidFill>
                <a:effectLst/>
                <a:latin typeface="+mn-lt"/>
                <a:ea typeface="+mn-ea"/>
                <a:cs typeface="+mn-cs"/>
              </a:rPr>
              <a:t> and 40 miniatures from </a:t>
            </a:r>
            <a:r>
              <a:rPr lang="en-US" sz="1200" b="0" i="0" u="none" strike="noStrike" kern="1200" dirty="0" smtClean="0">
                <a:solidFill>
                  <a:schemeClr val="tx1"/>
                </a:solidFill>
                <a:effectLst/>
                <a:latin typeface="+mn-lt"/>
                <a:ea typeface="+mn-ea"/>
                <a:cs typeface="+mn-cs"/>
                <a:hlinkClick r:id="rId59" tooltip="Jean Fouquet"/>
              </a:rPr>
              <a:t>Jean Fouquet</a:t>
            </a:r>
            <a:r>
              <a:rPr lang="en-US" sz="1200" b="0" i="0" kern="1200" dirty="0" smtClean="0">
                <a:solidFill>
                  <a:schemeClr val="tx1"/>
                </a:solidFill>
                <a:effectLst/>
                <a:latin typeface="+mn-lt"/>
                <a:ea typeface="+mn-ea"/>
                <a:cs typeface="+mn-cs"/>
              </a:rPr>
              <a:t>'s </a:t>
            </a:r>
            <a:r>
              <a:rPr lang="en-US" sz="1200" b="0" i="1" kern="1200" dirty="0" smtClean="0">
                <a:solidFill>
                  <a:schemeClr val="tx1"/>
                </a:solidFill>
                <a:effectLst/>
                <a:latin typeface="+mn-lt"/>
                <a:ea typeface="+mn-ea"/>
                <a:cs typeface="+mn-cs"/>
              </a:rPr>
              <a:t>Book of Hours of Etienne Chevalier</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Park and Chantilly racecourse[</a:t>
            </a:r>
            <a:r>
              <a:rPr lang="en-US" sz="1200" b="0" i="0" u="none" strike="noStrike" kern="1200" dirty="0" smtClean="0">
                <a:solidFill>
                  <a:schemeClr val="tx1"/>
                </a:solidFill>
                <a:effectLst/>
                <a:latin typeface="+mn-lt"/>
                <a:ea typeface="+mn-ea"/>
                <a:cs typeface="+mn-cs"/>
                <a:hlinkClick r:id="rId60" tooltip="Edit section: Park and Chantilly racecourse"/>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main </a:t>
            </a:r>
            <a:r>
              <a:rPr lang="en-US" sz="1200" b="0" i="0" u="none" strike="noStrike" kern="1200" dirty="0" smtClean="0">
                <a:solidFill>
                  <a:schemeClr val="tx1"/>
                </a:solidFill>
                <a:effectLst/>
                <a:latin typeface="+mn-lt"/>
                <a:ea typeface="+mn-ea"/>
                <a:cs typeface="+mn-cs"/>
                <a:hlinkClick r:id="rId61" tooltip="French formal garden"/>
              </a:rPr>
              <a:t>French formal garden</a:t>
            </a:r>
            <a:r>
              <a:rPr lang="en-US" sz="1200" b="0" i="0" kern="1200" dirty="0" smtClean="0">
                <a:solidFill>
                  <a:schemeClr val="tx1"/>
                </a:solidFill>
                <a:effectLst/>
                <a:latin typeface="+mn-lt"/>
                <a:ea typeface="+mn-ea"/>
                <a:cs typeface="+mn-cs"/>
              </a:rPr>
              <a:t>, featuring extensive parterres and water features, was laid out principally by </a:t>
            </a:r>
            <a:r>
              <a:rPr lang="en-US" sz="1200" b="0" i="0" u="none" strike="noStrike" kern="1200" dirty="0" smtClean="0">
                <a:solidFill>
                  <a:schemeClr val="tx1"/>
                </a:solidFill>
                <a:effectLst/>
                <a:latin typeface="+mn-lt"/>
                <a:ea typeface="+mn-ea"/>
                <a:cs typeface="+mn-cs"/>
                <a:hlinkClick r:id="rId62" tooltip="André Le Nôtre"/>
              </a:rPr>
              <a:t>André Le </a:t>
            </a:r>
            <a:r>
              <a:rPr lang="en-US" sz="1200" b="0" i="0" u="none" strike="noStrike" kern="1200" dirty="0" err="1" smtClean="0">
                <a:solidFill>
                  <a:schemeClr val="tx1"/>
                </a:solidFill>
                <a:effectLst/>
                <a:latin typeface="+mn-lt"/>
                <a:ea typeface="+mn-ea"/>
                <a:cs typeface="+mn-cs"/>
                <a:hlinkClick r:id="rId62" tooltip="André Le Nôtre"/>
              </a:rPr>
              <a:t>Nôtre</a:t>
            </a:r>
            <a:r>
              <a:rPr lang="en-US" sz="1200" b="0" i="0" kern="1200" dirty="0" smtClean="0">
                <a:solidFill>
                  <a:schemeClr val="tx1"/>
                </a:solidFill>
                <a:effectLst/>
                <a:latin typeface="+mn-lt"/>
                <a:ea typeface="+mn-ea"/>
                <a:cs typeface="+mn-cs"/>
              </a:rPr>
              <a:t> for the Grand Condé. The park also contains a </a:t>
            </a:r>
            <a:r>
              <a:rPr lang="en-US" sz="1200" b="0" i="0" u="none" strike="noStrike" kern="1200" dirty="0" smtClean="0">
                <a:solidFill>
                  <a:schemeClr val="tx1"/>
                </a:solidFill>
                <a:effectLst/>
                <a:latin typeface="+mn-lt"/>
                <a:ea typeface="+mn-ea"/>
                <a:cs typeface="+mn-cs"/>
                <a:hlinkClick r:id="rId63" tooltip="French landscape garden"/>
              </a:rPr>
              <a:t>French landscape garden</a:t>
            </a:r>
            <a:r>
              <a:rPr lang="en-US" sz="1200" b="0" i="0" kern="1200" dirty="0" smtClean="0">
                <a:solidFill>
                  <a:schemeClr val="tx1"/>
                </a:solidFill>
                <a:effectLst/>
                <a:latin typeface="+mn-lt"/>
                <a:ea typeface="+mn-ea"/>
                <a:cs typeface="+mn-cs"/>
              </a:rPr>
              <a:t> with a cascade, pavilions, and a rustic ersatz village, the </a:t>
            </a:r>
            <a:r>
              <a:rPr lang="en-US" sz="1200" b="0" i="0" u="none" strike="noStrike" kern="1200" dirty="0" err="1" smtClean="0">
                <a:solidFill>
                  <a:schemeClr val="tx1"/>
                </a:solidFill>
                <a:effectLst/>
                <a:latin typeface="+mn-lt"/>
                <a:ea typeface="+mn-ea"/>
                <a:cs typeface="+mn-cs"/>
                <a:hlinkClick r:id="rId64" tooltip="Hameau de Chantilly"/>
              </a:rPr>
              <a:t>Hameau</a:t>
            </a:r>
            <a:r>
              <a:rPr lang="en-US" sz="1200" b="0" i="0" u="none" strike="noStrike" kern="1200" dirty="0" smtClean="0">
                <a:solidFill>
                  <a:schemeClr val="tx1"/>
                </a:solidFill>
                <a:effectLst/>
                <a:latin typeface="+mn-lt"/>
                <a:ea typeface="+mn-ea"/>
                <a:cs typeface="+mn-cs"/>
                <a:hlinkClick r:id="rId64" tooltip="Hameau de Chantilly"/>
              </a:rPr>
              <a:t> de Chantilly</a:t>
            </a:r>
            <a:r>
              <a:rPr lang="en-US" sz="1200" b="0" i="0" kern="1200" dirty="0" smtClean="0">
                <a:solidFill>
                  <a:schemeClr val="tx1"/>
                </a:solidFill>
                <a:effectLst/>
                <a:latin typeface="+mn-lt"/>
                <a:ea typeface="+mn-ea"/>
                <a:cs typeface="+mn-cs"/>
              </a:rPr>
              <a:t>, which inspired the </a:t>
            </a:r>
            <a:r>
              <a:rPr lang="en-US" sz="1200" b="0" i="0" u="none" strike="noStrike" kern="1200" dirty="0" err="1" smtClean="0">
                <a:solidFill>
                  <a:schemeClr val="tx1"/>
                </a:solidFill>
                <a:effectLst/>
                <a:latin typeface="+mn-lt"/>
                <a:ea typeface="+mn-ea"/>
                <a:cs typeface="+mn-cs"/>
                <a:hlinkClick r:id="rId65" tooltip="Hameau de la reine"/>
              </a:rPr>
              <a:t>Hameau</a:t>
            </a:r>
            <a:r>
              <a:rPr lang="en-US" sz="1200" b="0" i="0" u="none" strike="noStrike" kern="1200" dirty="0" smtClean="0">
                <a:solidFill>
                  <a:schemeClr val="tx1"/>
                </a:solidFill>
                <a:effectLst/>
                <a:latin typeface="+mn-lt"/>
                <a:ea typeface="+mn-ea"/>
                <a:cs typeface="+mn-cs"/>
                <a:hlinkClick r:id="rId65" tooltip="Hameau de la reine"/>
              </a:rPr>
              <a:t> de la </a:t>
            </a:r>
            <a:r>
              <a:rPr lang="en-US" sz="1200" b="0" i="0" u="none" strike="noStrike" kern="1200" dirty="0" err="1" smtClean="0">
                <a:solidFill>
                  <a:schemeClr val="tx1"/>
                </a:solidFill>
                <a:effectLst/>
                <a:latin typeface="+mn-lt"/>
                <a:ea typeface="+mn-ea"/>
                <a:cs typeface="+mn-cs"/>
                <a:hlinkClick r:id="rId65" tooltip="Hameau de la reine"/>
              </a:rPr>
              <a:t>reine</a:t>
            </a:r>
            <a:r>
              <a:rPr lang="en-US" sz="1200" b="0" i="0" kern="1200" dirty="0" smtClean="0">
                <a:solidFill>
                  <a:schemeClr val="tx1"/>
                </a:solidFill>
                <a:effectLst/>
                <a:latin typeface="+mn-lt"/>
                <a:ea typeface="+mn-ea"/>
                <a:cs typeface="+mn-cs"/>
              </a:rPr>
              <a:t> of </a:t>
            </a:r>
            <a:r>
              <a:rPr lang="en-US" sz="1200" b="0" i="0" u="none" strike="noStrike" kern="1200" dirty="0" smtClean="0">
                <a:solidFill>
                  <a:schemeClr val="tx1"/>
                </a:solidFill>
                <a:effectLst/>
                <a:latin typeface="+mn-lt"/>
                <a:ea typeface="+mn-ea"/>
                <a:cs typeface="+mn-cs"/>
                <a:hlinkClick r:id="rId66" tooltip="Marie Antoinette"/>
              </a:rPr>
              <a:t>Marie Antoinette</a:t>
            </a:r>
            <a:r>
              <a:rPr lang="en-US" sz="1200" b="0" i="0" kern="1200" dirty="0" smtClean="0">
                <a:solidFill>
                  <a:schemeClr val="tx1"/>
                </a:solidFill>
                <a:effectLst/>
                <a:latin typeface="+mn-lt"/>
                <a:ea typeface="+mn-ea"/>
                <a:cs typeface="+mn-cs"/>
              </a:rPr>
              <a:t> in the </a:t>
            </a:r>
            <a:r>
              <a:rPr lang="en-US" sz="1200" b="0" i="0" u="none" strike="noStrike" kern="1200" dirty="0" smtClean="0">
                <a:solidFill>
                  <a:schemeClr val="tx1"/>
                </a:solidFill>
                <a:effectLst/>
                <a:latin typeface="+mn-lt"/>
                <a:ea typeface="+mn-ea"/>
                <a:cs typeface="+mn-cs"/>
                <a:hlinkClick r:id="rId67" tooltip="Gardens of Versailles"/>
              </a:rPr>
              <a:t>Gardens of Versailles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estate overlooks the </a:t>
            </a:r>
            <a:r>
              <a:rPr lang="en-US" sz="1200" b="0" i="0" u="none" strike="noStrike" kern="1200" dirty="0" smtClean="0">
                <a:solidFill>
                  <a:schemeClr val="tx1"/>
                </a:solidFill>
                <a:effectLst/>
                <a:latin typeface="+mn-lt"/>
                <a:ea typeface="+mn-ea"/>
                <a:cs typeface="+mn-cs"/>
                <a:hlinkClick r:id="rId68" tooltip="Chantilly Racecourse"/>
              </a:rPr>
              <a:t>Chantilly Racecourse</a:t>
            </a:r>
            <a:r>
              <a:rPr lang="en-US" sz="1200" b="0" i="0" kern="1200" dirty="0" smtClean="0">
                <a:solidFill>
                  <a:schemeClr val="tx1"/>
                </a:solidFill>
                <a:effectLst/>
                <a:latin typeface="+mn-lt"/>
                <a:ea typeface="+mn-ea"/>
                <a:cs typeface="+mn-cs"/>
              </a:rPr>
              <a:t> and the </a:t>
            </a:r>
            <a:r>
              <a:rPr lang="en-US" sz="1200" b="0" i="1" kern="1200" dirty="0" err="1" smtClean="0">
                <a:solidFill>
                  <a:schemeClr val="tx1"/>
                </a:solidFill>
                <a:effectLst/>
                <a:latin typeface="+mn-lt"/>
                <a:ea typeface="+mn-ea"/>
                <a:cs typeface="+mn-cs"/>
              </a:rPr>
              <a:t>Grandes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Écuries</a:t>
            </a:r>
            <a:r>
              <a:rPr lang="en-US" sz="1200" b="0" i="0" kern="1200" dirty="0" smtClean="0">
                <a:solidFill>
                  <a:schemeClr val="tx1"/>
                </a:solidFill>
                <a:effectLst/>
                <a:latin typeface="+mn-lt"/>
                <a:ea typeface="+mn-ea"/>
                <a:cs typeface="+mn-cs"/>
              </a:rPr>
              <a:t> (Great Stables) which contains the </a:t>
            </a:r>
            <a:r>
              <a:rPr lang="en-US" sz="1200" b="0" i="0" u="none" strike="noStrike" kern="1200" dirty="0" smtClean="0">
                <a:solidFill>
                  <a:schemeClr val="tx1"/>
                </a:solidFill>
                <a:effectLst/>
                <a:latin typeface="+mn-lt"/>
                <a:ea typeface="+mn-ea"/>
                <a:cs typeface="+mn-cs"/>
                <a:hlinkClick r:id="rId69" tooltip="Living Museum of the Horse"/>
              </a:rPr>
              <a:t>Living Museum of the Horse</a:t>
            </a:r>
            <a:r>
              <a:rPr lang="en-US" sz="1200" b="0" i="0" kern="1200" dirty="0" smtClean="0">
                <a:solidFill>
                  <a:schemeClr val="tx1"/>
                </a:solidFill>
                <a:effectLst/>
                <a:latin typeface="+mn-lt"/>
                <a:ea typeface="+mn-ea"/>
                <a:cs typeface="+mn-cs"/>
              </a:rPr>
              <a:t>. According to legend, </a:t>
            </a:r>
            <a:r>
              <a:rPr lang="en-US" sz="1200" b="0" i="0" u="none" strike="noStrike" kern="1200" dirty="0" smtClean="0">
                <a:solidFill>
                  <a:schemeClr val="tx1"/>
                </a:solidFill>
                <a:effectLst/>
                <a:latin typeface="+mn-lt"/>
                <a:ea typeface="+mn-ea"/>
                <a:cs typeface="+mn-cs"/>
                <a:hlinkClick r:id="rId70" tooltip="Louis Henri, Duc de Bourbon"/>
              </a:rPr>
              <a:t>Louis Henri, </a:t>
            </a:r>
            <a:r>
              <a:rPr lang="en-US" sz="1200" b="0" i="0" u="none" strike="noStrike" kern="1200" dirty="0" err="1" smtClean="0">
                <a:solidFill>
                  <a:schemeClr val="tx1"/>
                </a:solidFill>
                <a:effectLst/>
                <a:latin typeface="+mn-lt"/>
                <a:ea typeface="+mn-ea"/>
                <a:cs typeface="+mn-cs"/>
                <a:hlinkClick r:id="rId70" tooltip="Louis Henri, Duc de Bourbon"/>
              </a:rPr>
              <a:t>Duc</a:t>
            </a:r>
            <a:r>
              <a:rPr lang="en-US" sz="1200" b="0" i="0" u="none" strike="noStrike" kern="1200" dirty="0" smtClean="0">
                <a:solidFill>
                  <a:schemeClr val="tx1"/>
                </a:solidFill>
                <a:effectLst/>
                <a:latin typeface="+mn-lt"/>
                <a:ea typeface="+mn-ea"/>
                <a:cs typeface="+mn-cs"/>
                <a:hlinkClick r:id="rId70" tooltip="Louis Henri, Duc de Bourbon"/>
              </a:rPr>
              <a:t> de Bourbon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1" tooltip="Prince of Condé"/>
              </a:rPr>
              <a:t>Prince of Condé</a:t>
            </a:r>
            <a:r>
              <a:rPr lang="en-US" sz="1200" b="0" i="0" kern="1200" dirty="0" smtClean="0">
                <a:solidFill>
                  <a:schemeClr val="tx1"/>
                </a:solidFill>
                <a:effectLst/>
                <a:latin typeface="+mn-lt"/>
                <a:ea typeface="+mn-ea"/>
                <a:cs typeface="+mn-cs"/>
              </a:rPr>
              <a:t> believed that he would be reincarnated as a horse after his death. In 1719, he asked the architect, </a:t>
            </a:r>
            <a:r>
              <a:rPr lang="en-US" sz="1200" b="0" i="0" u="none" strike="noStrike" kern="1200" dirty="0" smtClean="0">
                <a:solidFill>
                  <a:schemeClr val="tx1"/>
                </a:solidFill>
                <a:effectLst/>
                <a:latin typeface="+mn-lt"/>
                <a:ea typeface="+mn-ea"/>
                <a:cs typeface="+mn-cs"/>
                <a:hlinkClick r:id="rId72" tooltip="Jean Aubert the Elder"/>
              </a:rPr>
              <a:t>Jean </a:t>
            </a:r>
            <a:r>
              <a:rPr lang="en-US" sz="1200" b="0" i="0" u="none" strike="noStrike" kern="1200" dirty="0" err="1" smtClean="0">
                <a:solidFill>
                  <a:schemeClr val="tx1"/>
                </a:solidFill>
                <a:effectLst/>
                <a:latin typeface="+mn-lt"/>
                <a:ea typeface="+mn-ea"/>
                <a:cs typeface="+mn-cs"/>
                <a:hlinkClick r:id="rId72" tooltip="Jean Aubert the Elder"/>
              </a:rPr>
              <a:t>Aubert</a:t>
            </a:r>
            <a:r>
              <a:rPr lang="en-US" sz="1200" b="0" i="0" kern="1200" dirty="0" smtClean="0">
                <a:solidFill>
                  <a:schemeClr val="tx1"/>
                </a:solidFill>
                <a:effectLst/>
                <a:latin typeface="+mn-lt"/>
                <a:ea typeface="+mn-ea"/>
                <a:cs typeface="+mn-cs"/>
              </a:rPr>
              <a:t> to build stables suitable to his rank.</a:t>
            </a:r>
          </a:p>
          <a:p>
            <a:r>
              <a:rPr lang="en-US" sz="1200" b="0" i="0" kern="1200" dirty="0" smtClean="0">
                <a:solidFill>
                  <a:schemeClr val="tx1"/>
                </a:solidFill>
                <a:effectLst/>
                <a:latin typeface="+mn-lt"/>
                <a:ea typeface="+mn-ea"/>
                <a:cs typeface="+mn-cs"/>
              </a:rPr>
              <a:t>Restoration[</a:t>
            </a:r>
            <a:r>
              <a:rPr lang="en-US" sz="1200" b="0" i="0" u="none" strike="noStrike" kern="1200" dirty="0" smtClean="0">
                <a:solidFill>
                  <a:schemeClr val="tx1"/>
                </a:solidFill>
                <a:effectLst/>
                <a:latin typeface="+mn-lt"/>
                <a:ea typeface="+mn-ea"/>
                <a:cs typeface="+mn-cs"/>
                <a:hlinkClick r:id="rId73" tooltip="Edit section: Restoration"/>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hlinkClick r:id="rId74" tooltip="World Monuments Fund"/>
              </a:rPr>
              <a:t>World Monuments Fund</a:t>
            </a:r>
            <a:r>
              <a:rPr lang="en-US" sz="1200" b="0" i="0" kern="1200" dirty="0" smtClean="0">
                <a:solidFill>
                  <a:schemeClr val="tx1"/>
                </a:solidFill>
                <a:effectLst/>
                <a:latin typeface="+mn-lt"/>
                <a:ea typeface="+mn-ea"/>
                <a:cs typeface="+mn-cs"/>
              </a:rPr>
              <a:t> included the site in the </a:t>
            </a:r>
            <a:r>
              <a:rPr lang="en-US" sz="1200" b="0" i="0" u="none" strike="noStrike" kern="1200" dirty="0" smtClean="0">
                <a:solidFill>
                  <a:schemeClr val="tx1"/>
                </a:solidFill>
                <a:effectLst/>
                <a:latin typeface="+mn-lt"/>
                <a:ea typeface="+mn-ea"/>
                <a:cs typeface="+mn-cs"/>
                <a:hlinkClick r:id="rId75" tooltip="1998 World Monuments Watch"/>
              </a:rPr>
              <a:t>1998 World Monuments Watch</a:t>
            </a:r>
            <a:r>
              <a:rPr lang="en-US" sz="1200" b="0" i="0" kern="1200" dirty="0" smtClean="0">
                <a:solidFill>
                  <a:schemeClr val="tx1"/>
                </a:solidFill>
                <a:effectLst/>
                <a:latin typeface="+mn-lt"/>
                <a:ea typeface="+mn-ea"/>
                <a:cs typeface="+mn-cs"/>
              </a:rPr>
              <a:t> to call attention to water infiltration and high humidity in the </a:t>
            </a:r>
            <a:r>
              <a:rPr lang="en-US" sz="1200" b="0" i="1" kern="1200" dirty="0" err="1" smtClean="0">
                <a:solidFill>
                  <a:schemeClr val="tx1"/>
                </a:solidFill>
                <a:effectLst/>
                <a:latin typeface="+mn-lt"/>
                <a:ea typeface="+mn-ea"/>
                <a:cs typeface="+mn-cs"/>
              </a:rPr>
              <a:t>Galerie</a:t>
            </a:r>
            <a:r>
              <a:rPr lang="en-US" sz="1200" b="0" i="1" kern="1200" dirty="0" smtClean="0">
                <a:solidFill>
                  <a:schemeClr val="tx1"/>
                </a:solidFill>
                <a:effectLst/>
                <a:latin typeface="+mn-lt"/>
                <a:ea typeface="+mn-ea"/>
                <a:cs typeface="+mn-cs"/>
              </a:rPr>
              <a:t> des Actions de Monsieur le Prince,</a:t>
            </a:r>
            <a:r>
              <a:rPr lang="en-US" sz="1200" b="0" i="0" kern="1200" dirty="0" smtClean="0">
                <a:solidFill>
                  <a:schemeClr val="tx1"/>
                </a:solidFill>
                <a:effectLst/>
                <a:latin typeface="+mn-lt"/>
                <a:ea typeface="+mn-ea"/>
                <a:cs typeface="+mn-cs"/>
              </a:rPr>
              <a:t> and again in the </a:t>
            </a:r>
            <a:r>
              <a:rPr lang="en-US" sz="1200" b="0" i="0" u="none" strike="noStrike" kern="1200" dirty="0" smtClean="0">
                <a:solidFill>
                  <a:schemeClr val="tx1"/>
                </a:solidFill>
                <a:effectLst/>
                <a:latin typeface="+mn-lt"/>
                <a:ea typeface="+mn-ea"/>
                <a:cs typeface="+mn-cs"/>
                <a:hlinkClick r:id="rId76" tooltip="2002 World Monuments Watch"/>
              </a:rPr>
              <a:t>2002 World Monuments Watch</a:t>
            </a:r>
            <a:r>
              <a:rPr lang="en-US" sz="1200" b="0" i="0" kern="1200" dirty="0" smtClean="0">
                <a:solidFill>
                  <a:schemeClr val="tx1"/>
                </a:solidFill>
                <a:effectLst/>
                <a:latin typeface="+mn-lt"/>
                <a:ea typeface="+mn-ea"/>
                <a:cs typeface="+mn-cs"/>
              </a:rPr>
              <a:t> due to the precarious condition of the entire estate.</a:t>
            </a:r>
            <a:r>
              <a:rPr lang="en-US" sz="1200" b="0" i="0" u="none" strike="noStrike" kern="1200" baseline="30000" dirty="0" smtClean="0">
                <a:solidFill>
                  <a:schemeClr val="tx1"/>
                </a:solidFill>
                <a:effectLst/>
                <a:latin typeface="+mn-lt"/>
                <a:ea typeface="+mn-ea"/>
                <a:cs typeface="+mn-cs"/>
                <a:hlinkClick r:id="rId77"/>
              </a:rPr>
              <a:t>[1]</a:t>
            </a:r>
            <a:r>
              <a:rPr lang="en-US" sz="1200" b="0" i="0" kern="1200" dirty="0" smtClean="0">
                <a:solidFill>
                  <a:schemeClr val="tx1"/>
                </a:solidFill>
                <a:effectLst/>
                <a:latin typeface="+mn-lt"/>
                <a:ea typeface="+mn-ea"/>
                <a:cs typeface="+mn-cs"/>
              </a:rPr>
              <a:t> Funding for restoration work was provided from various sources, including </a:t>
            </a:r>
            <a:r>
              <a:rPr lang="en-US" sz="1200" b="0" i="0" u="none" strike="noStrike" kern="1200" dirty="0" smtClean="0">
                <a:solidFill>
                  <a:schemeClr val="tx1"/>
                </a:solidFill>
                <a:effectLst/>
                <a:latin typeface="+mn-lt"/>
                <a:ea typeface="+mn-ea"/>
                <a:cs typeface="+mn-cs"/>
                <a:hlinkClick r:id="rId78" tooltip="American Express"/>
              </a:rPr>
              <a:t>American Express</a:t>
            </a:r>
            <a:r>
              <a:rPr lang="en-US" sz="1200" b="0" i="0" kern="1200" dirty="0" smtClean="0">
                <a:solidFill>
                  <a:schemeClr val="tx1"/>
                </a:solidFill>
                <a:effectLst/>
                <a:latin typeface="+mn-lt"/>
                <a:ea typeface="+mn-ea"/>
                <a:cs typeface="+mn-cs"/>
              </a:rPr>
              <a:t> and the </a:t>
            </a:r>
            <a:r>
              <a:rPr lang="en-US" sz="1200" b="0" i="0" u="none" strike="noStrike" kern="1200" dirty="0" err="1" smtClean="0">
                <a:solidFill>
                  <a:schemeClr val="tx1"/>
                </a:solidFill>
                <a:effectLst/>
                <a:latin typeface="+mn-lt"/>
                <a:ea typeface="+mn-ea"/>
                <a:cs typeface="+mn-cs"/>
                <a:hlinkClick r:id="rId79" tooltip="Assicurazioni Generali"/>
              </a:rPr>
              <a:t>Generali</a:t>
            </a:r>
            <a:r>
              <a:rPr lang="en-US" sz="1200" b="0" i="0" u="none" strike="noStrike" kern="1200" dirty="0" smtClean="0">
                <a:solidFill>
                  <a:schemeClr val="tx1"/>
                </a:solidFill>
                <a:effectLst/>
                <a:latin typeface="+mn-lt"/>
                <a:ea typeface="+mn-ea"/>
                <a:cs typeface="+mn-cs"/>
                <a:hlinkClick r:id="rId79" tooltip="Assicurazioni Generali"/>
              </a:rPr>
              <a:t> Group</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80"/>
              </a:rPr>
              <a:t>[2]</a:t>
            </a:r>
            <a:r>
              <a:rPr lang="en-US" sz="1200" b="0" i="0" kern="1200" dirty="0" smtClean="0">
                <a:solidFill>
                  <a:schemeClr val="tx1"/>
                </a:solidFill>
                <a:effectLst/>
                <a:latin typeface="+mn-lt"/>
                <a:ea typeface="+mn-ea"/>
                <a:cs typeface="+mn-cs"/>
              </a:rPr>
              <a:t> Subsequently, in response to an appeal for the restoration of the château, </a:t>
            </a:r>
            <a:r>
              <a:rPr lang="en-US" sz="1200" b="0" i="0" u="none" strike="noStrike" kern="1200" dirty="0" smtClean="0">
                <a:solidFill>
                  <a:schemeClr val="tx1"/>
                </a:solidFill>
                <a:effectLst/>
                <a:latin typeface="+mn-lt"/>
                <a:ea typeface="+mn-ea"/>
                <a:cs typeface="+mn-cs"/>
                <a:hlinkClick r:id="rId81" tooltip="Aga Khan IV"/>
              </a:rPr>
              <a:t>The Aga Khan</a:t>
            </a:r>
            <a:r>
              <a:rPr lang="en-US" sz="1200" b="0" i="0" kern="1200" dirty="0" smtClean="0">
                <a:solidFill>
                  <a:schemeClr val="tx1"/>
                </a:solidFill>
                <a:effectLst/>
                <a:latin typeface="+mn-lt"/>
                <a:ea typeface="+mn-ea"/>
                <a:cs typeface="+mn-cs"/>
              </a:rPr>
              <a:t> donated €40m, accounting for more than half of a €70m needed by the </a:t>
            </a:r>
            <a:r>
              <a:rPr lang="en-US" sz="1200" b="0" i="0" kern="1200" dirty="0" err="1" smtClean="0">
                <a:solidFill>
                  <a:schemeClr val="tx1"/>
                </a:solidFill>
                <a:effectLst/>
                <a:latin typeface="+mn-lt"/>
                <a:ea typeface="+mn-ea"/>
                <a:cs typeface="+mn-cs"/>
              </a:rPr>
              <a:t>Institut</a:t>
            </a:r>
            <a:r>
              <a:rPr lang="en-US" sz="1200" b="0" i="0" kern="1200" dirty="0" smtClean="0">
                <a:solidFill>
                  <a:schemeClr val="tx1"/>
                </a:solidFill>
                <a:effectLst/>
                <a:latin typeface="+mn-lt"/>
                <a:ea typeface="+mn-ea"/>
                <a:cs typeface="+mn-cs"/>
              </a:rPr>
              <a:t> de France to complete the project.</a:t>
            </a:r>
            <a:r>
              <a:rPr lang="en-US" sz="1200" b="0" i="0" u="none" strike="noStrike" kern="1200" baseline="30000" dirty="0" smtClean="0">
                <a:solidFill>
                  <a:schemeClr val="tx1"/>
                </a:solidFill>
                <a:effectLst/>
                <a:latin typeface="+mn-lt"/>
                <a:ea typeface="+mn-ea"/>
                <a:cs typeface="+mn-cs"/>
                <a:hlinkClick r:id="rId82"/>
              </a:rPr>
              <a:t>[3]</a:t>
            </a:r>
            <a:r>
              <a:rPr lang="en-US" sz="1200" b="0" i="0" kern="1200" dirty="0" smtClean="0">
                <a:solidFill>
                  <a:schemeClr val="tx1"/>
                </a:solidFill>
                <a:effectLst/>
                <a:latin typeface="+mn-lt"/>
                <a:ea typeface="+mn-ea"/>
                <a:cs typeface="+mn-cs"/>
              </a:rPr>
              <a:t> In 2008 the </a:t>
            </a:r>
            <a:r>
              <a:rPr lang="en-US" sz="1200" b="0" i="0" u="none" strike="noStrike" kern="1200" dirty="0" smtClean="0">
                <a:solidFill>
                  <a:schemeClr val="tx1"/>
                </a:solidFill>
                <a:effectLst/>
                <a:latin typeface="+mn-lt"/>
                <a:ea typeface="+mn-ea"/>
                <a:cs typeface="+mn-cs"/>
                <a:hlinkClick r:id="rId74" tooltip="World Monuments Fund"/>
              </a:rPr>
              <a:t>World Monuments Fund</a:t>
            </a:r>
            <a:r>
              <a:rPr lang="en-US" sz="1200" b="0" i="0" kern="1200" dirty="0" smtClean="0">
                <a:solidFill>
                  <a:schemeClr val="tx1"/>
                </a:solidFill>
                <a:effectLst/>
                <a:latin typeface="+mn-lt"/>
                <a:ea typeface="+mn-ea"/>
                <a:cs typeface="+mn-cs"/>
              </a:rPr>
              <a:t> completed the restoration of the Grande </a:t>
            </a:r>
            <a:r>
              <a:rPr lang="en-US" sz="1200" b="0" i="0" kern="1200" dirty="0" err="1" smtClean="0">
                <a:solidFill>
                  <a:schemeClr val="tx1"/>
                </a:solidFill>
                <a:effectLst/>
                <a:latin typeface="+mn-lt"/>
                <a:ea typeface="+mn-ea"/>
                <a:cs typeface="+mn-cs"/>
              </a:rPr>
              <a:t>Singerie</a:t>
            </a:r>
            <a:r>
              <a:rPr lang="en-US" sz="1200" b="0" i="0" kern="1200" dirty="0" smtClean="0">
                <a:solidFill>
                  <a:schemeClr val="tx1"/>
                </a:solidFill>
                <a:effectLst/>
                <a:latin typeface="+mn-lt"/>
                <a:ea typeface="+mn-ea"/>
                <a:cs typeface="+mn-cs"/>
              </a:rPr>
              <a:t>, a salon with paintings on the walls of </a:t>
            </a:r>
            <a:r>
              <a:rPr lang="en-US" sz="1200" b="0" i="0" u="none" strike="noStrike" kern="1200" dirty="0" smtClean="0">
                <a:solidFill>
                  <a:schemeClr val="tx1"/>
                </a:solidFill>
                <a:effectLst/>
                <a:latin typeface="+mn-lt"/>
                <a:ea typeface="+mn-ea"/>
                <a:cs typeface="+mn-cs"/>
                <a:hlinkClick r:id="rId83" tooltip="Singerie"/>
              </a:rPr>
              <a:t>monkeys engaged in human activities</a:t>
            </a:r>
            <a:r>
              <a:rPr lang="en-US" sz="1200" b="0" i="0" kern="1200" dirty="0" smtClean="0">
                <a:solidFill>
                  <a:schemeClr val="tx1"/>
                </a:solidFill>
                <a:effectLst/>
                <a:latin typeface="+mn-lt"/>
                <a:ea typeface="+mn-ea"/>
                <a:cs typeface="+mn-cs"/>
              </a:rPr>
              <a:t>, once a fashionable salon motif, but with few examples surviving today.</a:t>
            </a:r>
            <a:r>
              <a:rPr lang="en-US" sz="1200" b="0" i="0" u="none" strike="noStrike" kern="1200" baseline="30000" dirty="0" smtClean="0">
                <a:solidFill>
                  <a:schemeClr val="tx1"/>
                </a:solidFill>
                <a:effectLst/>
                <a:latin typeface="+mn-lt"/>
                <a:ea typeface="+mn-ea"/>
                <a:cs typeface="+mn-cs"/>
                <a:hlinkClick r:id="rId84"/>
              </a:rPr>
              <a:t>[4]</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Modern uses[</a:t>
            </a:r>
            <a:r>
              <a:rPr lang="en-US" sz="1200" b="0" i="0" u="none" strike="noStrike" kern="1200" dirty="0" smtClean="0">
                <a:solidFill>
                  <a:schemeClr val="tx1"/>
                </a:solidFill>
                <a:effectLst/>
                <a:latin typeface="+mn-lt"/>
                <a:ea typeface="+mn-ea"/>
                <a:cs typeface="+mn-cs"/>
                <a:hlinkClick r:id="rId85" tooltip="Edit section: Modern uses"/>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château and the Great Stables were featured in the 1985 </a:t>
            </a:r>
            <a:r>
              <a:rPr lang="en-US" sz="1200" b="0" i="0" u="none" strike="noStrike" kern="1200" dirty="0" smtClean="0">
                <a:solidFill>
                  <a:schemeClr val="tx1"/>
                </a:solidFill>
                <a:effectLst/>
                <a:latin typeface="+mn-lt"/>
                <a:ea typeface="+mn-ea"/>
                <a:cs typeface="+mn-cs"/>
                <a:hlinkClick r:id="rId86" tooltip="James Bond"/>
              </a:rPr>
              <a:t>James Bond</a:t>
            </a:r>
            <a:r>
              <a:rPr lang="en-US" sz="1200" b="0" i="0" kern="1200" dirty="0" smtClean="0">
                <a:solidFill>
                  <a:schemeClr val="tx1"/>
                </a:solidFill>
                <a:effectLst/>
                <a:latin typeface="+mn-lt"/>
                <a:ea typeface="+mn-ea"/>
                <a:cs typeface="+mn-cs"/>
              </a:rPr>
              <a:t> movie </a:t>
            </a:r>
            <a:r>
              <a:rPr lang="en-US" sz="1200" b="0" i="1" u="none" strike="noStrike" kern="1200" dirty="0" smtClean="0">
                <a:solidFill>
                  <a:schemeClr val="tx1"/>
                </a:solidFill>
                <a:effectLst/>
                <a:latin typeface="+mn-lt"/>
                <a:ea typeface="+mn-ea"/>
                <a:cs typeface="+mn-cs"/>
                <a:hlinkClick r:id="rId87" tooltip="A View to a Kill"/>
              </a:rPr>
              <a:t>A View to a Kill</a:t>
            </a:r>
            <a:r>
              <a:rPr lang="en-US" sz="1200" b="0" i="0" kern="1200" dirty="0" smtClean="0">
                <a:solidFill>
                  <a:schemeClr val="tx1"/>
                </a:solidFill>
                <a:effectLst/>
                <a:latin typeface="+mn-lt"/>
                <a:ea typeface="+mn-ea"/>
                <a:cs typeface="+mn-cs"/>
              </a:rPr>
              <a:t>, as the home of villainous </a:t>
            </a:r>
            <a:r>
              <a:rPr lang="en-US" sz="1200" b="0" i="0" u="none" strike="noStrike" kern="1200" dirty="0" smtClean="0">
                <a:solidFill>
                  <a:schemeClr val="tx1"/>
                </a:solidFill>
                <a:effectLst/>
                <a:latin typeface="+mn-lt"/>
                <a:ea typeface="+mn-ea"/>
                <a:cs typeface="+mn-cs"/>
                <a:hlinkClick r:id="rId88" tooltip="Max Zorin"/>
              </a:rPr>
              <a:t>Max </a:t>
            </a:r>
            <a:r>
              <a:rPr lang="en-US" sz="1200" b="0" i="0" u="none" strike="noStrike" kern="1200" dirty="0" err="1" smtClean="0">
                <a:solidFill>
                  <a:schemeClr val="tx1"/>
                </a:solidFill>
                <a:effectLst/>
                <a:latin typeface="+mn-lt"/>
                <a:ea typeface="+mn-ea"/>
                <a:cs typeface="+mn-cs"/>
                <a:hlinkClick r:id="rId88" tooltip="Max Zorin"/>
              </a:rPr>
              <a:t>Zorin</a:t>
            </a:r>
            <a:r>
              <a:rPr lang="en-US" sz="1200" b="0" i="0" kern="1200" dirty="0" smtClean="0">
                <a:solidFill>
                  <a:schemeClr val="tx1"/>
                </a:solidFill>
                <a:effectLst/>
                <a:latin typeface="+mn-lt"/>
                <a:ea typeface="+mn-ea"/>
                <a:cs typeface="+mn-cs"/>
              </a:rPr>
              <a:t> (played by </a:t>
            </a:r>
            <a:r>
              <a:rPr lang="en-US" sz="1200" b="0" i="0" u="none" strike="noStrike" kern="1200" dirty="0" smtClean="0">
                <a:solidFill>
                  <a:schemeClr val="tx1"/>
                </a:solidFill>
                <a:effectLst/>
                <a:latin typeface="+mn-lt"/>
                <a:ea typeface="+mn-ea"/>
                <a:cs typeface="+mn-cs"/>
                <a:hlinkClick r:id="rId89" tooltip="Christopher Walken"/>
              </a:rPr>
              <a:t>Christopher </a:t>
            </a:r>
            <a:r>
              <a:rPr lang="en-US" sz="1200" b="0" i="0" u="none" strike="noStrike" kern="1200" dirty="0" err="1" smtClean="0">
                <a:solidFill>
                  <a:schemeClr val="tx1"/>
                </a:solidFill>
                <a:effectLst/>
                <a:latin typeface="+mn-lt"/>
                <a:ea typeface="+mn-ea"/>
                <a:cs typeface="+mn-cs"/>
                <a:hlinkClick r:id="rId89" tooltip="Christopher Walken"/>
              </a:rPr>
              <a:t>Walken</a:t>
            </a:r>
            <a:r>
              <a:rPr lang="en-US" sz="1200" b="0" i="0" kern="1200" dirty="0" smtClean="0">
                <a:solidFill>
                  <a:schemeClr val="tx1"/>
                </a:solidFill>
                <a:effectLst/>
                <a:latin typeface="+mn-lt"/>
                <a:ea typeface="+mn-ea"/>
                <a:cs typeface="+mn-cs"/>
              </a:rPr>
              <a:t>) which was being infiltrated by Bond (played for the last time by </a:t>
            </a:r>
            <a:r>
              <a:rPr lang="en-US" sz="1200" b="0" i="0" u="none" strike="noStrike" kern="1200" dirty="0" smtClean="0">
                <a:solidFill>
                  <a:schemeClr val="tx1"/>
                </a:solidFill>
                <a:effectLst/>
                <a:latin typeface="+mn-lt"/>
                <a:ea typeface="+mn-ea"/>
                <a:cs typeface="+mn-cs"/>
                <a:hlinkClick r:id="rId90" tooltip="Roger Moore"/>
              </a:rPr>
              <a:t>Roger Moore</a:t>
            </a:r>
            <a:r>
              <a:rPr lang="en-US" sz="1200" b="0" i="0" kern="1200" dirty="0" smtClean="0">
                <a:solidFill>
                  <a:schemeClr val="tx1"/>
                </a:solidFill>
                <a:effectLst/>
                <a:latin typeface="+mn-lt"/>
                <a:ea typeface="+mn-ea"/>
                <a:cs typeface="+mn-cs"/>
              </a:rPr>
              <a:t>) in his quest to find out more about </a:t>
            </a:r>
            <a:r>
              <a:rPr lang="en-US" sz="1200" b="0" i="0" kern="1200" dirty="0" err="1" smtClean="0">
                <a:solidFill>
                  <a:schemeClr val="tx1"/>
                </a:solidFill>
                <a:effectLst/>
                <a:latin typeface="+mn-lt"/>
                <a:ea typeface="+mn-ea"/>
                <a:cs typeface="+mn-cs"/>
              </a:rPr>
              <a:t>Zorin</a:t>
            </a:r>
            <a:r>
              <a:rPr lang="en-US" sz="1200" b="0" i="0" kern="1200" dirty="0" smtClean="0">
                <a:solidFill>
                  <a:schemeClr val="tx1"/>
                </a:solidFill>
                <a:effectLst/>
                <a:latin typeface="+mn-lt"/>
                <a:ea typeface="+mn-ea"/>
                <a:cs typeface="+mn-cs"/>
              </a:rPr>
              <a:t>, who had already aroused suspicions of </a:t>
            </a:r>
            <a:r>
              <a:rPr lang="en-US" sz="1200" b="0" i="0" u="none" strike="noStrike" kern="1200" dirty="0" smtClean="0">
                <a:solidFill>
                  <a:schemeClr val="tx1"/>
                </a:solidFill>
                <a:effectLst/>
                <a:latin typeface="+mn-lt"/>
                <a:ea typeface="+mn-ea"/>
                <a:cs typeface="+mn-cs"/>
                <a:hlinkClick r:id="rId91" tooltip="MI6"/>
              </a:rPr>
              <a:t>MI6</a:t>
            </a:r>
            <a:r>
              <a:rPr lang="en-US" sz="1200" b="0" i="0" kern="1200" dirty="0" smtClean="0">
                <a:solidFill>
                  <a:schemeClr val="tx1"/>
                </a:solidFill>
                <a:effectLst/>
                <a:latin typeface="+mn-lt"/>
                <a:ea typeface="+mn-ea"/>
                <a:cs typeface="+mn-cs"/>
              </a:rPr>
              <a:t> with various business activities, and ultimately eliminate him.</a:t>
            </a:r>
            <a:r>
              <a:rPr lang="en-US" sz="1200" b="0" i="0" u="none" strike="noStrike" kern="1200" baseline="30000" dirty="0" smtClean="0">
                <a:solidFill>
                  <a:schemeClr val="tx1"/>
                </a:solidFill>
                <a:effectLst/>
                <a:latin typeface="+mn-lt"/>
                <a:ea typeface="+mn-ea"/>
                <a:cs typeface="+mn-cs"/>
                <a:hlinkClick r:id="rId92"/>
              </a:rPr>
              <a:t>[5]</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93" tooltip="Pink Floyd"/>
              </a:rPr>
              <a:t>Pink Floyd</a:t>
            </a:r>
            <a:r>
              <a:rPr lang="en-US" sz="1200" b="0" i="0" kern="1200" dirty="0" smtClean="0">
                <a:solidFill>
                  <a:schemeClr val="tx1"/>
                </a:solidFill>
                <a:effectLst/>
                <a:latin typeface="+mn-lt"/>
                <a:ea typeface="+mn-ea"/>
                <a:cs typeface="+mn-cs"/>
              </a:rPr>
              <a:t> performed, on two consecutive nights, at the château during </a:t>
            </a:r>
            <a:r>
              <a:rPr lang="en-US" sz="1200" b="0" i="0" u="none" strike="noStrike" kern="1200" dirty="0" smtClean="0">
                <a:solidFill>
                  <a:schemeClr val="tx1"/>
                </a:solidFill>
                <a:effectLst/>
                <a:latin typeface="+mn-lt"/>
                <a:ea typeface="+mn-ea"/>
                <a:cs typeface="+mn-cs"/>
                <a:hlinkClick r:id="rId94" tooltip="The Division Bell Tour"/>
              </a:rPr>
              <a:t>The Division Bell Tour</a:t>
            </a:r>
            <a:r>
              <a:rPr lang="en-US" sz="1200" b="0" i="0" kern="1200" dirty="0" smtClean="0">
                <a:solidFill>
                  <a:schemeClr val="tx1"/>
                </a:solidFill>
                <a:effectLst/>
                <a:latin typeface="+mn-lt"/>
                <a:ea typeface="+mn-ea"/>
                <a:cs typeface="+mn-cs"/>
              </a:rPr>
              <a:t> on July 30–31, 1994.</a:t>
            </a:r>
          </a:p>
          <a:p>
            <a:r>
              <a:rPr lang="en-US" sz="1200" b="0" i="0" kern="1200" dirty="0" smtClean="0">
                <a:solidFill>
                  <a:schemeClr val="tx1"/>
                </a:solidFill>
                <a:effectLst/>
                <a:latin typeface="+mn-lt"/>
                <a:ea typeface="+mn-ea"/>
                <a:cs typeface="+mn-cs"/>
              </a:rPr>
              <a:t>Every two years, in June, the "</a:t>
            </a:r>
            <a:r>
              <a:rPr lang="en-US" sz="1200" b="0" i="0" kern="1200" dirty="0" err="1" smtClean="0">
                <a:solidFill>
                  <a:schemeClr val="tx1"/>
                </a:solidFill>
                <a:effectLst/>
                <a:latin typeface="+mn-lt"/>
                <a:ea typeface="+mn-ea"/>
                <a:cs typeface="+mn-cs"/>
              </a:rPr>
              <a:t>Nuits</a:t>
            </a:r>
            <a:r>
              <a:rPr lang="en-US" sz="1200" b="0" i="0" kern="1200" dirty="0" smtClean="0">
                <a:solidFill>
                  <a:schemeClr val="tx1"/>
                </a:solidFill>
                <a:effectLst/>
                <a:latin typeface="+mn-lt"/>
                <a:ea typeface="+mn-ea"/>
                <a:cs typeface="+mn-cs"/>
              </a:rPr>
              <a:t> de </a:t>
            </a:r>
            <a:r>
              <a:rPr lang="en-US" sz="1200" b="0" i="0" kern="1200" dirty="0" err="1" smtClean="0">
                <a:solidFill>
                  <a:schemeClr val="tx1"/>
                </a:solidFill>
                <a:effectLst/>
                <a:latin typeface="+mn-lt"/>
                <a:ea typeface="+mn-ea"/>
                <a:cs typeface="+mn-cs"/>
              </a:rPr>
              <a:t>Feu</a:t>
            </a:r>
            <a:r>
              <a:rPr lang="en-US" sz="1200" b="0" i="0" kern="1200" dirty="0" smtClean="0">
                <a:solidFill>
                  <a:schemeClr val="tx1"/>
                </a:solidFill>
                <a:effectLst/>
                <a:latin typeface="+mn-lt"/>
                <a:ea typeface="+mn-ea"/>
                <a:cs typeface="+mn-cs"/>
              </a:rPr>
              <a:t>" international </a:t>
            </a:r>
            <a:r>
              <a:rPr lang="en-US" sz="1200" b="0" i="0" u="none" strike="noStrike" kern="1200" dirty="0" smtClean="0">
                <a:solidFill>
                  <a:schemeClr val="tx1"/>
                </a:solidFill>
                <a:effectLst/>
                <a:latin typeface="+mn-lt"/>
                <a:ea typeface="+mn-ea"/>
                <a:cs typeface="+mn-cs"/>
                <a:hlinkClick r:id="rId95" tooltip="Fireworks"/>
              </a:rPr>
              <a:t>fireworks</a:t>
            </a:r>
            <a:r>
              <a:rPr lang="en-US" sz="1200" b="0" i="0" kern="1200" dirty="0" smtClean="0">
                <a:solidFill>
                  <a:schemeClr val="tx1"/>
                </a:solidFill>
                <a:effectLst/>
                <a:latin typeface="+mn-lt"/>
                <a:ea typeface="+mn-ea"/>
                <a:cs typeface="+mn-cs"/>
              </a:rPr>
              <a:t> competition is held in the château's garden.</a:t>
            </a:r>
          </a:p>
          <a:p>
            <a:r>
              <a:rPr lang="en-US" sz="1200" b="0" i="0" u="none" strike="noStrike" kern="1200" dirty="0" smtClean="0">
                <a:solidFill>
                  <a:schemeClr val="tx1"/>
                </a:solidFill>
                <a:effectLst/>
                <a:latin typeface="+mn-lt"/>
                <a:ea typeface="+mn-ea"/>
                <a:cs typeface="+mn-cs"/>
                <a:hlinkClick r:id="rId96" tooltip="Ronaldo"/>
              </a:rPr>
              <a:t>Ronaldo</a:t>
            </a:r>
            <a:r>
              <a:rPr lang="en-US" sz="1200" b="0" i="0" kern="1200" dirty="0" smtClean="0">
                <a:solidFill>
                  <a:schemeClr val="tx1"/>
                </a:solidFill>
                <a:effectLst/>
                <a:latin typeface="+mn-lt"/>
                <a:ea typeface="+mn-ea"/>
                <a:cs typeface="+mn-cs"/>
              </a:rPr>
              <a:t> married model and MTV VJ </a:t>
            </a:r>
            <a:r>
              <a:rPr lang="en-US" sz="1200" b="0" i="0" u="none" strike="noStrike" kern="1200" dirty="0" smtClean="0">
                <a:solidFill>
                  <a:schemeClr val="tx1"/>
                </a:solidFill>
                <a:effectLst/>
                <a:latin typeface="+mn-lt"/>
                <a:ea typeface="+mn-ea"/>
                <a:cs typeface="+mn-cs"/>
                <a:hlinkClick r:id="rId97" tooltip="Daniela Cicarelli"/>
              </a:rPr>
              <a:t>Daniela </a:t>
            </a:r>
            <a:r>
              <a:rPr lang="en-US" sz="1200" b="0" i="0" u="none" strike="noStrike" kern="1200" dirty="0" err="1" smtClean="0">
                <a:solidFill>
                  <a:schemeClr val="tx1"/>
                </a:solidFill>
                <a:effectLst/>
                <a:latin typeface="+mn-lt"/>
                <a:ea typeface="+mn-ea"/>
                <a:cs typeface="+mn-cs"/>
                <a:hlinkClick r:id="rId97" tooltip="Daniela Cicarelli"/>
              </a:rPr>
              <a:t>Cicarelli</a:t>
            </a:r>
            <a:r>
              <a:rPr lang="en-US" sz="1200" b="0" i="0" kern="1200" dirty="0" smtClean="0">
                <a:solidFill>
                  <a:schemeClr val="tx1"/>
                </a:solidFill>
                <a:effectLst/>
                <a:latin typeface="+mn-lt"/>
                <a:ea typeface="+mn-ea"/>
                <a:cs typeface="+mn-cs"/>
              </a:rPr>
              <a:t> in the château in 2005. The ceremony reportedly cost €700,000.</a:t>
            </a:r>
          </a:p>
          <a:p>
            <a:r>
              <a:rPr lang="en-US" sz="1200" b="0" i="0" kern="1200" dirty="0" smtClean="0">
                <a:solidFill>
                  <a:schemeClr val="tx1"/>
                </a:solidFill>
                <a:effectLst/>
                <a:latin typeface="+mn-lt"/>
                <a:ea typeface="+mn-ea"/>
                <a:cs typeface="+mn-cs"/>
              </a:rPr>
              <a:t>Every May, a rowing regatta, the </a:t>
            </a:r>
            <a:r>
              <a:rPr lang="en-US" sz="1200" b="0" i="0" u="none" strike="noStrike" kern="1200" dirty="0" err="1" smtClean="0">
                <a:solidFill>
                  <a:schemeClr val="tx1"/>
                </a:solidFill>
                <a:effectLst/>
                <a:latin typeface="+mn-lt"/>
                <a:ea typeface="+mn-ea"/>
                <a:cs typeface="+mn-cs"/>
                <a:hlinkClick r:id="rId98" tooltip="Trophee des Rois (page does not exist)"/>
              </a:rPr>
              <a:t>Trophee</a:t>
            </a:r>
            <a:r>
              <a:rPr lang="en-US" sz="1200" b="0" i="0" u="none" strike="noStrike" kern="1200" dirty="0" smtClean="0">
                <a:solidFill>
                  <a:schemeClr val="tx1"/>
                </a:solidFill>
                <a:effectLst/>
                <a:latin typeface="+mn-lt"/>
                <a:ea typeface="+mn-ea"/>
                <a:cs typeface="+mn-cs"/>
                <a:hlinkClick r:id="rId98" tooltip="Trophee des Rois (page does not exist)"/>
              </a:rPr>
              <a:t> des </a:t>
            </a:r>
            <a:r>
              <a:rPr lang="en-US" sz="1200" b="0" i="0" u="none" strike="noStrike" kern="1200" dirty="0" err="1" smtClean="0">
                <a:solidFill>
                  <a:schemeClr val="tx1"/>
                </a:solidFill>
                <a:effectLst/>
                <a:latin typeface="+mn-lt"/>
                <a:ea typeface="+mn-ea"/>
                <a:cs typeface="+mn-cs"/>
                <a:hlinkClick r:id="rId98" tooltip="Trophee des Rois (page does not exist)"/>
              </a:rPr>
              <a:t>Rois</a:t>
            </a:r>
            <a:r>
              <a:rPr lang="en-US" sz="1200" b="0" i="0" kern="1200" dirty="0" smtClean="0">
                <a:solidFill>
                  <a:schemeClr val="tx1"/>
                </a:solidFill>
                <a:effectLst/>
                <a:latin typeface="+mn-lt"/>
                <a:ea typeface="+mn-ea"/>
                <a:cs typeface="+mn-cs"/>
              </a:rPr>
              <a:t>, is held in the grounds. French university crews compete in the 750m race for a trophy.</a:t>
            </a:r>
          </a:p>
          <a:p>
            <a:endParaRPr lang="en-US" dirty="0" smtClean="0">
              <a:effectLst/>
            </a:endParaRPr>
          </a:p>
          <a:p>
            <a:endParaRPr lang="en-US" dirty="0" smtClean="0"/>
          </a:p>
          <a:p>
            <a:r>
              <a:rPr lang="en-US" dirty="0" smtClean="0">
                <a:effectLst/>
              </a:rPr>
              <a:t>In 1386 it was bought by Pierre </a:t>
            </a:r>
            <a:r>
              <a:rPr lang="en-US" dirty="0" err="1" smtClean="0">
                <a:effectLst/>
              </a:rPr>
              <a:t>d’Orgemont</a:t>
            </a:r>
            <a:r>
              <a:rPr lang="en-US" dirty="0" smtClean="0">
                <a:effectLst/>
              </a:rPr>
              <a:t>, </a:t>
            </a:r>
            <a:r>
              <a:rPr lang="en-US" dirty="0" err="1" smtClean="0">
                <a:effectLst/>
              </a:rPr>
              <a:t>Chancelier</a:t>
            </a:r>
            <a:r>
              <a:rPr lang="en-US" dirty="0" smtClean="0">
                <a:effectLst/>
              </a:rPr>
              <a:t> de France, who built a new castle that was completed in1394 on the site. In 1484 Chantilly passed to the Montmorency family.</a:t>
            </a:r>
          </a:p>
          <a:p>
            <a:r>
              <a:rPr lang="en-US" dirty="0" smtClean="0">
                <a:effectLst/>
              </a:rPr>
              <a:t>In 1524 </a:t>
            </a:r>
            <a:r>
              <a:rPr lang="en-US" dirty="0" err="1" smtClean="0">
                <a:effectLst/>
              </a:rPr>
              <a:t>remodelling</a:t>
            </a:r>
            <a:r>
              <a:rPr lang="en-US" dirty="0" smtClean="0">
                <a:effectLst/>
              </a:rPr>
              <a:t> of </a:t>
            </a:r>
            <a:r>
              <a:rPr lang="en-US" dirty="0" err="1" smtClean="0">
                <a:effectLst/>
              </a:rPr>
              <a:t>d’Orgemont’s</a:t>
            </a:r>
            <a:r>
              <a:rPr lang="en-US" dirty="0" smtClean="0">
                <a:effectLst/>
              </a:rPr>
              <a:t> castle in a French Renaissance style was begun by Anne, </a:t>
            </a:r>
            <a:r>
              <a:rPr lang="en-US" dirty="0" err="1" smtClean="0">
                <a:effectLst/>
              </a:rPr>
              <a:t>Duc</a:t>
            </a:r>
            <a:r>
              <a:rPr lang="en-US" dirty="0" smtClean="0">
                <a:effectLst/>
              </a:rPr>
              <a:t> de Montmorency and Constable of France under Francis I, Henry II and Charles IX. Work was interrupted by the capture of the Constable at the Battle of Pavia in 1525, but was resumed after his release.</a:t>
            </a:r>
          </a:p>
          <a:p>
            <a:r>
              <a:rPr lang="en-US" dirty="0" smtClean="0">
                <a:effectLst/>
              </a:rPr>
              <a:t>Between 1528 and 1531 Pierre </a:t>
            </a:r>
            <a:r>
              <a:rPr lang="en-US" dirty="0" err="1" smtClean="0">
                <a:effectLst/>
              </a:rPr>
              <a:t>Chambiges</a:t>
            </a:r>
            <a:r>
              <a:rPr lang="en-US" dirty="0" smtClean="0">
                <a:effectLst/>
              </a:rPr>
              <a:t> completed the reconstruction of the north and west wings and construction of the </a:t>
            </a:r>
            <a:r>
              <a:rPr lang="en-US" dirty="0" err="1" smtClean="0">
                <a:effectLst/>
              </a:rPr>
              <a:t>Galerie</a:t>
            </a:r>
            <a:r>
              <a:rPr lang="en-US" dirty="0" smtClean="0">
                <a:effectLst/>
              </a:rPr>
              <a:t> des </a:t>
            </a:r>
            <a:r>
              <a:rPr lang="en-US" dirty="0" err="1" smtClean="0">
                <a:effectLst/>
              </a:rPr>
              <a:t>Cerfs</a:t>
            </a:r>
            <a:r>
              <a:rPr lang="en-US" dirty="0" smtClean="0">
                <a:effectLst/>
              </a:rPr>
              <a:t> which formed one end of a walled garden.</a:t>
            </a:r>
          </a:p>
          <a:p>
            <a:r>
              <a:rPr lang="en-US" dirty="0" smtClean="0">
                <a:effectLst/>
              </a:rPr>
              <a:t>The name derived from the many life-like stags’ heads that adorned it: they were carved in wood with real antlers and all bore on their necks the arms of Montmorency and the families with which they were allied.</a:t>
            </a:r>
          </a:p>
          <a:p>
            <a:r>
              <a:rPr lang="en-US" dirty="0" smtClean="0">
                <a:effectLst/>
              </a:rPr>
              <a:t>In May 1538 a contract was made with Jean </a:t>
            </a:r>
            <a:r>
              <a:rPr lang="en-US" dirty="0" err="1" smtClean="0">
                <a:effectLst/>
              </a:rPr>
              <a:t>Chocquet</a:t>
            </a:r>
            <a:r>
              <a:rPr lang="en-US" dirty="0" smtClean="0">
                <a:effectLst/>
              </a:rPr>
              <a:t>, a master mason of </a:t>
            </a:r>
            <a:r>
              <a:rPr lang="en-US" dirty="0" err="1" smtClean="0">
                <a:effectLst/>
              </a:rPr>
              <a:t>Senlis</a:t>
            </a:r>
            <a:r>
              <a:rPr lang="en-US" dirty="0" smtClean="0">
                <a:effectLst/>
              </a:rPr>
              <a:t>, to construct the great terrace between the château and the park. This was an important step towards regularizing an otherwise irregular design.</a:t>
            </a:r>
          </a:p>
          <a:p>
            <a:r>
              <a:rPr lang="en-US" dirty="0" smtClean="0">
                <a:effectLst/>
              </a:rPr>
              <a:t>A new, smaller castle, the Petit Château, was built in 1560 in proto-Baroque style on its own island in the moat but connected to the main château by a bridge.</a:t>
            </a:r>
          </a:p>
          <a:p>
            <a:r>
              <a:rPr lang="en-US" dirty="0" smtClean="0">
                <a:effectLst/>
              </a:rPr>
              <a:t>Although there is no record of the architect, it was probably designed by Jean </a:t>
            </a:r>
            <a:r>
              <a:rPr lang="en-US" dirty="0" err="1" smtClean="0">
                <a:effectLst/>
              </a:rPr>
              <a:t>Bullant</a:t>
            </a:r>
            <a:r>
              <a:rPr lang="en-US" dirty="0" smtClean="0">
                <a:effectLst/>
              </a:rPr>
              <a:t>, who was in the service of Montmorency between 1550 and 1567 and had worked on his châteaux at </a:t>
            </a:r>
            <a:r>
              <a:rPr lang="en-US" dirty="0" err="1" smtClean="0">
                <a:effectLst/>
              </a:rPr>
              <a:t>Ecouen</a:t>
            </a:r>
            <a:r>
              <a:rPr lang="en-US" dirty="0" smtClean="0">
                <a:effectLst/>
              </a:rPr>
              <a:t> and </a:t>
            </a:r>
            <a:r>
              <a:rPr lang="en-US" dirty="0" err="1" smtClean="0">
                <a:effectLst/>
              </a:rPr>
              <a:t>Fère</a:t>
            </a:r>
            <a:r>
              <a:rPr lang="en-US" dirty="0" smtClean="0">
                <a:effectLst/>
              </a:rPr>
              <a:t>-en-</a:t>
            </a:r>
            <a:r>
              <a:rPr lang="en-US" dirty="0" err="1" smtClean="0">
                <a:effectLst/>
              </a:rPr>
              <a:t>Tardenois</a:t>
            </a:r>
            <a:r>
              <a:rPr lang="en-US" dirty="0" smtClean="0">
                <a:effectLst/>
              </a:rPr>
              <a:t>. Chantilly housed the Constable’s art collection, which included Michelangelo’s two white marble Captives (currently at Paris, Louvre), made for the tomb of Pope Julius II in S Pietro </a:t>
            </a:r>
            <a:r>
              <a:rPr lang="en-US" dirty="0" err="1" smtClean="0">
                <a:effectLst/>
              </a:rPr>
              <a:t>Vincoli</a:t>
            </a:r>
            <a:r>
              <a:rPr lang="en-US" dirty="0" smtClean="0">
                <a:effectLst/>
              </a:rPr>
              <a:t>, Rome, and many notable antiquities.</a:t>
            </a:r>
          </a:p>
          <a:p>
            <a:r>
              <a:rPr lang="en-US" dirty="0" smtClean="0">
                <a:effectLst/>
              </a:rPr>
              <a:t>On his death at the Battle of Saint-Denis in 1567, Anne de Montmorency was succeeded by his son Henri (1534–1614), who completed his father’s work at Château de Chantilly between 1600 and 1614.</a:t>
            </a:r>
          </a:p>
          <a:p>
            <a:r>
              <a:rPr lang="en-US" dirty="0" smtClean="0">
                <a:effectLst/>
              </a:rPr>
              <a:t>As the </a:t>
            </a:r>
            <a:r>
              <a:rPr lang="en-US" dirty="0" err="1" smtClean="0">
                <a:effectLst/>
              </a:rPr>
              <a:t>centrepiece</a:t>
            </a:r>
            <a:r>
              <a:rPr lang="en-US" dirty="0" smtClean="0">
                <a:effectLst/>
              </a:rPr>
              <a:t> of the great east terrace Henri erected a statue of his father (destroyed during the French Revolution, but replaced by a bronze equestrian version later).</a:t>
            </a:r>
          </a:p>
          <a:p>
            <a:r>
              <a:rPr lang="en-US" dirty="0" smtClean="0">
                <a:effectLst/>
              </a:rPr>
              <a:t>His son Henri II de Montmorency built a house in the park, the </a:t>
            </a:r>
            <a:r>
              <a:rPr lang="en-US" dirty="0" err="1" smtClean="0">
                <a:effectLst/>
              </a:rPr>
              <a:t>Maison</a:t>
            </a:r>
            <a:r>
              <a:rPr lang="en-US" dirty="0" smtClean="0">
                <a:effectLst/>
              </a:rPr>
              <a:t> de Sylvie, named after his wife. Chantilly then passed to Louis II, Prince de Condé (1621–1686), the son of Henry II, Prince de Condé, and nephew of Henri II de Montmorency.</a:t>
            </a:r>
          </a:p>
          <a:p>
            <a:r>
              <a:rPr lang="en-US" dirty="0" smtClean="0">
                <a:effectLst/>
              </a:rPr>
              <a:t>Louis, known as the Grand Condé, was a commander of Louis XIV’s armies and retired to the château in 1675 where he devoted much energy to the improvement of the park and garden.</a:t>
            </a:r>
          </a:p>
          <a:p>
            <a:r>
              <a:rPr lang="en-US" dirty="0" smtClean="0">
                <a:effectLst/>
              </a:rPr>
              <a:t>Louis’s son commissioned Jules </a:t>
            </a:r>
            <a:r>
              <a:rPr lang="en-US" dirty="0" err="1" smtClean="0">
                <a:effectLst/>
              </a:rPr>
              <a:t>Hardouin</a:t>
            </a:r>
            <a:r>
              <a:rPr lang="en-US" dirty="0" smtClean="0">
                <a:effectLst/>
              </a:rPr>
              <a:t> </a:t>
            </a:r>
            <a:r>
              <a:rPr lang="en-US" dirty="0" err="1" smtClean="0">
                <a:effectLst/>
              </a:rPr>
              <a:t>Mansart</a:t>
            </a:r>
            <a:r>
              <a:rPr lang="en-US" dirty="0" smtClean="0">
                <a:effectLst/>
              </a:rPr>
              <a:t> to rework the façades of the château. Louis-Henri (1692–1740) commissioned the monumental Louis XV-style stables which were built between 1721 and 1735 to the designs of Jean </a:t>
            </a:r>
            <a:r>
              <a:rPr lang="en-US" dirty="0" err="1" smtClean="0">
                <a:effectLst/>
              </a:rPr>
              <a:t>Aubert</a:t>
            </a:r>
            <a:r>
              <a:rPr lang="en-US" dirty="0" smtClean="0">
                <a:effectLst/>
              </a:rPr>
              <a:t>, and the small Château </a:t>
            </a:r>
            <a:r>
              <a:rPr lang="en-US" dirty="0" err="1" smtClean="0">
                <a:effectLst/>
              </a:rPr>
              <a:t>d’Enghien</a:t>
            </a:r>
            <a:r>
              <a:rPr lang="en-US" dirty="0" smtClean="0">
                <a:effectLst/>
              </a:rPr>
              <a:t> east of the great terrace.</a:t>
            </a:r>
          </a:p>
          <a:p>
            <a:r>
              <a:rPr lang="en-US" dirty="0" smtClean="0">
                <a:effectLst/>
              </a:rPr>
              <a:t>During the Revolution the château was confiscated, used as a prison and the main building subsequently razed to ground-floor level, while the park was sold off in lots.</a:t>
            </a:r>
          </a:p>
          <a:p>
            <a:r>
              <a:rPr lang="en-US" b="1" dirty="0" smtClean="0">
                <a:effectLst/>
              </a:rPr>
              <a:t>The Petit Château</a:t>
            </a:r>
            <a:r>
              <a:rPr lang="en-US" dirty="0" smtClean="0">
                <a:effectLst/>
              </a:rPr>
              <a:t> and other buildings survived these depredations. On his return from exile in 1814, Prince Louis-Joseph (1736–1818) occupied these and bought back some of the land.</a:t>
            </a:r>
          </a:p>
          <a:p>
            <a:r>
              <a:rPr lang="en-US" dirty="0" smtClean="0">
                <a:effectLst/>
              </a:rPr>
              <a:t>The present château (1875–1882), designed by </a:t>
            </a:r>
            <a:r>
              <a:rPr lang="en-US" dirty="0" err="1" smtClean="0">
                <a:effectLst/>
              </a:rPr>
              <a:t>Honoré</a:t>
            </a:r>
            <a:r>
              <a:rPr lang="en-US" dirty="0" smtClean="0">
                <a:effectLst/>
              </a:rPr>
              <a:t> </a:t>
            </a:r>
            <a:r>
              <a:rPr lang="en-US" dirty="0" err="1" smtClean="0">
                <a:effectLst/>
              </a:rPr>
              <a:t>Daumet</a:t>
            </a:r>
            <a:r>
              <a:rPr lang="en-US" dirty="0" smtClean="0">
                <a:effectLst/>
              </a:rPr>
              <a:t> for Henri-</a:t>
            </a:r>
            <a:r>
              <a:rPr lang="en-US" dirty="0" err="1" smtClean="0">
                <a:effectLst/>
              </a:rPr>
              <a:t>Eugène</a:t>
            </a:r>
            <a:r>
              <a:rPr lang="en-US" dirty="0" smtClean="0">
                <a:effectLst/>
              </a:rPr>
              <a:t>-Philippe-Louis, </a:t>
            </a:r>
            <a:r>
              <a:rPr lang="en-US" dirty="0" err="1" smtClean="0">
                <a:effectLst/>
              </a:rPr>
              <a:t>Duc</a:t>
            </a:r>
            <a:r>
              <a:rPr lang="en-US" dirty="0" smtClean="0">
                <a:effectLst/>
              </a:rPr>
              <a:t> </a:t>
            </a:r>
            <a:r>
              <a:rPr lang="en-US" dirty="0" err="1" smtClean="0">
                <a:effectLst/>
              </a:rPr>
              <a:t>d’Aumale</a:t>
            </a:r>
            <a:r>
              <a:rPr lang="en-US" dirty="0" smtClean="0">
                <a:effectLst/>
              </a:rPr>
              <a:t>, was built in French Renaissance Revival style on the foundations of the building largely destroyed in the Revolution, actually the surviving substructure of Pierre </a:t>
            </a:r>
            <a:r>
              <a:rPr lang="en-US" dirty="0" err="1" smtClean="0">
                <a:effectLst/>
              </a:rPr>
              <a:t>d’Orgemont’s</a:t>
            </a:r>
            <a:r>
              <a:rPr lang="en-US" dirty="0" smtClean="0">
                <a:effectLst/>
              </a:rPr>
              <a:t> 14th-century castle.</a:t>
            </a:r>
          </a:p>
          <a:p>
            <a:r>
              <a:rPr lang="en-US" dirty="0" smtClean="0">
                <a:effectLst/>
              </a:rPr>
              <a:t>The </a:t>
            </a:r>
            <a:r>
              <a:rPr lang="en-US" dirty="0" err="1" smtClean="0">
                <a:effectLst/>
              </a:rPr>
              <a:t>Duc</a:t>
            </a:r>
            <a:r>
              <a:rPr lang="en-US" dirty="0" smtClean="0">
                <a:effectLst/>
              </a:rPr>
              <a:t> </a:t>
            </a:r>
            <a:r>
              <a:rPr lang="en-US" dirty="0" err="1" smtClean="0">
                <a:effectLst/>
              </a:rPr>
              <a:t>d’Aumale</a:t>
            </a:r>
            <a:r>
              <a:rPr lang="en-US" dirty="0" smtClean="0">
                <a:effectLst/>
              </a:rPr>
              <a:t> died in 1897, leaving Chantilly and his collection of more than 3000 manuscripts, almost 4000 drawings and 700 paintings to the French nation. The château now houses the </a:t>
            </a:r>
            <a:r>
              <a:rPr lang="en-US" dirty="0" err="1" smtClean="0">
                <a:effectLst/>
              </a:rPr>
              <a:t>Musée</a:t>
            </a:r>
            <a:r>
              <a:rPr lang="en-US" dirty="0" smtClean="0">
                <a:effectLst/>
              </a:rPr>
              <a:t> Condé and displays important French and Italian Old Master paintings.</a:t>
            </a:r>
          </a:p>
          <a:p>
            <a:endParaRPr lang="en-US" dirty="0" smtClean="0">
              <a:effectLst/>
            </a:endParaRPr>
          </a:p>
          <a:p>
            <a:r>
              <a:rPr lang="en-US" sz="1200" b="0" i="0" kern="1200" dirty="0" smtClean="0">
                <a:solidFill>
                  <a:schemeClr val="tx1"/>
                </a:solidFill>
                <a:effectLst/>
                <a:latin typeface="+mn-lt"/>
                <a:ea typeface="+mn-ea"/>
                <a:cs typeface="+mn-cs"/>
              </a:rPr>
              <a:t>The estate's connection with the </a:t>
            </a:r>
            <a:r>
              <a:rPr lang="en-US" sz="1200" b="0" i="0" u="none" strike="noStrike" kern="1200" dirty="0" smtClean="0">
                <a:solidFill>
                  <a:schemeClr val="tx1"/>
                </a:solidFill>
                <a:effectLst/>
                <a:latin typeface="+mn-lt"/>
                <a:ea typeface="+mn-ea"/>
                <a:cs typeface="+mn-cs"/>
                <a:hlinkClick r:id="rId3" tooltip="Montmorency family"/>
              </a:rPr>
              <a:t>Montmorency family</a:t>
            </a:r>
            <a:r>
              <a:rPr lang="en-US" sz="1200" b="0" i="0" kern="1200" dirty="0" smtClean="0">
                <a:solidFill>
                  <a:schemeClr val="tx1"/>
                </a:solidFill>
                <a:effectLst/>
                <a:latin typeface="+mn-lt"/>
                <a:ea typeface="+mn-ea"/>
                <a:cs typeface="+mn-cs"/>
              </a:rPr>
              <a:t> began in 1484. The first mansion (no longer in existence, now replaced by the Grand Château) was built in 1528–1531 for the Constable Anne de Montmorency by </a:t>
            </a:r>
            <a:r>
              <a:rPr lang="en-US" sz="1200" b="0" i="0" u="none" strike="noStrike" kern="1200" dirty="0" smtClean="0">
                <a:solidFill>
                  <a:schemeClr val="tx1"/>
                </a:solidFill>
                <a:effectLst/>
                <a:latin typeface="+mn-lt"/>
                <a:ea typeface="+mn-ea"/>
                <a:cs typeface="+mn-cs"/>
                <a:hlinkClick r:id="rId4" tooltip="Pierre Chambiges"/>
              </a:rPr>
              <a:t>Pierre </a:t>
            </a:r>
            <a:r>
              <a:rPr lang="en-US" sz="1200" b="0" i="0" u="none" strike="noStrike" kern="1200" dirty="0" err="1" smtClean="0">
                <a:solidFill>
                  <a:schemeClr val="tx1"/>
                </a:solidFill>
                <a:effectLst/>
                <a:latin typeface="+mn-lt"/>
                <a:ea typeface="+mn-ea"/>
                <a:cs typeface="+mn-cs"/>
                <a:hlinkClick r:id="rId4" tooltip="Pierre Chambiges"/>
              </a:rPr>
              <a:t>Chambiges</a:t>
            </a:r>
            <a:r>
              <a:rPr lang="en-US" sz="1200" b="0" i="0" kern="1200" dirty="0" smtClean="0">
                <a:solidFill>
                  <a:schemeClr val="tx1"/>
                </a:solidFill>
                <a:effectLst/>
                <a:latin typeface="+mn-lt"/>
                <a:ea typeface="+mn-ea"/>
                <a:cs typeface="+mn-cs"/>
              </a:rPr>
              <a:t>. The Petit Château was also built for him, around 1560, probably by </a:t>
            </a:r>
            <a:r>
              <a:rPr lang="en-US" sz="1200" b="0" i="0" u="none" strike="noStrike" kern="1200" dirty="0" smtClean="0">
                <a:solidFill>
                  <a:schemeClr val="tx1"/>
                </a:solidFill>
                <a:effectLst/>
                <a:latin typeface="+mn-lt"/>
                <a:ea typeface="+mn-ea"/>
                <a:cs typeface="+mn-cs"/>
                <a:hlinkClick r:id="rId5" tooltip="Jean Bullant"/>
              </a:rPr>
              <a:t>Jean </a:t>
            </a:r>
            <a:r>
              <a:rPr lang="en-US" sz="1200" b="0" i="0" u="none" strike="noStrike" kern="1200" dirty="0" err="1" smtClean="0">
                <a:solidFill>
                  <a:schemeClr val="tx1"/>
                </a:solidFill>
                <a:effectLst/>
                <a:latin typeface="+mn-lt"/>
                <a:ea typeface="+mn-ea"/>
                <a:cs typeface="+mn-cs"/>
                <a:hlinkClick r:id="rId5" tooltip="Jean Bullant"/>
              </a:rPr>
              <a:t>Bullant</a:t>
            </a:r>
            <a:r>
              <a:rPr lang="en-US" sz="1200" b="0" i="0" kern="1200" dirty="0" smtClean="0">
                <a:solidFill>
                  <a:schemeClr val="tx1"/>
                </a:solidFill>
                <a:effectLst/>
                <a:latin typeface="+mn-lt"/>
                <a:ea typeface="+mn-ea"/>
                <a:cs typeface="+mn-cs"/>
              </a:rPr>
              <a:t>. In 1632, after the death of </a:t>
            </a:r>
            <a:r>
              <a:rPr lang="en-US" sz="1200" b="0" i="0" u="none" strike="noStrike" kern="1200" dirty="0" smtClean="0">
                <a:solidFill>
                  <a:schemeClr val="tx1"/>
                </a:solidFill>
                <a:effectLst/>
                <a:latin typeface="+mn-lt"/>
                <a:ea typeface="+mn-ea"/>
                <a:cs typeface="+mn-cs"/>
                <a:hlinkClick r:id="rId6" tooltip="Henri II de Montmorency"/>
              </a:rPr>
              <a:t>Henri II</a:t>
            </a:r>
            <a:r>
              <a:rPr lang="en-US" sz="1200" b="0" i="0" kern="1200" dirty="0" smtClean="0">
                <a:solidFill>
                  <a:schemeClr val="tx1"/>
                </a:solidFill>
                <a:effectLst/>
                <a:latin typeface="+mn-lt"/>
                <a:ea typeface="+mn-ea"/>
                <a:cs typeface="+mn-cs"/>
              </a:rPr>
              <a:t>, it passed to the </a:t>
            </a:r>
            <a:r>
              <a:rPr lang="en-US" sz="1200" b="0" i="0" u="none" strike="noStrike" kern="1200" dirty="0" smtClean="0">
                <a:solidFill>
                  <a:schemeClr val="tx1"/>
                </a:solidFill>
                <a:effectLst/>
                <a:latin typeface="+mn-lt"/>
                <a:ea typeface="+mn-ea"/>
                <a:cs typeface="+mn-cs"/>
                <a:hlinkClick r:id="rId7" tooltip="Louis II de Bourbon, Prince de Condé"/>
              </a:rPr>
              <a:t>Grand Condé</a:t>
            </a:r>
            <a:r>
              <a:rPr lang="en-US" sz="1200" b="0" i="0" kern="1200" dirty="0" smtClean="0">
                <a:solidFill>
                  <a:schemeClr val="tx1"/>
                </a:solidFill>
                <a:effectLst/>
                <a:latin typeface="+mn-lt"/>
                <a:ea typeface="+mn-ea"/>
                <a:cs typeface="+mn-cs"/>
              </a:rPr>
              <a:t> who inherited it through his mother, </a:t>
            </a:r>
            <a:r>
              <a:rPr lang="en-US" sz="1200" b="0" i="0" u="none" strike="noStrike" kern="1200" dirty="0" smtClean="0">
                <a:solidFill>
                  <a:schemeClr val="tx1"/>
                </a:solidFill>
                <a:effectLst/>
                <a:latin typeface="+mn-lt"/>
                <a:ea typeface="+mn-ea"/>
                <a:cs typeface="+mn-cs"/>
                <a:hlinkClick r:id="rId8" tooltip="Charlotte Marguerite de Montmorency"/>
              </a:rPr>
              <a:t>Charlotte Marguerite de Montmorency</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Several interesting pieces of history are associated with the château during the 17th century. </a:t>
            </a:r>
            <a:r>
              <a:rPr lang="en-US" sz="1200" b="0" i="0" u="none" strike="noStrike" kern="1200" dirty="0" smtClean="0">
                <a:solidFill>
                  <a:schemeClr val="tx1"/>
                </a:solidFill>
                <a:effectLst/>
                <a:latin typeface="+mn-lt"/>
                <a:ea typeface="+mn-ea"/>
                <a:cs typeface="+mn-cs"/>
                <a:hlinkClick r:id="rId9" tooltip="Molière"/>
              </a:rPr>
              <a:t>Molière</a:t>
            </a:r>
            <a:r>
              <a:rPr lang="en-US" sz="1200" b="0" i="0" kern="1200" dirty="0" smtClean="0">
                <a:solidFill>
                  <a:schemeClr val="tx1"/>
                </a:solidFill>
                <a:effectLst/>
                <a:latin typeface="+mn-lt"/>
                <a:ea typeface="+mn-ea"/>
                <a:cs typeface="+mn-cs"/>
              </a:rPr>
              <a:t>'s play, </a:t>
            </a:r>
            <a:r>
              <a:rPr lang="en-US" sz="1200" b="0" i="1" u="none" strike="noStrike" kern="1200" dirty="0" smtClean="0">
                <a:solidFill>
                  <a:schemeClr val="tx1"/>
                </a:solidFill>
                <a:effectLst/>
                <a:latin typeface="+mn-lt"/>
                <a:ea typeface="+mn-ea"/>
                <a:cs typeface="+mn-cs"/>
                <a:hlinkClick r:id="rId10" tooltip="Les Précieuses ridicules"/>
              </a:rPr>
              <a:t>Les </a:t>
            </a:r>
            <a:r>
              <a:rPr lang="en-US" sz="1200" b="0" i="1" u="none" strike="noStrike" kern="1200" dirty="0" err="1" smtClean="0">
                <a:solidFill>
                  <a:schemeClr val="tx1"/>
                </a:solidFill>
                <a:effectLst/>
                <a:latin typeface="+mn-lt"/>
                <a:ea typeface="+mn-ea"/>
                <a:cs typeface="+mn-cs"/>
                <a:hlinkClick r:id="rId10" tooltip="Les Précieuses ridicules"/>
              </a:rPr>
              <a:t>Précieuses</a:t>
            </a:r>
            <a:r>
              <a:rPr lang="en-US" sz="1200" b="0" i="1" u="none" strike="noStrike" kern="1200" dirty="0" smtClean="0">
                <a:solidFill>
                  <a:schemeClr val="tx1"/>
                </a:solidFill>
                <a:effectLst/>
                <a:latin typeface="+mn-lt"/>
                <a:ea typeface="+mn-ea"/>
                <a:cs typeface="+mn-cs"/>
                <a:hlinkClick r:id="rId10" tooltip="Les Précieuses ridicules"/>
              </a:rPr>
              <a:t> ridicules</a:t>
            </a:r>
            <a:r>
              <a:rPr lang="en-US" sz="1200" b="0" i="0" kern="1200" dirty="0" smtClean="0">
                <a:solidFill>
                  <a:schemeClr val="tx1"/>
                </a:solidFill>
                <a:effectLst/>
                <a:latin typeface="+mn-lt"/>
                <a:ea typeface="+mn-ea"/>
                <a:cs typeface="+mn-cs"/>
              </a:rPr>
              <a:t>, received its first performance here in 1659. </a:t>
            </a:r>
            <a:r>
              <a:rPr lang="en-US" sz="1200" b="0" i="0" u="none" strike="noStrike" kern="1200" dirty="0" smtClean="0">
                <a:solidFill>
                  <a:schemeClr val="tx1"/>
                </a:solidFill>
                <a:effectLst/>
                <a:latin typeface="+mn-lt"/>
                <a:ea typeface="+mn-ea"/>
                <a:cs typeface="+mn-cs"/>
                <a:hlinkClick r:id="rId11" tooltip="Madame de Sévigné"/>
              </a:rPr>
              <a:t>Madame de </a:t>
            </a:r>
            <a:r>
              <a:rPr lang="en-US" sz="1200" b="0" i="0" u="none" strike="noStrike" kern="1200" dirty="0" err="1" smtClean="0">
                <a:solidFill>
                  <a:schemeClr val="tx1"/>
                </a:solidFill>
                <a:effectLst/>
                <a:latin typeface="+mn-lt"/>
                <a:ea typeface="+mn-ea"/>
                <a:cs typeface="+mn-cs"/>
                <a:hlinkClick r:id="rId11" tooltip="Madame de Sévigné"/>
              </a:rPr>
              <a:t>Sévigné</a:t>
            </a:r>
            <a:r>
              <a:rPr lang="en-US" sz="1200" b="0" i="0" kern="1200" dirty="0" err="1" smtClean="0">
                <a:solidFill>
                  <a:schemeClr val="tx1"/>
                </a:solidFill>
                <a:effectLst/>
                <a:latin typeface="+mn-lt"/>
                <a:ea typeface="+mn-ea"/>
                <a:cs typeface="+mn-cs"/>
              </a:rPr>
              <a:t>relates</a:t>
            </a:r>
            <a:r>
              <a:rPr lang="en-US" sz="1200" b="0" i="0" kern="1200" dirty="0" smtClean="0">
                <a:solidFill>
                  <a:schemeClr val="tx1"/>
                </a:solidFill>
                <a:effectLst/>
                <a:latin typeface="+mn-lt"/>
                <a:ea typeface="+mn-ea"/>
                <a:cs typeface="+mn-cs"/>
              </a:rPr>
              <a:t> in her memoirs that when Louis XIV visited in 1671, </a:t>
            </a:r>
            <a:r>
              <a:rPr lang="en-US" sz="1200" b="0" i="0" u="none" strike="noStrike" kern="1200" dirty="0" smtClean="0">
                <a:solidFill>
                  <a:schemeClr val="tx1"/>
                </a:solidFill>
                <a:effectLst/>
                <a:latin typeface="+mn-lt"/>
                <a:ea typeface="+mn-ea"/>
                <a:cs typeface="+mn-cs"/>
                <a:hlinkClick r:id="rId12" tooltip="François Vatel"/>
              </a:rPr>
              <a:t>François </a:t>
            </a:r>
            <a:r>
              <a:rPr lang="en-US" sz="1200" b="0" i="0" u="none" strike="noStrike" kern="1200" dirty="0" err="1" smtClean="0">
                <a:solidFill>
                  <a:schemeClr val="tx1"/>
                </a:solidFill>
                <a:effectLst/>
                <a:latin typeface="+mn-lt"/>
                <a:ea typeface="+mn-ea"/>
                <a:cs typeface="+mn-cs"/>
                <a:hlinkClick r:id="rId12" tooltip="François Vatel"/>
              </a:rPr>
              <a:t>Vatel</a:t>
            </a:r>
            <a:r>
              <a:rPr lang="en-US" sz="1200" b="0" i="0" kern="1200" dirty="0" smtClean="0">
                <a:solidFill>
                  <a:schemeClr val="tx1"/>
                </a:solidFill>
                <a:effectLst/>
                <a:latin typeface="+mn-lt"/>
                <a:ea typeface="+mn-ea"/>
                <a:cs typeface="+mn-cs"/>
              </a:rPr>
              <a:t>, the maître d'hôtel to the Grand Condé, committed suicide when he feared the fish would be served late.</a:t>
            </a:r>
          </a:p>
          <a:p>
            <a:r>
              <a:rPr lang="en-US" sz="1200" b="0" i="0" kern="1200" dirty="0" smtClean="0">
                <a:solidFill>
                  <a:schemeClr val="tx1"/>
                </a:solidFill>
                <a:effectLst/>
                <a:latin typeface="+mn-lt"/>
                <a:ea typeface="+mn-ea"/>
                <a:cs typeface="+mn-cs"/>
              </a:rPr>
              <a:t>The original mansion was destroyed in the French Revolution. It was repaired in a modest way by the last Condé, but the entire property was confiscated from the </a:t>
            </a:r>
            <a:r>
              <a:rPr lang="en-US" sz="1200" b="0" i="0" u="none" strike="noStrike" kern="1200" dirty="0" err="1" smtClean="0">
                <a:solidFill>
                  <a:schemeClr val="tx1"/>
                </a:solidFill>
                <a:effectLst/>
                <a:latin typeface="+mn-lt"/>
                <a:ea typeface="+mn-ea"/>
                <a:cs typeface="+mn-cs"/>
                <a:hlinkClick r:id="rId13" tooltip="Duc d'Orléans"/>
              </a:rPr>
              <a:t>Orléans</a:t>
            </a:r>
            <a:r>
              <a:rPr lang="en-US" sz="1200" b="0" i="0" kern="1200" dirty="0" smtClean="0">
                <a:solidFill>
                  <a:schemeClr val="tx1"/>
                </a:solidFill>
                <a:effectLst/>
                <a:latin typeface="+mn-lt"/>
                <a:ea typeface="+mn-ea"/>
                <a:cs typeface="+mn-cs"/>
              </a:rPr>
              <a:t> family between the years 1853 and 1872, during which interval it was owned by </a:t>
            </a:r>
            <a:r>
              <a:rPr lang="en-US" sz="1200" b="0" i="0" u="none" strike="noStrike" kern="1200" dirty="0" smtClean="0">
                <a:solidFill>
                  <a:schemeClr val="tx1"/>
                </a:solidFill>
                <a:effectLst/>
                <a:latin typeface="+mn-lt"/>
                <a:ea typeface="+mn-ea"/>
                <a:cs typeface="+mn-cs"/>
                <a:hlinkClick r:id="rId14" tooltip="Coutts"/>
              </a:rPr>
              <a:t>Coutts</a:t>
            </a:r>
            <a:r>
              <a:rPr lang="en-US" sz="1200" b="0" i="0" kern="1200" dirty="0" smtClean="0">
                <a:solidFill>
                  <a:schemeClr val="tx1"/>
                </a:solidFill>
                <a:effectLst/>
                <a:latin typeface="+mn-lt"/>
                <a:ea typeface="+mn-ea"/>
                <a:cs typeface="+mn-cs"/>
              </a:rPr>
              <a:t>, an English bank. Chantilly was entirely rebuilt in 1875–1881 by </a:t>
            </a:r>
            <a:r>
              <a:rPr lang="en-US" sz="1200" b="0" i="0" u="none" strike="noStrike" kern="1200" dirty="0" smtClean="0">
                <a:solidFill>
                  <a:schemeClr val="tx1"/>
                </a:solidFill>
                <a:effectLst/>
                <a:latin typeface="+mn-lt"/>
                <a:ea typeface="+mn-ea"/>
                <a:cs typeface="+mn-cs"/>
                <a:hlinkClick r:id="rId15" tooltip="Henri d'Orléans, duc d'Aumale"/>
              </a:rPr>
              <a:t>Henri </a:t>
            </a:r>
            <a:r>
              <a:rPr lang="en-US" sz="1200" b="0" i="0" u="none" strike="noStrike" kern="1200" dirty="0" err="1" smtClean="0">
                <a:solidFill>
                  <a:schemeClr val="tx1"/>
                </a:solidFill>
                <a:effectLst/>
                <a:latin typeface="+mn-lt"/>
                <a:ea typeface="+mn-ea"/>
                <a:cs typeface="+mn-cs"/>
                <a:hlinkClick r:id="rId15" tooltip="Henri d'Orléans, duc d'Aumale"/>
              </a:rPr>
              <a:t>d'Orléans</a:t>
            </a:r>
            <a:r>
              <a:rPr lang="en-US" sz="1200" b="0" i="0" u="none" strike="noStrike" kern="1200" dirty="0" smtClean="0">
                <a:solidFill>
                  <a:schemeClr val="tx1"/>
                </a:solidFill>
                <a:effectLst/>
                <a:latin typeface="+mn-lt"/>
                <a:ea typeface="+mn-ea"/>
                <a:cs typeface="+mn-cs"/>
                <a:hlinkClick r:id="rId15" tooltip="Henri d'Orléans, duc d'Aumale"/>
              </a:rPr>
              <a:t>, </a:t>
            </a:r>
            <a:r>
              <a:rPr lang="en-US" sz="1200" b="0" i="0" u="none" strike="noStrike" kern="1200" dirty="0" err="1" smtClean="0">
                <a:solidFill>
                  <a:schemeClr val="tx1"/>
                </a:solidFill>
                <a:effectLst/>
                <a:latin typeface="+mn-lt"/>
                <a:ea typeface="+mn-ea"/>
                <a:cs typeface="+mn-cs"/>
                <a:hlinkClick r:id="rId15" tooltip="Henri d'Orléans, duc d'Aumale"/>
              </a:rPr>
              <a:t>duc</a:t>
            </a:r>
            <a:r>
              <a:rPr lang="en-US" sz="1200" b="0" i="0" u="none" strike="noStrike" kern="1200" dirty="0" smtClean="0">
                <a:solidFill>
                  <a:schemeClr val="tx1"/>
                </a:solidFill>
                <a:effectLst/>
                <a:latin typeface="+mn-lt"/>
                <a:ea typeface="+mn-ea"/>
                <a:cs typeface="+mn-cs"/>
                <a:hlinkClick r:id="rId15" tooltip="Henri d'Orléans, duc d'Aumale"/>
              </a:rPr>
              <a:t> </a:t>
            </a:r>
            <a:r>
              <a:rPr lang="en-US" sz="1200" b="0" i="0" u="none" strike="noStrike" kern="1200" dirty="0" err="1" smtClean="0">
                <a:solidFill>
                  <a:schemeClr val="tx1"/>
                </a:solidFill>
                <a:effectLst/>
                <a:latin typeface="+mn-lt"/>
                <a:ea typeface="+mn-ea"/>
                <a:cs typeface="+mn-cs"/>
                <a:hlinkClick r:id="rId15" tooltip="Henri d'Orléans, duc d'Aumale"/>
              </a:rPr>
              <a:t>d'Aumale</a:t>
            </a:r>
            <a:r>
              <a:rPr lang="en-US" sz="1200" b="0" i="0" kern="1200" dirty="0" smtClean="0">
                <a:solidFill>
                  <a:schemeClr val="tx1"/>
                </a:solidFill>
                <a:effectLst/>
                <a:latin typeface="+mn-lt"/>
                <a:ea typeface="+mn-ea"/>
                <a:cs typeface="+mn-cs"/>
              </a:rPr>
              <a:t> (1822–1897) to the designs of </a:t>
            </a:r>
            <a:r>
              <a:rPr lang="en-US" sz="1200" b="0" i="0" u="none" strike="noStrike" kern="1200" dirty="0" err="1" smtClean="0">
                <a:solidFill>
                  <a:schemeClr val="tx1"/>
                </a:solidFill>
                <a:effectLst/>
                <a:latin typeface="+mn-lt"/>
                <a:ea typeface="+mn-ea"/>
                <a:cs typeface="+mn-cs"/>
                <a:hlinkClick r:id="rId16" tooltip="Honore Daumet"/>
              </a:rPr>
              <a:t>Honore</a:t>
            </a:r>
            <a:r>
              <a:rPr lang="en-US" sz="1200" b="0" i="0" u="none" strike="noStrike" kern="1200" dirty="0" smtClean="0">
                <a:solidFill>
                  <a:schemeClr val="tx1"/>
                </a:solidFill>
                <a:effectLst/>
                <a:latin typeface="+mn-lt"/>
                <a:ea typeface="+mn-ea"/>
                <a:cs typeface="+mn-cs"/>
                <a:hlinkClick r:id="rId16" tooltip="Honore Daumet"/>
              </a:rPr>
              <a:t> </a:t>
            </a:r>
            <a:r>
              <a:rPr lang="en-US" sz="1200" b="0" i="0" u="none" strike="noStrike" kern="1200" dirty="0" err="1" smtClean="0">
                <a:solidFill>
                  <a:schemeClr val="tx1"/>
                </a:solidFill>
                <a:effectLst/>
                <a:latin typeface="+mn-lt"/>
                <a:ea typeface="+mn-ea"/>
                <a:cs typeface="+mn-cs"/>
                <a:hlinkClick r:id="rId16" tooltip="Honore Daumet"/>
              </a:rPr>
              <a:t>Daumet</a:t>
            </a:r>
            <a:r>
              <a:rPr lang="en-US" sz="1200" b="0" i="0" kern="1200" dirty="0" smtClean="0">
                <a:solidFill>
                  <a:schemeClr val="tx1"/>
                </a:solidFill>
                <a:effectLst/>
                <a:latin typeface="+mn-lt"/>
                <a:ea typeface="+mn-ea"/>
                <a:cs typeface="+mn-cs"/>
              </a:rPr>
              <a:t>. The new château met with mixed reviews. </a:t>
            </a:r>
            <a:r>
              <a:rPr lang="en-US" sz="1200" b="0" i="0" u="none" strike="noStrike" kern="1200" dirty="0" err="1" smtClean="0">
                <a:solidFill>
                  <a:schemeClr val="tx1"/>
                </a:solidFill>
                <a:effectLst/>
                <a:latin typeface="+mn-lt"/>
                <a:ea typeface="+mn-ea"/>
                <a:cs typeface="+mn-cs"/>
                <a:hlinkClick r:id="rId17" tooltip="Boni de Castellane"/>
              </a:rPr>
              <a:t>Boni</a:t>
            </a:r>
            <a:r>
              <a:rPr lang="en-US" sz="1200" b="0" i="0" u="none" strike="noStrike" kern="1200" dirty="0" smtClean="0">
                <a:solidFill>
                  <a:schemeClr val="tx1"/>
                </a:solidFill>
                <a:effectLst/>
                <a:latin typeface="+mn-lt"/>
                <a:ea typeface="+mn-ea"/>
                <a:cs typeface="+mn-cs"/>
                <a:hlinkClick r:id="rId17" tooltip="Boni de Castellane"/>
              </a:rPr>
              <a:t> de </a:t>
            </a:r>
            <a:r>
              <a:rPr lang="en-US" sz="1200" b="0" i="0" u="none" strike="noStrike" kern="1200" dirty="0" err="1" smtClean="0">
                <a:solidFill>
                  <a:schemeClr val="tx1"/>
                </a:solidFill>
                <a:effectLst/>
                <a:latin typeface="+mn-lt"/>
                <a:ea typeface="+mn-ea"/>
                <a:cs typeface="+mn-cs"/>
                <a:hlinkClick r:id="rId17" tooltip="Boni de Castellane"/>
              </a:rPr>
              <a:t>Castellane</a:t>
            </a:r>
            <a:r>
              <a:rPr lang="en-US" sz="1200" b="0" i="0" kern="1200" dirty="0" smtClean="0">
                <a:solidFill>
                  <a:schemeClr val="tx1"/>
                </a:solidFill>
                <a:effectLst/>
                <a:latin typeface="+mn-lt"/>
                <a:ea typeface="+mn-ea"/>
                <a:cs typeface="+mn-cs"/>
              </a:rPr>
              <a:t> summed up one line of thought: "What is today styled a marvel is one of the saddest specimens of the architecture of our era — one enters at the second floor and descends to the salons". In the end, the </a:t>
            </a:r>
            <a:r>
              <a:rPr lang="en-US" sz="1200" b="0" i="0" kern="1200" dirty="0" err="1" smtClean="0">
                <a:solidFill>
                  <a:schemeClr val="tx1"/>
                </a:solidFill>
                <a:effectLst/>
                <a:latin typeface="+mn-lt"/>
                <a:ea typeface="+mn-ea"/>
                <a:cs typeface="+mn-cs"/>
              </a:rPr>
              <a:t>Duc</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d'Aumale</a:t>
            </a:r>
            <a:r>
              <a:rPr lang="en-US" sz="1200" b="0" i="0" kern="1200" dirty="0" smtClean="0">
                <a:solidFill>
                  <a:schemeClr val="tx1"/>
                </a:solidFill>
                <a:effectLst/>
                <a:latin typeface="+mn-lt"/>
                <a:ea typeface="+mn-ea"/>
                <a:cs typeface="+mn-cs"/>
              </a:rPr>
              <a:t> bequeathed the property to the </a:t>
            </a:r>
            <a:r>
              <a:rPr lang="en-US" sz="1200" b="0" i="0" kern="1200" dirty="0" err="1" smtClean="0">
                <a:solidFill>
                  <a:schemeClr val="tx1"/>
                </a:solidFill>
                <a:effectLst/>
                <a:latin typeface="+mn-lt"/>
                <a:ea typeface="+mn-ea"/>
                <a:cs typeface="+mn-cs"/>
              </a:rPr>
              <a:t>Institut</a:t>
            </a:r>
            <a:r>
              <a:rPr lang="en-US" sz="1200" b="0" i="0" kern="1200" dirty="0" smtClean="0">
                <a:solidFill>
                  <a:schemeClr val="tx1"/>
                </a:solidFill>
                <a:effectLst/>
                <a:latin typeface="+mn-lt"/>
                <a:ea typeface="+mn-ea"/>
                <a:cs typeface="+mn-cs"/>
              </a:rPr>
              <a:t> de France upon his death in 1897.</a:t>
            </a:r>
          </a:p>
          <a:p>
            <a:r>
              <a:rPr lang="en-US" sz="1200" b="0" i="0" kern="1200" dirty="0" err="1" smtClean="0">
                <a:solidFill>
                  <a:schemeClr val="tx1"/>
                </a:solidFill>
                <a:effectLst/>
                <a:latin typeface="+mn-lt"/>
                <a:ea typeface="+mn-ea"/>
                <a:cs typeface="+mn-cs"/>
              </a:rPr>
              <a:t>Musée</a:t>
            </a:r>
            <a:r>
              <a:rPr lang="en-US" sz="1200" b="0" i="0" kern="1200" dirty="0" smtClean="0">
                <a:solidFill>
                  <a:schemeClr val="tx1"/>
                </a:solidFill>
                <a:effectLst/>
                <a:latin typeface="+mn-lt"/>
                <a:ea typeface="+mn-ea"/>
                <a:cs typeface="+mn-cs"/>
              </a:rPr>
              <a:t> Condé[</a:t>
            </a:r>
            <a:r>
              <a:rPr lang="en-US" sz="1200" b="0" i="0" u="none" strike="noStrike" kern="1200" dirty="0" smtClean="0">
                <a:solidFill>
                  <a:schemeClr val="tx1"/>
                </a:solidFill>
                <a:effectLst/>
                <a:latin typeface="+mn-lt"/>
                <a:ea typeface="+mn-ea"/>
                <a:cs typeface="+mn-cs"/>
                <a:hlinkClick r:id="rId18" tooltip="Edit section: Musée Condé"/>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art gallery of Chantilly is one of the largest in France</a:t>
            </a:r>
          </a:p>
          <a:p>
            <a:r>
              <a:rPr lang="en-US" sz="1200" b="0" i="0" kern="1200" dirty="0" smtClean="0">
                <a:solidFill>
                  <a:schemeClr val="tx1"/>
                </a:solidFill>
                <a:effectLst/>
                <a:latin typeface="+mn-lt"/>
                <a:ea typeface="+mn-ea"/>
                <a:cs typeface="+mn-cs"/>
              </a:rPr>
              <a:t>The library</a:t>
            </a:r>
          </a:p>
          <a:p>
            <a:r>
              <a:rPr lang="en-US" sz="1200" b="0" i="0" kern="1200" dirty="0" smtClean="0">
                <a:solidFill>
                  <a:schemeClr val="tx1"/>
                </a:solidFill>
                <a:effectLst/>
                <a:latin typeface="+mn-lt"/>
                <a:ea typeface="+mn-ea"/>
                <a:cs typeface="+mn-cs"/>
              </a:rPr>
              <a:t>The chapel of the Hearts of the Princes of Condé</a:t>
            </a:r>
          </a:p>
          <a:p>
            <a:r>
              <a:rPr lang="en-US" sz="1200" b="0" i="0" kern="1200" dirty="0" smtClean="0">
                <a:solidFill>
                  <a:schemeClr val="tx1"/>
                </a:solidFill>
                <a:effectLst/>
                <a:latin typeface="+mn-lt"/>
                <a:ea typeface="+mn-ea"/>
                <a:cs typeface="+mn-cs"/>
              </a:rPr>
              <a:t>The château's art gallery, the </a:t>
            </a:r>
            <a:r>
              <a:rPr lang="en-US" sz="1200" b="0" i="0" u="none" strike="noStrike" kern="1200" dirty="0" err="1" smtClean="0">
                <a:solidFill>
                  <a:schemeClr val="tx1"/>
                </a:solidFill>
                <a:effectLst/>
                <a:latin typeface="+mn-lt"/>
                <a:ea typeface="+mn-ea"/>
                <a:cs typeface="+mn-cs"/>
                <a:hlinkClick r:id="rId19" tooltip="Musée Condé"/>
              </a:rPr>
              <a:t>Musée</a:t>
            </a:r>
            <a:r>
              <a:rPr lang="en-US" sz="1200" b="0" i="0" u="none" strike="noStrike" kern="1200" dirty="0" smtClean="0">
                <a:solidFill>
                  <a:schemeClr val="tx1"/>
                </a:solidFill>
                <a:effectLst/>
                <a:latin typeface="+mn-lt"/>
                <a:ea typeface="+mn-ea"/>
                <a:cs typeface="+mn-cs"/>
                <a:hlinkClick r:id="rId19" tooltip="Musée Condé"/>
              </a:rPr>
              <a:t> Condé</a:t>
            </a:r>
            <a:r>
              <a:rPr lang="en-US" sz="1200" b="0" i="0" kern="1200" dirty="0" smtClean="0">
                <a:solidFill>
                  <a:schemeClr val="tx1"/>
                </a:solidFill>
                <a:effectLst/>
                <a:latin typeface="+mn-lt"/>
                <a:ea typeface="+mn-ea"/>
                <a:cs typeface="+mn-cs"/>
              </a:rPr>
              <a:t>, houses one of the finest collections of paintings in France (after the </a:t>
            </a:r>
            <a:r>
              <a:rPr lang="en-US" sz="1200" b="0" i="0" u="none" strike="noStrike" kern="1200" dirty="0" smtClean="0">
                <a:solidFill>
                  <a:schemeClr val="tx1"/>
                </a:solidFill>
                <a:effectLst/>
                <a:latin typeface="+mn-lt"/>
                <a:ea typeface="+mn-ea"/>
                <a:cs typeface="+mn-cs"/>
                <a:hlinkClick r:id="rId20" tooltip="Louvre"/>
              </a:rPr>
              <a:t>Louvre</a:t>
            </a:r>
            <a:r>
              <a:rPr lang="en-US" sz="1200" b="0" i="0" kern="1200" dirty="0" smtClean="0">
                <a:solidFill>
                  <a:schemeClr val="tx1"/>
                </a:solidFill>
                <a:effectLst/>
                <a:latin typeface="+mn-lt"/>
                <a:ea typeface="+mn-ea"/>
                <a:cs typeface="+mn-cs"/>
              </a:rPr>
              <a:t>), with special strength in French paintings and book illuminations of the 15th and 16th centuries.</a:t>
            </a:r>
          </a:p>
          <a:p>
            <a:r>
              <a:rPr lang="en-US" sz="1200" b="0" i="0" kern="1200" dirty="0" smtClean="0">
                <a:solidFill>
                  <a:schemeClr val="tx1"/>
                </a:solidFill>
                <a:effectLst/>
                <a:latin typeface="+mn-lt"/>
                <a:ea typeface="+mn-ea"/>
                <a:cs typeface="+mn-cs"/>
              </a:rPr>
              <a:t>Works in the art gallery (many of them are in the Tribune Room) include </a:t>
            </a:r>
            <a:r>
              <a:rPr lang="en-US" sz="1200" b="0" i="0" u="none" strike="noStrike" kern="1200" dirty="0" err="1" smtClean="0">
                <a:solidFill>
                  <a:schemeClr val="tx1"/>
                </a:solidFill>
                <a:effectLst/>
                <a:latin typeface="+mn-lt"/>
                <a:ea typeface="+mn-ea"/>
                <a:cs typeface="+mn-cs"/>
                <a:hlinkClick r:id="rId21" tooltip="Sassetta"/>
              </a:rPr>
              <a:t>Sassetta</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22" tooltip="Mystic Marriage of Saint Francis (Sassetta)"/>
              </a:rPr>
              <a:t>Mystic Marriage of St. Francis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23" tooltip="Botticelli"/>
              </a:rPr>
              <a:t>Botticelli</a:t>
            </a:r>
            <a:r>
              <a:rPr lang="en-US" sz="1200" b="0" i="0" kern="1200" dirty="0" smtClean="0">
                <a:solidFill>
                  <a:schemeClr val="tx1"/>
                </a:solidFill>
                <a:effectLst/>
                <a:latin typeface="+mn-lt"/>
                <a:ea typeface="+mn-ea"/>
                <a:cs typeface="+mn-cs"/>
              </a:rPr>
              <a:t>'s </a:t>
            </a:r>
            <a:r>
              <a:rPr lang="en-US" sz="1200" b="0" i="1" kern="1200" dirty="0" smtClean="0">
                <a:solidFill>
                  <a:schemeClr val="tx1"/>
                </a:solidFill>
                <a:effectLst/>
                <a:latin typeface="+mn-lt"/>
                <a:ea typeface="+mn-ea"/>
                <a:cs typeface="+mn-cs"/>
              </a:rPr>
              <a:t>Autumn</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4" tooltip="Piero di Cosimo"/>
              </a:rPr>
              <a:t>Piero</a:t>
            </a:r>
            <a:r>
              <a:rPr lang="en-US" sz="1200" b="0" i="0" u="none" strike="noStrike" kern="1200" dirty="0" smtClean="0">
                <a:solidFill>
                  <a:schemeClr val="tx1"/>
                </a:solidFill>
                <a:effectLst/>
                <a:latin typeface="+mn-lt"/>
                <a:ea typeface="+mn-ea"/>
                <a:cs typeface="+mn-cs"/>
                <a:hlinkClick r:id="rId24" tooltip="Piero di Cosimo"/>
              </a:rPr>
              <a:t> di </a:t>
            </a:r>
            <a:r>
              <a:rPr lang="en-US" sz="1200" b="0" i="0" u="none" strike="noStrike" kern="1200" dirty="0" err="1" smtClean="0">
                <a:solidFill>
                  <a:schemeClr val="tx1"/>
                </a:solidFill>
                <a:effectLst/>
                <a:latin typeface="+mn-lt"/>
                <a:ea typeface="+mn-ea"/>
                <a:cs typeface="+mn-cs"/>
                <a:hlinkClick r:id="rId24" tooltip="Piero di Cosimo"/>
              </a:rPr>
              <a:t>Cosimo</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u="none" strike="noStrike" kern="1200" dirty="0" smtClean="0">
                <a:solidFill>
                  <a:schemeClr val="tx1"/>
                </a:solidFill>
                <a:effectLst/>
                <a:latin typeface="+mn-lt"/>
                <a:ea typeface="+mn-ea"/>
                <a:cs typeface="+mn-cs"/>
                <a:hlinkClick r:id="rId25" tooltip="Portrait of Simonetta Vespucci"/>
              </a:rPr>
              <a:t>Portrait of </a:t>
            </a:r>
            <a:r>
              <a:rPr lang="en-US" sz="1200" b="0" i="1" u="none" strike="noStrike" kern="1200" dirty="0" err="1" smtClean="0">
                <a:solidFill>
                  <a:schemeClr val="tx1"/>
                </a:solidFill>
                <a:effectLst/>
                <a:latin typeface="+mn-lt"/>
                <a:ea typeface="+mn-ea"/>
                <a:cs typeface="+mn-cs"/>
                <a:hlinkClick r:id="rId25" tooltip="Portrait of Simonetta Vespucci"/>
              </a:rPr>
              <a:t>Simonetta</a:t>
            </a:r>
            <a:r>
              <a:rPr lang="en-US" sz="1200" b="0" i="1" u="none" strike="noStrike" kern="1200" dirty="0" smtClean="0">
                <a:solidFill>
                  <a:schemeClr val="tx1"/>
                </a:solidFill>
                <a:effectLst/>
                <a:latin typeface="+mn-lt"/>
                <a:ea typeface="+mn-ea"/>
                <a:cs typeface="+mn-cs"/>
                <a:hlinkClick r:id="rId25" tooltip="Portrait of Simonetta Vespucci"/>
              </a:rPr>
              <a:t> Vespucci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6" tooltip="Raphael"/>
              </a:rPr>
              <a:t>Raphael</a:t>
            </a:r>
            <a:r>
              <a:rPr lang="en-US" sz="1200" b="0" i="0" kern="1200" dirty="0" err="1" smtClean="0">
                <a:solidFill>
                  <a:schemeClr val="tx1"/>
                </a:solidFill>
                <a:effectLst/>
                <a:latin typeface="+mn-lt"/>
                <a:ea typeface="+mn-ea"/>
                <a:cs typeface="+mn-cs"/>
              </a:rPr>
              <a:t>'s</a:t>
            </a:r>
            <a:r>
              <a:rPr lang="en-US" sz="1200" b="0" i="1" u="none" strike="noStrike" kern="1200" dirty="0" err="1" smtClean="0">
                <a:solidFill>
                  <a:schemeClr val="tx1"/>
                </a:solidFill>
                <a:effectLst/>
                <a:latin typeface="+mn-lt"/>
                <a:ea typeface="+mn-ea"/>
                <a:cs typeface="+mn-cs"/>
                <a:hlinkClick r:id="rId27" tooltip="Three Graces (Raphael)"/>
              </a:rPr>
              <a:t>Three</a:t>
            </a:r>
            <a:r>
              <a:rPr lang="en-US" sz="1200" b="0" i="1" u="none" strike="noStrike" kern="1200" dirty="0" smtClean="0">
                <a:solidFill>
                  <a:schemeClr val="tx1"/>
                </a:solidFill>
                <a:effectLst/>
                <a:latin typeface="+mn-lt"/>
                <a:ea typeface="+mn-ea"/>
                <a:cs typeface="+mn-cs"/>
                <a:hlinkClick r:id="rId27" tooltip="Three Graces (Raphael)"/>
              </a:rPr>
              <a:t> Graces</a:t>
            </a:r>
            <a:r>
              <a:rPr lang="en-US" sz="1200" b="0" i="0" kern="1200" dirty="0" smtClean="0">
                <a:solidFill>
                  <a:schemeClr val="tx1"/>
                </a:solidFill>
                <a:effectLst/>
                <a:latin typeface="+mn-lt"/>
                <a:ea typeface="+mn-ea"/>
                <a:cs typeface="+mn-cs"/>
              </a:rPr>
              <a:t> and </a:t>
            </a:r>
            <a:r>
              <a:rPr lang="en-US" sz="1200" b="0" i="1" u="none" strike="noStrike" kern="1200" dirty="0" smtClean="0">
                <a:solidFill>
                  <a:schemeClr val="tx1"/>
                </a:solidFill>
                <a:effectLst/>
                <a:latin typeface="+mn-lt"/>
                <a:ea typeface="+mn-ea"/>
                <a:cs typeface="+mn-cs"/>
                <a:hlinkClick r:id="rId28" tooltip="Madonna of Loreto (Raphael)"/>
              </a:rPr>
              <a:t>Madonna of Loreto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29" tooltip="Guercino"/>
              </a:rPr>
              <a:t>Guercino</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Pietà</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0" tooltip="Pierre Mignard"/>
              </a:rPr>
              <a:t>Pierre </a:t>
            </a:r>
            <a:r>
              <a:rPr lang="en-US" sz="1200" b="0" i="0" u="none" strike="noStrike" kern="1200" dirty="0" err="1" smtClean="0">
                <a:solidFill>
                  <a:schemeClr val="tx1"/>
                </a:solidFill>
                <a:effectLst/>
                <a:latin typeface="+mn-lt"/>
                <a:ea typeface="+mn-ea"/>
                <a:cs typeface="+mn-cs"/>
                <a:hlinkClick r:id="rId30" tooltip="Pierre Mignard"/>
              </a:rPr>
              <a:t>Mignard</a:t>
            </a:r>
            <a:r>
              <a:rPr lang="en-US" sz="1200" b="0" i="0" kern="1200" dirty="0" err="1" smtClean="0">
                <a:solidFill>
                  <a:schemeClr val="tx1"/>
                </a:solidFill>
                <a:effectLst/>
                <a:latin typeface="+mn-lt"/>
                <a:ea typeface="+mn-ea"/>
                <a:cs typeface="+mn-cs"/>
              </a:rPr>
              <a:t>'s</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Portrait of Molière</a:t>
            </a:r>
            <a:r>
              <a:rPr lang="en-US" sz="1200" b="0" i="0" kern="1200" dirty="0" smtClean="0">
                <a:solidFill>
                  <a:schemeClr val="tx1"/>
                </a:solidFill>
                <a:effectLst/>
                <a:latin typeface="+mn-lt"/>
                <a:ea typeface="+mn-ea"/>
                <a:cs typeface="+mn-cs"/>
              </a:rPr>
              <a:t> as well as four of </a:t>
            </a:r>
            <a:r>
              <a:rPr lang="en-US" sz="1200" b="0" i="0" u="none" strike="noStrike" kern="1200" dirty="0" smtClean="0">
                <a:solidFill>
                  <a:schemeClr val="tx1"/>
                </a:solidFill>
                <a:effectLst/>
                <a:latin typeface="+mn-lt"/>
                <a:ea typeface="+mn-ea"/>
                <a:cs typeface="+mn-cs"/>
                <a:hlinkClick r:id="rId31" tooltip="Antoine Watteau"/>
              </a:rPr>
              <a:t>Antoine Watteau</a:t>
            </a:r>
            <a:r>
              <a:rPr lang="en-US" sz="1200" b="0" i="0" kern="1200" dirty="0" smtClean="0">
                <a:solidFill>
                  <a:schemeClr val="tx1"/>
                </a:solidFill>
                <a:effectLst/>
                <a:latin typeface="+mn-lt"/>
                <a:ea typeface="+mn-ea"/>
                <a:cs typeface="+mn-cs"/>
              </a:rPr>
              <a:t>'s paintings and </a:t>
            </a:r>
            <a:r>
              <a:rPr lang="en-US" sz="1200" b="0" i="0" u="none" strike="noStrike" kern="1200" dirty="0" smtClean="0">
                <a:solidFill>
                  <a:schemeClr val="tx1"/>
                </a:solidFill>
                <a:effectLst/>
                <a:latin typeface="+mn-lt"/>
                <a:ea typeface="+mn-ea"/>
                <a:cs typeface="+mn-cs"/>
                <a:hlinkClick r:id="rId32" tooltip="Jean-Baptiste-Camille Corot"/>
              </a:rPr>
              <a:t>Jean-Baptiste-Camille Corot</a:t>
            </a:r>
            <a:r>
              <a:rPr lang="en-US" sz="1200" b="0" i="0" kern="1200" dirty="0" smtClean="0">
                <a:solidFill>
                  <a:schemeClr val="tx1"/>
                </a:solidFill>
                <a:effectLst/>
                <a:latin typeface="+mn-lt"/>
                <a:ea typeface="+mn-ea"/>
                <a:cs typeface="+mn-cs"/>
              </a:rPr>
              <a:t>'s </a:t>
            </a:r>
            <a:r>
              <a:rPr lang="en-US" sz="1200" b="0" i="1" u="none" strike="noStrike" kern="1200" dirty="0" smtClean="0">
                <a:solidFill>
                  <a:schemeClr val="tx1"/>
                </a:solidFill>
                <a:effectLst/>
                <a:latin typeface="+mn-lt"/>
                <a:ea typeface="+mn-ea"/>
                <a:cs typeface="+mn-cs"/>
                <a:hlinkClick r:id="rId33" tooltip="Le concert champêtre"/>
              </a:rPr>
              <a:t>Le concert </a:t>
            </a:r>
            <a:r>
              <a:rPr lang="en-US" sz="1200" b="0" i="1" u="none" strike="noStrike" kern="1200" dirty="0" err="1" smtClean="0">
                <a:solidFill>
                  <a:schemeClr val="tx1"/>
                </a:solidFill>
                <a:effectLst/>
                <a:latin typeface="+mn-lt"/>
                <a:ea typeface="+mn-ea"/>
                <a:cs typeface="+mn-cs"/>
                <a:hlinkClick r:id="rId33" tooltip="Le concert champêtre"/>
              </a:rPr>
              <a:t>champêtre</a:t>
            </a:r>
            <a:r>
              <a:rPr lang="en-US" sz="1200" b="0" i="0" kern="1200" dirty="0" smtClean="0">
                <a:solidFill>
                  <a:schemeClr val="tx1"/>
                </a:solidFill>
                <a:effectLst/>
                <a:latin typeface="+mn-lt"/>
                <a:ea typeface="+mn-ea"/>
                <a:cs typeface="+mn-cs"/>
              </a:rPr>
              <a:t>. Other paintings in the collection include works by </a:t>
            </a:r>
            <a:r>
              <a:rPr lang="en-US" sz="1200" b="0" i="0" u="none" strike="noStrike" kern="1200" dirty="0" smtClean="0">
                <a:solidFill>
                  <a:schemeClr val="tx1"/>
                </a:solidFill>
                <a:effectLst/>
                <a:latin typeface="+mn-lt"/>
                <a:ea typeface="+mn-ea"/>
                <a:cs typeface="+mn-cs"/>
                <a:hlinkClick r:id="rId34" tooltip="Fra Angelico"/>
              </a:rPr>
              <a:t>Fra Angelico</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35" tooltip="Filippino Lippi"/>
              </a:rPr>
              <a:t>Filippino</a:t>
            </a:r>
            <a:r>
              <a:rPr lang="en-US" sz="1200" b="0" i="0" u="none" strike="noStrike" kern="1200" dirty="0" smtClean="0">
                <a:solidFill>
                  <a:schemeClr val="tx1"/>
                </a:solidFill>
                <a:effectLst/>
                <a:latin typeface="+mn-lt"/>
                <a:ea typeface="+mn-ea"/>
                <a:cs typeface="+mn-cs"/>
                <a:hlinkClick r:id="rId35" tooltip="Filippino Lippi"/>
              </a:rPr>
              <a:t> Lippi</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6" tooltip="Hans Memling"/>
              </a:rPr>
              <a:t>Hans Memling</a:t>
            </a:r>
            <a:r>
              <a:rPr lang="en-US" sz="1200" b="0" i="0" kern="1200" dirty="0" smtClean="0">
                <a:solidFill>
                  <a:schemeClr val="tx1"/>
                </a:solidFill>
                <a:effectLst/>
                <a:latin typeface="+mn-lt"/>
                <a:ea typeface="+mn-ea"/>
                <a:cs typeface="+mn-cs"/>
              </a:rPr>
              <a:t>, 260 paintings and drawings by </a:t>
            </a:r>
            <a:r>
              <a:rPr lang="en-US" sz="1200" b="0" i="0" u="none" strike="noStrike" kern="1200" dirty="0" smtClean="0">
                <a:solidFill>
                  <a:schemeClr val="tx1"/>
                </a:solidFill>
                <a:effectLst/>
                <a:latin typeface="+mn-lt"/>
                <a:ea typeface="+mn-ea"/>
                <a:cs typeface="+mn-cs"/>
                <a:hlinkClick r:id="rId37" tooltip="François Clouet"/>
              </a:rPr>
              <a:t>François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38" tooltip="Jean Clouet"/>
              </a:rPr>
              <a:t>Jean </a:t>
            </a:r>
            <a:r>
              <a:rPr lang="en-US" sz="1200" b="0" i="0" u="none" strike="noStrike" kern="1200" dirty="0" err="1" smtClean="0">
                <a:solidFill>
                  <a:schemeClr val="tx1"/>
                </a:solidFill>
                <a:effectLst/>
                <a:latin typeface="+mn-lt"/>
                <a:ea typeface="+mn-ea"/>
                <a:cs typeface="+mn-cs"/>
                <a:hlinkClick r:id="rId38" tooltip="Jean Clouet"/>
              </a:rPr>
              <a:t>Clouet</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39" tooltip="Paolo Veronese"/>
              </a:rPr>
              <a:t>Veronese</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0" tooltip="Barocci"/>
              </a:rPr>
              <a:t>Barocci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1" tooltip="Annibale Carracci"/>
              </a:rPr>
              <a:t>Annibale</a:t>
            </a:r>
            <a:r>
              <a:rPr lang="en-US" sz="1200" b="0" i="0" u="none" strike="noStrike" kern="1200" dirty="0" smtClean="0">
                <a:solidFill>
                  <a:schemeClr val="tx1"/>
                </a:solidFill>
                <a:effectLst/>
                <a:latin typeface="+mn-lt"/>
                <a:ea typeface="+mn-ea"/>
                <a:cs typeface="+mn-cs"/>
                <a:hlinkClick r:id="rId41" tooltip="Annibale Carracci"/>
              </a:rPr>
              <a:t> Carracci</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42" tooltip="Domenichino"/>
              </a:rPr>
              <a:t>Domenichino</a:t>
            </a:r>
            <a:r>
              <a:rPr lang="en-US" sz="1200" b="0" i="0" kern="1200" dirty="0" err="1" smtClean="0">
                <a:solidFill>
                  <a:schemeClr val="tx1"/>
                </a:solidFill>
                <a:effectLst/>
                <a:latin typeface="+mn-lt"/>
                <a:ea typeface="+mn-ea"/>
                <a:cs typeface="+mn-cs"/>
              </a:rPr>
              <a:t>,</a:t>
            </a:r>
            <a:r>
              <a:rPr lang="en-US" sz="1200" b="0" i="0" u="none" strike="noStrike" kern="1200" dirty="0" err="1" smtClean="0">
                <a:solidFill>
                  <a:schemeClr val="tx1"/>
                </a:solidFill>
                <a:effectLst/>
                <a:latin typeface="+mn-lt"/>
                <a:ea typeface="+mn-ea"/>
                <a:cs typeface="+mn-cs"/>
                <a:hlinkClick r:id="rId43" tooltip="Salvator Rosa"/>
              </a:rPr>
              <a:t>Salvator</a:t>
            </a:r>
            <a:r>
              <a:rPr lang="en-US" sz="1200" b="0" i="0" u="none" strike="noStrike" kern="1200" dirty="0" smtClean="0">
                <a:solidFill>
                  <a:schemeClr val="tx1"/>
                </a:solidFill>
                <a:effectLst/>
                <a:latin typeface="+mn-lt"/>
                <a:ea typeface="+mn-ea"/>
                <a:cs typeface="+mn-cs"/>
                <a:hlinkClick r:id="rId43" tooltip="Salvator Rosa"/>
              </a:rPr>
              <a:t> Rosa</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4" tooltip="Nicolas Poussin"/>
              </a:rPr>
              <a:t>Nicolas </a:t>
            </a:r>
            <a:r>
              <a:rPr lang="en-US" sz="1200" b="0" i="0" u="none" strike="noStrike" kern="1200" dirty="0" err="1" smtClean="0">
                <a:solidFill>
                  <a:schemeClr val="tx1"/>
                </a:solidFill>
                <a:effectLst/>
                <a:latin typeface="+mn-lt"/>
                <a:ea typeface="+mn-ea"/>
                <a:cs typeface="+mn-cs"/>
                <a:hlinkClick r:id="rId44" tooltip="Nicolas Poussin"/>
              </a:rPr>
              <a:t>Poussin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5" tooltip="Philippe de Champaigne"/>
              </a:rPr>
              <a:t>Philippe de </a:t>
            </a:r>
            <a:r>
              <a:rPr lang="en-US" sz="1200" b="0" i="0" u="none" strike="noStrike" kern="1200" dirty="0" err="1" smtClean="0">
                <a:solidFill>
                  <a:schemeClr val="tx1"/>
                </a:solidFill>
                <a:effectLst/>
                <a:latin typeface="+mn-lt"/>
                <a:ea typeface="+mn-ea"/>
                <a:cs typeface="+mn-cs"/>
                <a:hlinkClick r:id="rId45" tooltip="Philippe de Champaigne"/>
              </a:rPr>
              <a:t>Champaigne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6" tooltip="Van Dyck"/>
              </a:rPr>
              <a:t>Van </a:t>
            </a:r>
            <a:r>
              <a:rPr lang="en-US" sz="1200" b="0" i="0" u="none" strike="noStrike" kern="1200" dirty="0" err="1" smtClean="0">
                <a:solidFill>
                  <a:schemeClr val="tx1"/>
                </a:solidFill>
                <a:effectLst/>
                <a:latin typeface="+mn-lt"/>
                <a:ea typeface="+mn-ea"/>
                <a:cs typeface="+mn-cs"/>
                <a:hlinkClick r:id="rId46" tooltip="Van Dyck"/>
              </a:rPr>
              <a:t>Dyck</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7" tooltip="Guido Reni"/>
              </a:rPr>
              <a:t>Guido Reni</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8" tooltip="Jean-Baptiste Greuze"/>
              </a:rPr>
              <a:t>Jean-Baptiste Greuze</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9" tooltip="Joshua Reynolds"/>
              </a:rPr>
              <a:t>Joshua Reynolds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0" tooltip="Eugène Delacroix"/>
              </a:rPr>
              <a:t>Eugène</a:t>
            </a:r>
            <a:r>
              <a:rPr lang="en-US" sz="1200" b="0" i="0" u="none" strike="noStrike" kern="1200" dirty="0" smtClean="0">
                <a:solidFill>
                  <a:schemeClr val="tx1"/>
                </a:solidFill>
                <a:effectLst/>
                <a:latin typeface="+mn-lt"/>
                <a:ea typeface="+mn-ea"/>
                <a:cs typeface="+mn-cs"/>
                <a:hlinkClick r:id="rId50" tooltip="Eugène Delacroix"/>
              </a:rPr>
              <a:t> Delacroix</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1" tooltip="Ingres"/>
              </a:rPr>
              <a:t>Ingres</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52" tooltip="Géricault"/>
              </a:rPr>
              <a:t>Géricault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library of the Petit Château contains over 1500 </a:t>
            </a:r>
            <a:r>
              <a:rPr lang="en-US" sz="1200" b="0" i="0" u="none" strike="noStrike" kern="1200" dirty="0" smtClean="0">
                <a:solidFill>
                  <a:schemeClr val="tx1"/>
                </a:solidFill>
                <a:effectLst/>
                <a:latin typeface="+mn-lt"/>
                <a:ea typeface="+mn-ea"/>
                <a:cs typeface="+mn-cs"/>
                <a:hlinkClick r:id="rId53" tooltip="Manuscript"/>
              </a:rPr>
              <a:t>manuscripts</a:t>
            </a:r>
            <a:r>
              <a:rPr lang="en-US" sz="1200" b="0" i="0" kern="1200" dirty="0" smtClean="0">
                <a:solidFill>
                  <a:schemeClr val="tx1"/>
                </a:solidFill>
                <a:effectLst/>
                <a:latin typeface="+mn-lt"/>
                <a:ea typeface="+mn-ea"/>
                <a:cs typeface="+mn-cs"/>
              </a:rPr>
              <a:t> and 17,500 printed volumes, that is part of the collection of over 700 </a:t>
            </a:r>
            <a:r>
              <a:rPr lang="en-US" sz="1200" b="0" i="0" u="none" strike="noStrike" kern="1200" dirty="0" smtClean="0">
                <a:solidFill>
                  <a:schemeClr val="tx1"/>
                </a:solidFill>
                <a:effectLst/>
                <a:latin typeface="+mn-lt"/>
                <a:ea typeface="+mn-ea"/>
                <a:cs typeface="+mn-cs"/>
                <a:hlinkClick r:id="rId54" tooltip="Incunabula"/>
              </a:rPr>
              <a:t>incunabula</a:t>
            </a:r>
            <a:r>
              <a:rPr lang="en-US" sz="1200" b="0" i="0" kern="1200" dirty="0" smtClean="0">
                <a:solidFill>
                  <a:schemeClr val="tx1"/>
                </a:solidFill>
                <a:effectLst/>
                <a:latin typeface="+mn-lt"/>
                <a:ea typeface="+mn-ea"/>
                <a:cs typeface="+mn-cs"/>
              </a:rPr>
              <a:t>, and some 300 medieval manuscripts, including one page of the </a:t>
            </a:r>
            <a:r>
              <a:rPr lang="en-US" sz="1200" b="0" i="1" u="none" strike="noStrike" kern="1200" dirty="0" err="1" smtClean="0">
                <a:solidFill>
                  <a:schemeClr val="tx1"/>
                </a:solidFill>
                <a:effectLst/>
                <a:latin typeface="+mn-lt"/>
                <a:ea typeface="+mn-ea"/>
                <a:cs typeface="+mn-cs"/>
                <a:hlinkClick r:id="rId55" tooltip="Registrum Gregorii"/>
              </a:rPr>
              <a:t>Registrum</a:t>
            </a:r>
            <a:r>
              <a:rPr lang="en-US" sz="1200" b="0" i="1" u="none" strike="noStrike" kern="1200" dirty="0" smtClean="0">
                <a:solidFill>
                  <a:schemeClr val="tx1"/>
                </a:solidFill>
                <a:effectLst/>
                <a:latin typeface="+mn-lt"/>
                <a:ea typeface="+mn-ea"/>
                <a:cs typeface="+mn-cs"/>
                <a:hlinkClick r:id="rId55" tooltip="Registrum Gregorii"/>
              </a:rPr>
              <a:t> </a:t>
            </a:r>
            <a:r>
              <a:rPr lang="en-US" sz="1200" b="0" i="1" u="none" strike="noStrike" kern="1200" dirty="0" err="1" smtClean="0">
                <a:solidFill>
                  <a:schemeClr val="tx1"/>
                </a:solidFill>
                <a:effectLst/>
                <a:latin typeface="+mn-lt"/>
                <a:ea typeface="+mn-ea"/>
                <a:cs typeface="+mn-cs"/>
                <a:hlinkClick r:id="rId55" tooltip="Registrum Gregorii"/>
              </a:rPr>
              <a:t>Gregorii</a:t>
            </a:r>
            <a:r>
              <a:rPr lang="en-US" sz="1200" b="0" i="0" kern="1200" dirty="0" smtClean="0">
                <a:solidFill>
                  <a:schemeClr val="tx1"/>
                </a:solidFill>
                <a:effectLst/>
                <a:latin typeface="+mn-lt"/>
                <a:ea typeface="+mn-ea"/>
                <a:cs typeface="+mn-cs"/>
              </a:rPr>
              <a:t> (c. 983), the </a:t>
            </a:r>
            <a:r>
              <a:rPr lang="en-US" sz="1200" b="0" i="1" u="none" strike="noStrike" kern="1200" dirty="0" smtClean="0">
                <a:solidFill>
                  <a:schemeClr val="tx1"/>
                </a:solidFill>
                <a:effectLst/>
                <a:latin typeface="+mn-lt"/>
                <a:ea typeface="+mn-ea"/>
                <a:cs typeface="+mn-cs"/>
                <a:hlinkClick r:id="rId56" tooltip="Très Riches Heures du Duc de Berry"/>
              </a:rPr>
              <a:t>Les </a:t>
            </a:r>
            <a:r>
              <a:rPr lang="en-US" sz="1200" b="0" i="1" u="none" strike="noStrike" kern="1200" dirty="0" err="1" smtClean="0">
                <a:solidFill>
                  <a:schemeClr val="tx1"/>
                </a:solidFill>
                <a:effectLst/>
                <a:latin typeface="+mn-lt"/>
                <a:ea typeface="+mn-ea"/>
                <a:cs typeface="+mn-cs"/>
                <a:hlinkClick r:id="rId56" tooltip="Très Riches Heures du Duc de Berry"/>
              </a:rPr>
              <a:t>très</a:t>
            </a:r>
            <a:r>
              <a:rPr lang="en-US" sz="1200" b="0" i="1" u="none" strike="noStrike" kern="1200" dirty="0" smtClean="0">
                <a:solidFill>
                  <a:schemeClr val="tx1"/>
                </a:solidFill>
                <a:effectLst/>
                <a:latin typeface="+mn-lt"/>
                <a:ea typeface="+mn-ea"/>
                <a:cs typeface="+mn-cs"/>
                <a:hlinkClick r:id="rId56" tooltip="Très Riches Heures du Duc de Berry"/>
              </a:rPr>
              <a:t> riches </a:t>
            </a:r>
            <a:r>
              <a:rPr lang="en-US" sz="1200" b="0" i="1" u="none" strike="noStrike" kern="1200" dirty="0" err="1" smtClean="0">
                <a:solidFill>
                  <a:schemeClr val="tx1"/>
                </a:solidFill>
                <a:effectLst/>
                <a:latin typeface="+mn-lt"/>
                <a:ea typeface="+mn-ea"/>
                <a:cs typeface="+mn-cs"/>
                <a:hlinkClick r:id="rId56" tooltip="Très Riches Heures du Duc de Berry"/>
              </a:rPr>
              <a:t>heures</a:t>
            </a:r>
            <a:r>
              <a:rPr lang="en-US" sz="1200" b="0" i="0" kern="1200" dirty="0" smtClean="0">
                <a:solidFill>
                  <a:schemeClr val="tx1"/>
                </a:solidFill>
                <a:effectLst/>
                <a:latin typeface="+mn-lt"/>
                <a:ea typeface="+mn-ea"/>
                <a:cs typeface="+mn-cs"/>
              </a:rPr>
              <a:t> du </a:t>
            </a:r>
            <a:r>
              <a:rPr lang="en-US" sz="1200" b="0" i="0" u="none" strike="noStrike" kern="1200" dirty="0" err="1" smtClean="0">
                <a:solidFill>
                  <a:schemeClr val="tx1"/>
                </a:solidFill>
                <a:effectLst/>
                <a:latin typeface="+mn-lt"/>
                <a:ea typeface="+mn-ea"/>
                <a:cs typeface="+mn-cs"/>
                <a:hlinkClick r:id="rId57" tooltip="Duc de Berry"/>
              </a:rPr>
              <a:t>Duc</a:t>
            </a:r>
            <a:r>
              <a:rPr lang="en-US" sz="1200" b="0" i="0" u="none" strike="noStrike" kern="1200" dirty="0" smtClean="0">
                <a:solidFill>
                  <a:schemeClr val="tx1"/>
                </a:solidFill>
                <a:effectLst/>
                <a:latin typeface="+mn-lt"/>
                <a:ea typeface="+mn-ea"/>
                <a:cs typeface="+mn-cs"/>
                <a:hlinkClick r:id="rId57" tooltip="Duc de Berry"/>
              </a:rPr>
              <a:t> de Berry</a:t>
            </a:r>
            <a:r>
              <a:rPr lang="en-US" sz="1200" b="0" i="0" kern="1200" dirty="0" smtClean="0">
                <a:solidFill>
                  <a:schemeClr val="tx1"/>
                </a:solidFill>
                <a:effectLst/>
                <a:latin typeface="+mn-lt"/>
                <a:ea typeface="+mn-ea"/>
                <a:cs typeface="+mn-cs"/>
              </a:rPr>
              <a:t>, the </a:t>
            </a:r>
            <a:r>
              <a:rPr lang="en-US" sz="1200" b="0" i="0" u="none" strike="noStrike" kern="1200" dirty="0" err="1" smtClean="0">
                <a:solidFill>
                  <a:schemeClr val="tx1"/>
                </a:solidFill>
                <a:effectLst/>
                <a:latin typeface="+mn-lt"/>
                <a:ea typeface="+mn-ea"/>
                <a:cs typeface="+mn-cs"/>
                <a:hlinkClick r:id="rId58" tooltip="Ingeborg Psalter"/>
              </a:rPr>
              <a:t>Ingeborg</a:t>
            </a:r>
            <a:r>
              <a:rPr lang="en-US" sz="1200" b="0" i="0" u="none" strike="noStrike" kern="1200" dirty="0" smtClean="0">
                <a:solidFill>
                  <a:schemeClr val="tx1"/>
                </a:solidFill>
                <a:effectLst/>
                <a:latin typeface="+mn-lt"/>
                <a:ea typeface="+mn-ea"/>
                <a:cs typeface="+mn-cs"/>
                <a:hlinkClick r:id="rId58" tooltip="Ingeborg Psalter"/>
              </a:rPr>
              <a:t> Psalter</a:t>
            </a:r>
            <a:r>
              <a:rPr lang="en-US" sz="1200" b="0" i="0" kern="1200" dirty="0" smtClean="0">
                <a:solidFill>
                  <a:schemeClr val="tx1"/>
                </a:solidFill>
                <a:effectLst/>
                <a:latin typeface="+mn-lt"/>
                <a:ea typeface="+mn-ea"/>
                <a:cs typeface="+mn-cs"/>
              </a:rPr>
              <a:t> and 40 miniatures from </a:t>
            </a:r>
            <a:r>
              <a:rPr lang="en-US" sz="1200" b="0" i="0" u="none" strike="noStrike" kern="1200" dirty="0" smtClean="0">
                <a:solidFill>
                  <a:schemeClr val="tx1"/>
                </a:solidFill>
                <a:effectLst/>
                <a:latin typeface="+mn-lt"/>
                <a:ea typeface="+mn-ea"/>
                <a:cs typeface="+mn-cs"/>
                <a:hlinkClick r:id="rId59" tooltip="Jean Fouquet"/>
              </a:rPr>
              <a:t>Jean Fouquet</a:t>
            </a:r>
            <a:r>
              <a:rPr lang="en-US" sz="1200" b="0" i="0" kern="1200" dirty="0" smtClean="0">
                <a:solidFill>
                  <a:schemeClr val="tx1"/>
                </a:solidFill>
                <a:effectLst/>
                <a:latin typeface="+mn-lt"/>
                <a:ea typeface="+mn-ea"/>
                <a:cs typeface="+mn-cs"/>
              </a:rPr>
              <a:t>'s </a:t>
            </a:r>
            <a:r>
              <a:rPr lang="en-US" sz="1200" b="0" i="1" kern="1200" dirty="0" smtClean="0">
                <a:solidFill>
                  <a:schemeClr val="tx1"/>
                </a:solidFill>
                <a:effectLst/>
                <a:latin typeface="+mn-lt"/>
                <a:ea typeface="+mn-ea"/>
                <a:cs typeface="+mn-cs"/>
              </a:rPr>
              <a:t>Book of Hours of Etienne Chevalier</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Park and Chantilly racecourse[</a:t>
            </a:r>
            <a:r>
              <a:rPr lang="en-US" sz="1200" b="0" i="0" u="none" strike="noStrike" kern="1200" dirty="0" smtClean="0">
                <a:solidFill>
                  <a:schemeClr val="tx1"/>
                </a:solidFill>
                <a:effectLst/>
                <a:latin typeface="+mn-lt"/>
                <a:ea typeface="+mn-ea"/>
                <a:cs typeface="+mn-cs"/>
                <a:hlinkClick r:id="rId60" tooltip="Edit section: Park and Chantilly racecourse"/>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main </a:t>
            </a:r>
            <a:r>
              <a:rPr lang="en-US" sz="1200" b="0" i="0" u="none" strike="noStrike" kern="1200" dirty="0" smtClean="0">
                <a:solidFill>
                  <a:schemeClr val="tx1"/>
                </a:solidFill>
                <a:effectLst/>
                <a:latin typeface="+mn-lt"/>
                <a:ea typeface="+mn-ea"/>
                <a:cs typeface="+mn-cs"/>
                <a:hlinkClick r:id="rId61" tooltip="French formal garden"/>
              </a:rPr>
              <a:t>French formal garden</a:t>
            </a:r>
            <a:r>
              <a:rPr lang="en-US" sz="1200" b="0" i="0" kern="1200" dirty="0" smtClean="0">
                <a:solidFill>
                  <a:schemeClr val="tx1"/>
                </a:solidFill>
                <a:effectLst/>
                <a:latin typeface="+mn-lt"/>
                <a:ea typeface="+mn-ea"/>
                <a:cs typeface="+mn-cs"/>
              </a:rPr>
              <a:t>, featuring extensive parterres and water features, was laid out principally by </a:t>
            </a:r>
            <a:r>
              <a:rPr lang="en-US" sz="1200" b="0" i="0" u="none" strike="noStrike" kern="1200" dirty="0" smtClean="0">
                <a:solidFill>
                  <a:schemeClr val="tx1"/>
                </a:solidFill>
                <a:effectLst/>
                <a:latin typeface="+mn-lt"/>
                <a:ea typeface="+mn-ea"/>
                <a:cs typeface="+mn-cs"/>
                <a:hlinkClick r:id="rId62" tooltip="André Le Nôtre"/>
              </a:rPr>
              <a:t>André Le </a:t>
            </a:r>
            <a:r>
              <a:rPr lang="en-US" sz="1200" b="0" i="0" u="none" strike="noStrike" kern="1200" dirty="0" err="1" smtClean="0">
                <a:solidFill>
                  <a:schemeClr val="tx1"/>
                </a:solidFill>
                <a:effectLst/>
                <a:latin typeface="+mn-lt"/>
                <a:ea typeface="+mn-ea"/>
                <a:cs typeface="+mn-cs"/>
                <a:hlinkClick r:id="rId62" tooltip="André Le Nôtre"/>
              </a:rPr>
              <a:t>Nôtre</a:t>
            </a:r>
            <a:r>
              <a:rPr lang="en-US" sz="1200" b="0" i="0" kern="1200" dirty="0" smtClean="0">
                <a:solidFill>
                  <a:schemeClr val="tx1"/>
                </a:solidFill>
                <a:effectLst/>
                <a:latin typeface="+mn-lt"/>
                <a:ea typeface="+mn-ea"/>
                <a:cs typeface="+mn-cs"/>
              </a:rPr>
              <a:t> for the Grand Condé. The park also contains a </a:t>
            </a:r>
            <a:r>
              <a:rPr lang="en-US" sz="1200" b="0" i="0" u="none" strike="noStrike" kern="1200" dirty="0" smtClean="0">
                <a:solidFill>
                  <a:schemeClr val="tx1"/>
                </a:solidFill>
                <a:effectLst/>
                <a:latin typeface="+mn-lt"/>
                <a:ea typeface="+mn-ea"/>
                <a:cs typeface="+mn-cs"/>
                <a:hlinkClick r:id="rId63" tooltip="French landscape garden"/>
              </a:rPr>
              <a:t>French landscape garden</a:t>
            </a:r>
            <a:r>
              <a:rPr lang="en-US" sz="1200" b="0" i="0" kern="1200" dirty="0" smtClean="0">
                <a:solidFill>
                  <a:schemeClr val="tx1"/>
                </a:solidFill>
                <a:effectLst/>
                <a:latin typeface="+mn-lt"/>
                <a:ea typeface="+mn-ea"/>
                <a:cs typeface="+mn-cs"/>
              </a:rPr>
              <a:t> with a cascade, pavilions, and a rustic ersatz village, the </a:t>
            </a:r>
            <a:r>
              <a:rPr lang="en-US" sz="1200" b="0" i="0" u="none" strike="noStrike" kern="1200" dirty="0" err="1" smtClean="0">
                <a:solidFill>
                  <a:schemeClr val="tx1"/>
                </a:solidFill>
                <a:effectLst/>
                <a:latin typeface="+mn-lt"/>
                <a:ea typeface="+mn-ea"/>
                <a:cs typeface="+mn-cs"/>
                <a:hlinkClick r:id="rId64" tooltip="Hameau de Chantilly"/>
              </a:rPr>
              <a:t>Hameau</a:t>
            </a:r>
            <a:r>
              <a:rPr lang="en-US" sz="1200" b="0" i="0" u="none" strike="noStrike" kern="1200" dirty="0" smtClean="0">
                <a:solidFill>
                  <a:schemeClr val="tx1"/>
                </a:solidFill>
                <a:effectLst/>
                <a:latin typeface="+mn-lt"/>
                <a:ea typeface="+mn-ea"/>
                <a:cs typeface="+mn-cs"/>
                <a:hlinkClick r:id="rId64" tooltip="Hameau de Chantilly"/>
              </a:rPr>
              <a:t> de Chantilly</a:t>
            </a:r>
            <a:r>
              <a:rPr lang="en-US" sz="1200" b="0" i="0" kern="1200" dirty="0" smtClean="0">
                <a:solidFill>
                  <a:schemeClr val="tx1"/>
                </a:solidFill>
                <a:effectLst/>
                <a:latin typeface="+mn-lt"/>
                <a:ea typeface="+mn-ea"/>
                <a:cs typeface="+mn-cs"/>
              </a:rPr>
              <a:t>, which inspired the </a:t>
            </a:r>
            <a:r>
              <a:rPr lang="en-US" sz="1200" b="0" i="0" u="none" strike="noStrike" kern="1200" dirty="0" err="1" smtClean="0">
                <a:solidFill>
                  <a:schemeClr val="tx1"/>
                </a:solidFill>
                <a:effectLst/>
                <a:latin typeface="+mn-lt"/>
                <a:ea typeface="+mn-ea"/>
                <a:cs typeface="+mn-cs"/>
                <a:hlinkClick r:id="rId65" tooltip="Hameau de la reine"/>
              </a:rPr>
              <a:t>Hameau</a:t>
            </a:r>
            <a:r>
              <a:rPr lang="en-US" sz="1200" b="0" i="0" u="none" strike="noStrike" kern="1200" dirty="0" smtClean="0">
                <a:solidFill>
                  <a:schemeClr val="tx1"/>
                </a:solidFill>
                <a:effectLst/>
                <a:latin typeface="+mn-lt"/>
                <a:ea typeface="+mn-ea"/>
                <a:cs typeface="+mn-cs"/>
                <a:hlinkClick r:id="rId65" tooltip="Hameau de la reine"/>
              </a:rPr>
              <a:t> de la </a:t>
            </a:r>
            <a:r>
              <a:rPr lang="en-US" sz="1200" b="0" i="0" u="none" strike="noStrike" kern="1200" dirty="0" err="1" smtClean="0">
                <a:solidFill>
                  <a:schemeClr val="tx1"/>
                </a:solidFill>
                <a:effectLst/>
                <a:latin typeface="+mn-lt"/>
                <a:ea typeface="+mn-ea"/>
                <a:cs typeface="+mn-cs"/>
                <a:hlinkClick r:id="rId65" tooltip="Hameau de la reine"/>
              </a:rPr>
              <a:t>reine</a:t>
            </a:r>
            <a:r>
              <a:rPr lang="en-US" sz="1200" b="0" i="0" kern="1200" dirty="0" smtClean="0">
                <a:solidFill>
                  <a:schemeClr val="tx1"/>
                </a:solidFill>
                <a:effectLst/>
                <a:latin typeface="+mn-lt"/>
                <a:ea typeface="+mn-ea"/>
                <a:cs typeface="+mn-cs"/>
              </a:rPr>
              <a:t> of </a:t>
            </a:r>
            <a:r>
              <a:rPr lang="en-US" sz="1200" b="0" i="0" u="none" strike="noStrike" kern="1200" dirty="0" smtClean="0">
                <a:solidFill>
                  <a:schemeClr val="tx1"/>
                </a:solidFill>
                <a:effectLst/>
                <a:latin typeface="+mn-lt"/>
                <a:ea typeface="+mn-ea"/>
                <a:cs typeface="+mn-cs"/>
                <a:hlinkClick r:id="rId66" tooltip="Marie Antoinette"/>
              </a:rPr>
              <a:t>Marie Antoinette</a:t>
            </a:r>
            <a:r>
              <a:rPr lang="en-US" sz="1200" b="0" i="0" kern="1200" dirty="0" smtClean="0">
                <a:solidFill>
                  <a:schemeClr val="tx1"/>
                </a:solidFill>
                <a:effectLst/>
                <a:latin typeface="+mn-lt"/>
                <a:ea typeface="+mn-ea"/>
                <a:cs typeface="+mn-cs"/>
              </a:rPr>
              <a:t> in the </a:t>
            </a:r>
            <a:r>
              <a:rPr lang="en-US" sz="1200" b="0" i="0" u="none" strike="noStrike" kern="1200" dirty="0" smtClean="0">
                <a:solidFill>
                  <a:schemeClr val="tx1"/>
                </a:solidFill>
                <a:effectLst/>
                <a:latin typeface="+mn-lt"/>
                <a:ea typeface="+mn-ea"/>
                <a:cs typeface="+mn-cs"/>
                <a:hlinkClick r:id="rId67" tooltip="Gardens of Versailles"/>
              </a:rPr>
              <a:t>Gardens of Versailles</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estate overlooks the </a:t>
            </a:r>
            <a:r>
              <a:rPr lang="en-US" sz="1200" b="0" i="0" u="none" strike="noStrike" kern="1200" dirty="0" smtClean="0">
                <a:solidFill>
                  <a:schemeClr val="tx1"/>
                </a:solidFill>
                <a:effectLst/>
                <a:latin typeface="+mn-lt"/>
                <a:ea typeface="+mn-ea"/>
                <a:cs typeface="+mn-cs"/>
                <a:hlinkClick r:id="rId68" tooltip="Chantilly Racecourse"/>
              </a:rPr>
              <a:t>Chantilly Racecourse</a:t>
            </a:r>
            <a:r>
              <a:rPr lang="en-US" sz="1200" b="0" i="0" kern="1200" dirty="0" smtClean="0">
                <a:solidFill>
                  <a:schemeClr val="tx1"/>
                </a:solidFill>
                <a:effectLst/>
                <a:latin typeface="+mn-lt"/>
                <a:ea typeface="+mn-ea"/>
                <a:cs typeface="+mn-cs"/>
              </a:rPr>
              <a:t> and the </a:t>
            </a:r>
            <a:r>
              <a:rPr lang="en-US" sz="1200" b="0" i="1" kern="1200" dirty="0" err="1" smtClean="0">
                <a:solidFill>
                  <a:schemeClr val="tx1"/>
                </a:solidFill>
                <a:effectLst/>
                <a:latin typeface="+mn-lt"/>
                <a:ea typeface="+mn-ea"/>
                <a:cs typeface="+mn-cs"/>
              </a:rPr>
              <a:t>Grandes</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Écuries</a:t>
            </a:r>
            <a:r>
              <a:rPr lang="en-US" sz="1200" b="0" i="0" kern="1200" dirty="0" smtClean="0">
                <a:solidFill>
                  <a:schemeClr val="tx1"/>
                </a:solidFill>
                <a:effectLst/>
                <a:latin typeface="+mn-lt"/>
                <a:ea typeface="+mn-ea"/>
                <a:cs typeface="+mn-cs"/>
              </a:rPr>
              <a:t> (Great Stables) which contains the </a:t>
            </a:r>
            <a:r>
              <a:rPr lang="en-US" sz="1200" b="0" i="0" u="none" strike="noStrike" kern="1200" dirty="0" smtClean="0">
                <a:solidFill>
                  <a:schemeClr val="tx1"/>
                </a:solidFill>
                <a:effectLst/>
                <a:latin typeface="+mn-lt"/>
                <a:ea typeface="+mn-ea"/>
                <a:cs typeface="+mn-cs"/>
                <a:hlinkClick r:id="rId69" tooltip="Living Museum of the Horse"/>
              </a:rPr>
              <a:t>Living Museum of the Horse</a:t>
            </a:r>
            <a:r>
              <a:rPr lang="en-US" sz="1200" b="0" i="0" kern="1200" dirty="0" smtClean="0">
                <a:solidFill>
                  <a:schemeClr val="tx1"/>
                </a:solidFill>
                <a:effectLst/>
                <a:latin typeface="+mn-lt"/>
                <a:ea typeface="+mn-ea"/>
                <a:cs typeface="+mn-cs"/>
              </a:rPr>
              <a:t>. According to legend, </a:t>
            </a:r>
            <a:r>
              <a:rPr lang="en-US" sz="1200" b="0" i="0" u="none" strike="noStrike" kern="1200" dirty="0" smtClean="0">
                <a:solidFill>
                  <a:schemeClr val="tx1"/>
                </a:solidFill>
                <a:effectLst/>
                <a:latin typeface="+mn-lt"/>
                <a:ea typeface="+mn-ea"/>
                <a:cs typeface="+mn-cs"/>
                <a:hlinkClick r:id="rId70" tooltip="Louis Henri, Duc de Bourbon"/>
              </a:rPr>
              <a:t>Louis Henri, </a:t>
            </a:r>
            <a:r>
              <a:rPr lang="en-US" sz="1200" b="0" i="0" u="none" strike="noStrike" kern="1200" dirty="0" err="1" smtClean="0">
                <a:solidFill>
                  <a:schemeClr val="tx1"/>
                </a:solidFill>
                <a:effectLst/>
                <a:latin typeface="+mn-lt"/>
                <a:ea typeface="+mn-ea"/>
                <a:cs typeface="+mn-cs"/>
                <a:hlinkClick r:id="rId70" tooltip="Louis Henri, Duc de Bourbon"/>
              </a:rPr>
              <a:t>Duc</a:t>
            </a:r>
            <a:r>
              <a:rPr lang="en-US" sz="1200" b="0" i="0" u="none" strike="noStrike" kern="1200" dirty="0" smtClean="0">
                <a:solidFill>
                  <a:schemeClr val="tx1"/>
                </a:solidFill>
                <a:effectLst/>
                <a:latin typeface="+mn-lt"/>
                <a:ea typeface="+mn-ea"/>
                <a:cs typeface="+mn-cs"/>
                <a:hlinkClick r:id="rId70" tooltip="Louis Henri, Duc de Bourbon"/>
              </a:rPr>
              <a:t> de Bourbon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71" tooltip="Prince of Condé"/>
              </a:rPr>
              <a:t>Prince of Condé</a:t>
            </a:r>
            <a:r>
              <a:rPr lang="en-US" sz="1200" b="0" i="0" kern="1200" dirty="0" smtClean="0">
                <a:solidFill>
                  <a:schemeClr val="tx1"/>
                </a:solidFill>
                <a:effectLst/>
                <a:latin typeface="+mn-lt"/>
                <a:ea typeface="+mn-ea"/>
                <a:cs typeface="+mn-cs"/>
              </a:rPr>
              <a:t> believed that he would be reincarnated as a horse after his death. In 1719, he asked the architect, </a:t>
            </a:r>
            <a:r>
              <a:rPr lang="en-US" sz="1200" b="0" i="0" u="none" strike="noStrike" kern="1200" dirty="0" smtClean="0">
                <a:solidFill>
                  <a:schemeClr val="tx1"/>
                </a:solidFill>
                <a:effectLst/>
                <a:latin typeface="+mn-lt"/>
                <a:ea typeface="+mn-ea"/>
                <a:cs typeface="+mn-cs"/>
                <a:hlinkClick r:id="rId72" tooltip="Jean Aubert the Elder"/>
              </a:rPr>
              <a:t>Jean </a:t>
            </a:r>
            <a:r>
              <a:rPr lang="en-US" sz="1200" b="0" i="0" u="none" strike="noStrike" kern="1200" dirty="0" err="1" smtClean="0">
                <a:solidFill>
                  <a:schemeClr val="tx1"/>
                </a:solidFill>
                <a:effectLst/>
                <a:latin typeface="+mn-lt"/>
                <a:ea typeface="+mn-ea"/>
                <a:cs typeface="+mn-cs"/>
                <a:hlinkClick r:id="rId72" tooltip="Jean Aubert the Elder"/>
              </a:rPr>
              <a:t>Aubert</a:t>
            </a:r>
            <a:r>
              <a:rPr lang="en-US" sz="1200" b="0" i="0" kern="1200" dirty="0" smtClean="0">
                <a:solidFill>
                  <a:schemeClr val="tx1"/>
                </a:solidFill>
                <a:effectLst/>
                <a:latin typeface="+mn-lt"/>
                <a:ea typeface="+mn-ea"/>
                <a:cs typeface="+mn-cs"/>
              </a:rPr>
              <a:t> to build stables suitable to his rank.</a:t>
            </a:r>
          </a:p>
          <a:p>
            <a:r>
              <a:rPr lang="en-US" sz="1200" b="0" i="0" kern="1200" dirty="0" smtClean="0">
                <a:solidFill>
                  <a:schemeClr val="tx1"/>
                </a:solidFill>
                <a:effectLst/>
                <a:latin typeface="+mn-lt"/>
                <a:ea typeface="+mn-ea"/>
                <a:cs typeface="+mn-cs"/>
              </a:rPr>
              <a:t>Restoration[</a:t>
            </a:r>
            <a:r>
              <a:rPr lang="en-US" sz="1200" b="0" i="0" u="none" strike="noStrike" kern="1200" dirty="0" smtClean="0">
                <a:solidFill>
                  <a:schemeClr val="tx1"/>
                </a:solidFill>
                <a:effectLst/>
                <a:latin typeface="+mn-lt"/>
                <a:ea typeface="+mn-ea"/>
                <a:cs typeface="+mn-cs"/>
                <a:hlinkClick r:id="rId73" tooltip="Edit section: Restoration"/>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hlinkClick r:id="rId74" tooltip="World Monuments Fund"/>
              </a:rPr>
              <a:t>World Monuments Fund</a:t>
            </a:r>
            <a:r>
              <a:rPr lang="en-US" sz="1200" b="0" i="0" kern="1200" dirty="0" smtClean="0">
                <a:solidFill>
                  <a:schemeClr val="tx1"/>
                </a:solidFill>
                <a:effectLst/>
                <a:latin typeface="+mn-lt"/>
                <a:ea typeface="+mn-ea"/>
                <a:cs typeface="+mn-cs"/>
              </a:rPr>
              <a:t> included the site in the </a:t>
            </a:r>
            <a:r>
              <a:rPr lang="en-US" sz="1200" b="0" i="0" u="none" strike="noStrike" kern="1200" dirty="0" smtClean="0">
                <a:solidFill>
                  <a:schemeClr val="tx1"/>
                </a:solidFill>
                <a:effectLst/>
                <a:latin typeface="+mn-lt"/>
                <a:ea typeface="+mn-ea"/>
                <a:cs typeface="+mn-cs"/>
                <a:hlinkClick r:id="rId75" tooltip="1998 World Monuments Watch"/>
              </a:rPr>
              <a:t>1998 World Monuments Watch</a:t>
            </a:r>
            <a:r>
              <a:rPr lang="en-US" sz="1200" b="0" i="0" kern="1200" dirty="0" smtClean="0">
                <a:solidFill>
                  <a:schemeClr val="tx1"/>
                </a:solidFill>
                <a:effectLst/>
                <a:latin typeface="+mn-lt"/>
                <a:ea typeface="+mn-ea"/>
                <a:cs typeface="+mn-cs"/>
              </a:rPr>
              <a:t> to call attention to water infiltration and high humidity in the </a:t>
            </a:r>
            <a:r>
              <a:rPr lang="en-US" sz="1200" b="0" i="1" kern="1200" dirty="0" err="1" smtClean="0">
                <a:solidFill>
                  <a:schemeClr val="tx1"/>
                </a:solidFill>
                <a:effectLst/>
                <a:latin typeface="+mn-lt"/>
                <a:ea typeface="+mn-ea"/>
                <a:cs typeface="+mn-cs"/>
              </a:rPr>
              <a:t>Galerie</a:t>
            </a:r>
            <a:r>
              <a:rPr lang="en-US" sz="1200" b="0" i="1" kern="1200" dirty="0" smtClean="0">
                <a:solidFill>
                  <a:schemeClr val="tx1"/>
                </a:solidFill>
                <a:effectLst/>
                <a:latin typeface="+mn-lt"/>
                <a:ea typeface="+mn-ea"/>
                <a:cs typeface="+mn-cs"/>
              </a:rPr>
              <a:t> des Actions de Monsieur le Prince,</a:t>
            </a:r>
            <a:r>
              <a:rPr lang="en-US" sz="1200" b="0" i="0" kern="1200" dirty="0" smtClean="0">
                <a:solidFill>
                  <a:schemeClr val="tx1"/>
                </a:solidFill>
                <a:effectLst/>
                <a:latin typeface="+mn-lt"/>
                <a:ea typeface="+mn-ea"/>
                <a:cs typeface="+mn-cs"/>
              </a:rPr>
              <a:t> and again in the </a:t>
            </a:r>
            <a:r>
              <a:rPr lang="en-US" sz="1200" b="0" i="0" u="none" strike="noStrike" kern="1200" dirty="0" smtClean="0">
                <a:solidFill>
                  <a:schemeClr val="tx1"/>
                </a:solidFill>
                <a:effectLst/>
                <a:latin typeface="+mn-lt"/>
                <a:ea typeface="+mn-ea"/>
                <a:cs typeface="+mn-cs"/>
                <a:hlinkClick r:id="rId76" tooltip="2002 World Monuments Watch"/>
              </a:rPr>
              <a:t>2002 World Monuments Watch</a:t>
            </a:r>
            <a:r>
              <a:rPr lang="en-US" sz="1200" b="0" i="0" kern="1200" dirty="0" smtClean="0">
                <a:solidFill>
                  <a:schemeClr val="tx1"/>
                </a:solidFill>
                <a:effectLst/>
                <a:latin typeface="+mn-lt"/>
                <a:ea typeface="+mn-ea"/>
                <a:cs typeface="+mn-cs"/>
              </a:rPr>
              <a:t> due to the precarious condition of the entire estate.</a:t>
            </a:r>
            <a:r>
              <a:rPr lang="en-US" sz="1200" b="0" i="0" u="none" strike="noStrike" kern="1200" baseline="30000" dirty="0" smtClean="0">
                <a:solidFill>
                  <a:schemeClr val="tx1"/>
                </a:solidFill>
                <a:effectLst/>
                <a:latin typeface="+mn-lt"/>
                <a:ea typeface="+mn-ea"/>
                <a:cs typeface="+mn-cs"/>
                <a:hlinkClick r:id="rId77"/>
              </a:rPr>
              <a:t>[1]</a:t>
            </a:r>
            <a:r>
              <a:rPr lang="en-US" sz="1200" b="0" i="0" kern="1200" dirty="0" smtClean="0">
                <a:solidFill>
                  <a:schemeClr val="tx1"/>
                </a:solidFill>
                <a:effectLst/>
                <a:latin typeface="+mn-lt"/>
                <a:ea typeface="+mn-ea"/>
                <a:cs typeface="+mn-cs"/>
              </a:rPr>
              <a:t> Funding for restoration work was provided from various sources, including </a:t>
            </a:r>
            <a:r>
              <a:rPr lang="en-US" sz="1200" b="0" i="0" u="none" strike="noStrike" kern="1200" dirty="0" smtClean="0">
                <a:solidFill>
                  <a:schemeClr val="tx1"/>
                </a:solidFill>
                <a:effectLst/>
                <a:latin typeface="+mn-lt"/>
                <a:ea typeface="+mn-ea"/>
                <a:cs typeface="+mn-cs"/>
                <a:hlinkClick r:id="rId78" tooltip="American Express"/>
              </a:rPr>
              <a:t>American Express</a:t>
            </a:r>
            <a:r>
              <a:rPr lang="en-US" sz="1200" b="0" i="0" kern="1200" dirty="0" smtClean="0">
                <a:solidFill>
                  <a:schemeClr val="tx1"/>
                </a:solidFill>
                <a:effectLst/>
                <a:latin typeface="+mn-lt"/>
                <a:ea typeface="+mn-ea"/>
                <a:cs typeface="+mn-cs"/>
              </a:rPr>
              <a:t> and the </a:t>
            </a:r>
            <a:r>
              <a:rPr lang="en-US" sz="1200" b="0" i="0" u="none" strike="noStrike" kern="1200" dirty="0" err="1" smtClean="0">
                <a:solidFill>
                  <a:schemeClr val="tx1"/>
                </a:solidFill>
                <a:effectLst/>
                <a:latin typeface="+mn-lt"/>
                <a:ea typeface="+mn-ea"/>
                <a:cs typeface="+mn-cs"/>
                <a:hlinkClick r:id="rId79" tooltip="Assicurazioni Generali"/>
              </a:rPr>
              <a:t>Generali</a:t>
            </a:r>
            <a:r>
              <a:rPr lang="en-US" sz="1200" b="0" i="0" u="none" strike="noStrike" kern="1200" dirty="0" smtClean="0">
                <a:solidFill>
                  <a:schemeClr val="tx1"/>
                </a:solidFill>
                <a:effectLst/>
                <a:latin typeface="+mn-lt"/>
                <a:ea typeface="+mn-ea"/>
                <a:cs typeface="+mn-cs"/>
                <a:hlinkClick r:id="rId79" tooltip="Assicurazioni Generali"/>
              </a:rPr>
              <a:t> Group</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80"/>
              </a:rPr>
              <a:t>[2]</a:t>
            </a:r>
            <a:r>
              <a:rPr lang="en-US" sz="1200" b="0" i="0" kern="1200" dirty="0" smtClean="0">
                <a:solidFill>
                  <a:schemeClr val="tx1"/>
                </a:solidFill>
                <a:effectLst/>
                <a:latin typeface="+mn-lt"/>
                <a:ea typeface="+mn-ea"/>
                <a:cs typeface="+mn-cs"/>
              </a:rPr>
              <a:t> Subsequently, in response to an appeal for the restoration of the château, </a:t>
            </a:r>
            <a:r>
              <a:rPr lang="en-US" sz="1200" b="0" i="0" u="none" strike="noStrike" kern="1200" dirty="0" smtClean="0">
                <a:solidFill>
                  <a:schemeClr val="tx1"/>
                </a:solidFill>
                <a:effectLst/>
                <a:latin typeface="+mn-lt"/>
                <a:ea typeface="+mn-ea"/>
                <a:cs typeface="+mn-cs"/>
                <a:hlinkClick r:id="rId81" tooltip="Aga Khan IV"/>
              </a:rPr>
              <a:t>The Aga Khan</a:t>
            </a:r>
            <a:r>
              <a:rPr lang="en-US" sz="1200" b="0" i="0" kern="1200" dirty="0" smtClean="0">
                <a:solidFill>
                  <a:schemeClr val="tx1"/>
                </a:solidFill>
                <a:effectLst/>
                <a:latin typeface="+mn-lt"/>
                <a:ea typeface="+mn-ea"/>
                <a:cs typeface="+mn-cs"/>
              </a:rPr>
              <a:t> donated €40m, accounting for more than half of a €70m needed by the </a:t>
            </a:r>
            <a:r>
              <a:rPr lang="en-US" sz="1200" b="0" i="0" kern="1200" dirty="0" err="1" smtClean="0">
                <a:solidFill>
                  <a:schemeClr val="tx1"/>
                </a:solidFill>
                <a:effectLst/>
                <a:latin typeface="+mn-lt"/>
                <a:ea typeface="+mn-ea"/>
                <a:cs typeface="+mn-cs"/>
              </a:rPr>
              <a:t>Institut</a:t>
            </a:r>
            <a:r>
              <a:rPr lang="en-US" sz="1200" b="0" i="0" kern="1200" dirty="0" smtClean="0">
                <a:solidFill>
                  <a:schemeClr val="tx1"/>
                </a:solidFill>
                <a:effectLst/>
                <a:latin typeface="+mn-lt"/>
                <a:ea typeface="+mn-ea"/>
                <a:cs typeface="+mn-cs"/>
              </a:rPr>
              <a:t> de France to complete the project.</a:t>
            </a:r>
            <a:r>
              <a:rPr lang="en-US" sz="1200" b="0" i="0" u="none" strike="noStrike" kern="1200" baseline="30000" dirty="0" smtClean="0">
                <a:solidFill>
                  <a:schemeClr val="tx1"/>
                </a:solidFill>
                <a:effectLst/>
                <a:latin typeface="+mn-lt"/>
                <a:ea typeface="+mn-ea"/>
                <a:cs typeface="+mn-cs"/>
                <a:hlinkClick r:id="rId82"/>
              </a:rPr>
              <a:t>[3]</a:t>
            </a:r>
            <a:r>
              <a:rPr lang="en-US" sz="1200" b="0" i="0" kern="1200" dirty="0" smtClean="0">
                <a:solidFill>
                  <a:schemeClr val="tx1"/>
                </a:solidFill>
                <a:effectLst/>
                <a:latin typeface="+mn-lt"/>
                <a:ea typeface="+mn-ea"/>
                <a:cs typeface="+mn-cs"/>
              </a:rPr>
              <a:t> In 2008 the </a:t>
            </a:r>
            <a:r>
              <a:rPr lang="en-US" sz="1200" b="0" i="0" u="none" strike="noStrike" kern="1200" dirty="0" smtClean="0">
                <a:solidFill>
                  <a:schemeClr val="tx1"/>
                </a:solidFill>
                <a:effectLst/>
                <a:latin typeface="+mn-lt"/>
                <a:ea typeface="+mn-ea"/>
                <a:cs typeface="+mn-cs"/>
                <a:hlinkClick r:id="rId74" tooltip="World Monuments Fund"/>
              </a:rPr>
              <a:t>World Monuments Fund</a:t>
            </a:r>
            <a:r>
              <a:rPr lang="en-US" sz="1200" b="0" i="0" kern="1200" dirty="0" smtClean="0">
                <a:solidFill>
                  <a:schemeClr val="tx1"/>
                </a:solidFill>
                <a:effectLst/>
                <a:latin typeface="+mn-lt"/>
                <a:ea typeface="+mn-ea"/>
                <a:cs typeface="+mn-cs"/>
              </a:rPr>
              <a:t> completed the restoration of the Grande </a:t>
            </a:r>
            <a:r>
              <a:rPr lang="en-US" sz="1200" b="0" i="0" kern="1200" dirty="0" err="1" smtClean="0">
                <a:solidFill>
                  <a:schemeClr val="tx1"/>
                </a:solidFill>
                <a:effectLst/>
                <a:latin typeface="+mn-lt"/>
                <a:ea typeface="+mn-ea"/>
                <a:cs typeface="+mn-cs"/>
              </a:rPr>
              <a:t>Singerie</a:t>
            </a:r>
            <a:r>
              <a:rPr lang="en-US" sz="1200" b="0" i="0" kern="1200" dirty="0" smtClean="0">
                <a:solidFill>
                  <a:schemeClr val="tx1"/>
                </a:solidFill>
                <a:effectLst/>
                <a:latin typeface="+mn-lt"/>
                <a:ea typeface="+mn-ea"/>
                <a:cs typeface="+mn-cs"/>
              </a:rPr>
              <a:t>, a salon with paintings on the walls of </a:t>
            </a:r>
            <a:r>
              <a:rPr lang="en-US" sz="1200" b="0" i="0" u="none" strike="noStrike" kern="1200" dirty="0" smtClean="0">
                <a:solidFill>
                  <a:schemeClr val="tx1"/>
                </a:solidFill>
                <a:effectLst/>
                <a:latin typeface="+mn-lt"/>
                <a:ea typeface="+mn-ea"/>
                <a:cs typeface="+mn-cs"/>
                <a:hlinkClick r:id="rId83" tooltip="Singerie"/>
              </a:rPr>
              <a:t>monkeys engaged in human activities</a:t>
            </a:r>
            <a:r>
              <a:rPr lang="en-US" sz="1200" b="0" i="0" kern="1200" dirty="0" smtClean="0">
                <a:solidFill>
                  <a:schemeClr val="tx1"/>
                </a:solidFill>
                <a:effectLst/>
                <a:latin typeface="+mn-lt"/>
                <a:ea typeface="+mn-ea"/>
                <a:cs typeface="+mn-cs"/>
              </a:rPr>
              <a:t>, once a fashionable salon motif, but with few examples surviving today.</a:t>
            </a:r>
            <a:r>
              <a:rPr lang="en-US" sz="1200" b="0" i="0" u="none" strike="noStrike" kern="1200" baseline="30000" dirty="0" smtClean="0">
                <a:solidFill>
                  <a:schemeClr val="tx1"/>
                </a:solidFill>
                <a:effectLst/>
                <a:latin typeface="+mn-lt"/>
                <a:ea typeface="+mn-ea"/>
                <a:cs typeface="+mn-cs"/>
                <a:hlinkClick r:id="rId84"/>
              </a:rPr>
              <a:t>[4]</a:t>
            </a:r>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Modern uses[</a:t>
            </a:r>
            <a:r>
              <a:rPr lang="en-US" sz="1200" b="0" i="0" u="none" strike="noStrike" kern="1200" dirty="0" smtClean="0">
                <a:solidFill>
                  <a:schemeClr val="tx1"/>
                </a:solidFill>
                <a:effectLst/>
                <a:latin typeface="+mn-lt"/>
                <a:ea typeface="+mn-ea"/>
                <a:cs typeface="+mn-cs"/>
                <a:hlinkClick r:id="rId85" tooltip="Edit section: Modern uses"/>
              </a:rPr>
              <a:t>edit</a:t>
            </a:r>
            <a:r>
              <a:rPr lang="en-US" sz="1200" b="0" i="0" kern="1200" dirty="0" smtClean="0">
                <a:solidFill>
                  <a:schemeClr val="tx1"/>
                </a:solidFill>
                <a:effectLst/>
                <a:latin typeface="+mn-lt"/>
                <a:ea typeface="+mn-ea"/>
                <a:cs typeface="+mn-cs"/>
              </a:rPr>
              <a:t>]</a:t>
            </a:r>
          </a:p>
          <a:p>
            <a:r>
              <a:rPr lang="en-US" sz="1200" b="0" i="0" kern="1200" dirty="0" smtClean="0">
                <a:solidFill>
                  <a:schemeClr val="tx1"/>
                </a:solidFill>
                <a:effectLst/>
                <a:latin typeface="+mn-lt"/>
                <a:ea typeface="+mn-ea"/>
                <a:cs typeface="+mn-cs"/>
              </a:rPr>
              <a:t>The château and the Great Stables were featured in the 1985 </a:t>
            </a:r>
            <a:r>
              <a:rPr lang="en-US" sz="1200" b="0" i="0" u="none" strike="noStrike" kern="1200" dirty="0" smtClean="0">
                <a:solidFill>
                  <a:schemeClr val="tx1"/>
                </a:solidFill>
                <a:effectLst/>
                <a:latin typeface="+mn-lt"/>
                <a:ea typeface="+mn-ea"/>
                <a:cs typeface="+mn-cs"/>
                <a:hlinkClick r:id="rId86" tooltip="James Bond"/>
              </a:rPr>
              <a:t>James Bond</a:t>
            </a:r>
            <a:r>
              <a:rPr lang="en-US" sz="1200" b="0" i="0" kern="1200" dirty="0" smtClean="0">
                <a:solidFill>
                  <a:schemeClr val="tx1"/>
                </a:solidFill>
                <a:effectLst/>
                <a:latin typeface="+mn-lt"/>
                <a:ea typeface="+mn-ea"/>
                <a:cs typeface="+mn-cs"/>
              </a:rPr>
              <a:t> movie </a:t>
            </a:r>
            <a:r>
              <a:rPr lang="en-US" sz="1200" b="0" i="1" u="none" strike="noStrike" kern="1200" dirty="0" smtClean="0">
                <a:solidFill>
                  <a:schemeClr val="tx1"/>
                </a:solidFill>
                <a:effectLst/>
                <a:latin typeface="+mn-lt"/>
                <a:ea typeface="+mn-ea"/>
                <a:cs typeface="+mn-cs"/>
                <a:hlinkClick r:id="rId87" tooltip="A View to a Kill"/>
              </a:rPr>
              <a:t>A View to a Kill</a:t>
            </a:r>
            <a:r>
              <a:rPr lang="en-US" sz="1200" b="0" i="0" kern="1200" dirty="0" smtClean="0">
                <a:solidFill>
                  <a:schemeClr val="tx1"/>
                </a:solidFill>
                <a:effectLst/>
                <a:latin typeface="+mn-lt"/>
                <a:ea typeface="+mn-ea"/>
                <a:cs typeface="+mn-cs"/>
              </a:rPr>
              <a:t>, as the home of villainous </a:t>
            </a:r>
            <a:r>
              <a:rPr lang="en-US" sz="1200" b="0" i="0" u="none" strike="noStrike" kern="1200" dirty="0" smtClean="0">
                <a:solidFill>
                  <a:schemeClr val="tx1"/>
                </a:solidFill>
                <a:effectLst/>
                <a:latin typeface="+mn-lt"/>
                <a:ea typeface="+mn-ea"/>
                <a:cs typeface="+mn-cs"/>
                <a:hlinkClick r:id="rId88" tooltip="Max Zorin"/>
              </a:rPr>
              <a:t>Max </a:t>
            </a:r>
            <a:r>
              <a:rPr lang="en-US" sz="1200" b="0" i="0" u="none" strike="noStrike" kern="1200" dirty="0" err="1" smtClean="0">
                <a:solidFill>
                  <a:schemeClr val="tx1"/>
                </a:solidFill>
                <a:effectLst/>
                <a:latin typeface="+mn-lt"/>
                <a:ea typeface="+mn-ea"/>
                <a:cs typeface="+mn-cs"/>
                <a:hlinkClick r:id="rId88" tooltip="Max Zorin"/>
              </a:rPr>
              <a:t>Zorin</a:t>
            </a:r>
            <a:r>
              <a:rPr lang="en-US" sz="1200" b="0" i="0" kern="1200" dirty="0" smtClean="0">
                <a:solidFill>
                  <a:schemeClr val="tx1"/>
                </a:solidFill>
                <a:effectLst/>
                <a:latin typeface="+mn-lt"/>
                <a:ea typeface="+mn-ea"/>
                <a:cs typeface="+mn-cs"/>
              </a:rPr>
              <a:t> (played by </a:t>
            </a:r>
            <a:r>
              <a:rPr lang="en-US" sz="1200" b="0" i="0" u="none" strike="noStrike" kern="1200" dirty="0" smtClean="0">
                <a:solidFill>
                  <a:schemeClr val="tx1"/>
                </a:solidFill>
                <a:effectLst/>
                <a:latin typeface="+mn-lt"/>
                <a:ea typeface="+mn-ea"/>
                <a:cs typeface="+mn-cs"/>
                <a:hlinkClick r:id="rId89" tooltip="Christopher Walken"/>
              </a:rPr>
              <a:t>Christopher </a:t>
            </a:r>
            <a:r>
              <a:rPr lang="en-US" sz="1200" b="0" i="0" u="none" strike="noStrike" kern="1200" dirty="0" err="1" smtClean="0">
                <a:solidFill>
                  <a:schemeClr val="tx1"/>
                </a:solidFill>
                <a:effectLst/>
                <a:latin typeface="+mn-lt"/>
                <a:ea typeface="+mn-ea"/>
                <a:cs typeface="+mn-cs"/>
                <a:hlinkClick r:id="rId89" tooltip="Christopher Walken"/>
              </a:rPr>
              <a:t>Walken</a:t>
            </a:r>
            <a:r>
              <a:rPr lang="en-US" sz="1200" b="0" i="0" kern="1200" dirty="0" smtClean="0">
                <a:solidFill>
                  <a:schemeClr val="tx1"/>
                </a:solidFill>
                <a:effectLst/>
                <a:latin typeface="+mn-lt"/>
                <a:ea typeface="+mn-ea"/>
                <a:cs typeface="+mn-cs"/>
              </a:rPr>
              <a:t>) which was being infiltrated by Bond (played for the last time by </a:t>
            </a:r>
            <a:r>
              <a:rPr lang="en-US" sz="1200" b="0" i="0" u="none" strike="noStrike" kern="1200" dirty="0" smtClean="0">
                <a:solidFill>
                  <a:schemeClr val="tx1"/>
                </a:solidFill>
                <a:effectLst/>
                <a:latin typeface="+mn-lt"/>
                <a:ea typeface="+mn-ea"/>
                <a:cs typeface="+mn-cs"/>
                <a:hlinkClick r:id="rId90" tooltip="Roger Moore"/>
              </a:rPr>
              <a:t>Roger Moore</a:t>
            </a:r>
            <a:r>
              <a:rPr lang="en-US" sz="1200" b="0" i="0" kern="1200" dirty="0" smtClean="0">
                <a:solidFill>
                  <a:schemeClr val="tx1"/>
                </a:solidFill>
                <a:effectLst/>
                <a:latin typeface="+mn-lt"/>
                <a:ea typeface="+mn-ea"/>
                <a:cs typeface="+mn-cs"/>
              </a:rPr>
              <a:t>) in his quest to find out more about </a:t>
            </a:r>
            <a:r>
              <a:rPr lang="en-US" sz="1200" b="0" i="0" kern="1200" dirty="0" err="1" smtClean="0">
                <a:solidFill>
                  <a:schemeClr val="tx1"/>
                </a:solidFill>
                <a:effectLst/>
                <a:latin typeface="+mn-lt"/>
                <a:ea typeface="+mn-ea"/>
                <a:cs typeface="+mn-cs"/>
              </a:rPr>
              <a:t>Zorin</a:t>
            </a:r>
            <a:r>
              <a:rPr lang="en-US" sz="1200" b="0" i="0" kern="1200" dirty="0" smtClean="0">
                <a:solidFill>
                  <a:schemeClr val="tx1"/>
                </a:solidFill>
                <a:effectLst/>
                <a:latin typeface="+mn-lt"/>
                <a:ea typeface="+mn-ea"/>
                <a:cs typeface="+mn-cs"/>
              </a:rPr>
              <a:t>, who had already aroused suspicions of </a:t>
            </a:r>
            <a:r>
              <a:rPr lang="en-US" sz="1200" b="0" i="0" u="none" strike="noStrike" kern="1200" dirty="0" smtClean="0">
                <a:solidFill>
                  <a:schemeClr val="tx1"/>
                </a:solidFill>
                <a:effectLst/>
                <a:latin typeface="+mn-lt"/>
                <a:ea typeface="+mn-ea"/>
                <a:cs typeface="+mn-cs"/>
                <a:hlinkClick r:id="rId91" tooltip="MI6"/>
              </a:rPr>
              <a:t>MI6</a:t>
            </a:r>
            <a:r>
              <a:rPr lang="en-US" sz="1200" b="0" i="0" kern="1200" dirty="0" smtClean="0">
                <a:solidFill>
                  <a:schemeClr val="tx1"/>
                </a:solidFill>
                <a:effectLst/>
                <a:latin typeface="+mn-lt"/>
                <a:ea typeface="+mn-ea"/>
                <a:cs typeface="+mn-cs"/>
              </a:rPr>
              <a:t> with various business activities, and ultimately eliminate him.</a:t>
            </a:r>
            <a:r>
              <a:rPr lang="en-US" sz="1200" b="0" i="0" u="none" strike="noStrike" kern="1200" baseline="30000" dirty="0" smtClean="0">
                <a:solidFill>
                  <a:schemeClr val="tx1"/>
                </a:solidFill>
                <a:effectLst/>
                <a:latin typeface="+mn-lt"/>
                <a:ea typeface="+mn-ea"/>
                <a:cs typeface="+mn-cs"/>
                <a:hlinkClick r:id="rId92"/>
              </a:rPr>
              <a:t>[5]</a:t>
            </a:r>
            <a:endParaRPr lang="en-US" sz="1200" b="0" i="0"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hlinkClick r:id="rId93" tooltip="Pink Floyd"/>
              </a:rPr>
              <a:t>Pink Floyd</a:t>
            </a:r>
            <a:r>
              <a:rPr lang="en-US" sz="1200" b="0" i="0" kern="1200" dirty="0" smtClean="0">
                <a:solidFill>
                  <a:schemeClr val="tx1"/>
                </a:solidFill>
                <a:effectLst/>
                <a:latin typeface="+mn-lt"/>
                <a:ea typeface="+mn-ea"/>
                <a:cs typeface="+mn-cs"/>
              </a:rPr>
              <a:t> performed, on two consecutive nights, at the château during </a:t>
            </a:r>
            <a:r>
              <a:rPr lang="en-US" sz="1200" b="0" i="0" u="none" strike="noStrike" kern="1200" dirty="0" smtClean="0">
                <a:solidFill>
                  <a:schemeClr val="tx1"/>
                </a:solidFill>
                <a:effectLst/>
                <a:latin typeface="+mn-lt"/>
                <a:ea typeface="+mn-ea"/>
                <a:cs typeface="+mn-cs"/>
                <a:hlinkClick r:id="rId94" tooltip="The Division Bell Tour"/>
              </a:rPr>
              <a:t>The Division Bell Tour</a:t>
            </a:r>
            <a:r>
              <a:rPr lang="en-US" sz="1200" b="0" i="0" kern="1200" dirty="0" smtClean="0">
                <a:solidFill>
                  <a:schemeClr val="tx1"/>
                </a:solidFill>
                <a:effectLst/>
                <a:latin typeface="+mn-lt"/>
                <a:ea typeface="+mn-ea"/>
                <a:cs typeface="+mn-cs"/>
              </a:rPr>
              <a:t> on July 30–31, 1994.</a:t>
            </a:r>
          </a:p>
          <a:p>
            <a:r>
              <a:rPr lang="en-US" sz="1200" b="0" i="0" kern="1200" dirty="0" smtClean="0">
                <a:solidFill>
                  <a:schemeClr val="tx1"/>
                </a:solidFill>
                <a:effectLst/>
                <a:latin typeface="+mn-lt"/>
                <a:ea typeface="+mn-ea"/>
                <a:cs typeface="+mn-cs"/>
              </a:rPr>
              <a:t>Every two years, in June, the "</a:t>
            </a:r>
            <a:r>
              <a:rPr lang="en-US" sz="1200" b="0" i="0" kern="1200" dirty="0" err="1" smtClean="0">
                <a:solidFill>
                  <a:schemeClr val="tx1"/>
                </a:solidFill>
                <a:effectLst/>
                <a:latin typeface="+mn-lt"/>
                <a:ea typeface="+mn-ea"/>
                <a:cs typeface="+mn-cs"/>
              </a:rPr>
              <a:t>Nuits</a:t>
            </a:r>
            <a:r>
              <a:rPr lang="en-US" sz="1200" b="0" i="0" kern="1200" dirty="0" smtClean="0">
                <a:solidFill>
                  <a:schemeClr val="tx1"/>
                </a:solidFill>
                <a:effectLst/>
                <a:latin typeface="+mn-lt"/>
                <a:ea typeface="+mn-ea"/>
                <a:cs typeface="+mn-cs"/>
              </a:rPr>
              <a:t> de </a:t>
            </a:r>
            <a:r>
              <a:rPr lang="en-US" sz="1200" b="0" i="0" kern="1200" dirty="0" err="1" smtClean="0">
                <a:solidFill>
                  <a:schemeClr val="tx1"/>
                </a:solidFill>
                <a:effectLst/>
                <a:latin typeface="+mn-lt"/>
                <a:ea typeface="+mn-ea"/>
                <a:cs typeface="+mn-cs"/>
              </a:rPr>
              <a:t>Feu</a:t>
            </a:r>
            <a:r>
              <a:rPr lang="en-US" sz="1200" b="0" i="0" kern="1200" dirty="0" smtClean="0">
                <a:solidFill>
                  <a:schemeClr val="tx1"/>
                </a:solidFill>
                <a:effectLst/>
                <a:latin typeface="+mn-lt"/>
                <a:ea typeface="+mn-ea"/>
                <a:cs typeface="+mn-cs"/>
              </a:rPr>
              <a:t>" international </a:t>
            </a:r>
            <a:r>
              <a:rPr lang="en-US" sz="1200" b="0" i="0" u="none" strike="noStrike" kern="1200" dirty="0" smtClean="0">
                <a:solidFill>
                  <a:schemeClr val="tx1"/>
                </a:solidFill>
                <a:effectLst/>
                <a:latin typeface="+mn-lt"/>
                <a:ea typeface="+mn-ea"/>
                <a:cs typeface="+mn-cs"/>
                <a:hlinkClick r:id="rId95" tooltip="Fireworks"/>
              </a:rPr>
              <a:t>fireworks</a:t>
            </a:r>
            <a:r>
              <a:rPr lang="en-US" sz="1200" b="0" i="0" kern="1200" dirty="0" smtClean="0">
                <a:solidFill>
                  <a:schemeClr val="tx1"/>
                </a:solidFill>
                <a:effectLst/>
                <a:latin typeface="+mn-lt"/>
                <a:ea typeface="+mn-ea"/>
                <a:cs typeface="+mn-cs"/>
              </a:rPr>
              <a:t> competition is held in the château's garden.</a:t>
            </a:r>
          </a:p>
          <a:p>
            <a:r>
              <a:rPr lang="en-US" sz="1200" b="0" i="0" u="none" strike="noStrike" kern="1200" dirty="0" smtClean="0">
                <a:solidFill>
                  <a:schemeClr val="tx1"/>
                </a:solidFill>
                <a:effectLst/>
                <a:latin typeface="+mn-lt"/>
                <a:ea typeface="+mn-ea"/>
                <a:cs typeface="+mn-cs"/>
                <a:hlinkClick r:id="rId96" tooltip="Ronaldo"/>
              </a:rPr>
              <a:t>Ronaldo</a:t>
            </a:r>
            <a:r>
              <a:rPr lang="en-US" sz="1200" b="0" i="0" kern="1200" dirty="0" smtClean="0">
                <a:solidFill>
                  <a:schemeClr val="tx1"/>
                </a:solidFill>
                <a:effectLst/>
                <a:latin typeface="+mn-lt"/>
                <a:ea typeface="+mn-ea"/>
                <a:cs typeface="+mn-cs"/>
              </a:rPr>
              <a:t> married model and MTV VJ </a:t>
            </a:r>
            <a:r>
              <a:rPr lang="en-US" sz="1200" b="0" i="0" u="none" strike="noStrike" kern="1200" dirty="0" smtClean="0">
                <a:solidFill>
                  <a:schemeClr val="tx1"/>
                </a:solidFill>
                <a:effectLst/>
                <a:latin typeface="+mn-lt"/>
                <a:ea typeface="+mn-ea"/>
                <a:cs typeface="+mn-cs"/>
                <a:hlinkClick r:id="rId97" tooltip="Daniela Cicarelli"/>
              </a:rPr>
              <a:t>Daniela </a:t>
            </a:r>
            <a:r>
              <a:rPr lang="en-US" sz="1200" b="0" i="0" u="none" strike="noStrike" kern="1200" dirty="0" err="1" smtClean="0">
                <a:solidFill>
                  <a:schemeClr val="tx1"/>
                </a:solidFill>
                <a:effectLst/>
                <a:latin typeface="+mn-lt"/>
                <a:ea typeface="+mn-ea"/>
                <a:cs typeface="+mn-cs"/>
                <a:hlinkClick r:id="rId97" tooltip="Daniela Cicarelli"/>
              </a:rPr>
              <a:t>Cicarelli</a:t>
            </a:r>
            <a:r>
              <a:rPr lang="en-US" sz="1200" b="0" i="0" kern="1200" dirty="0" smtClean="0">
                <a:solidFill>
                  <a:schemeClr val="tx1"/>
                </a:solidFill>
                <a:effectLst/>
                <a:latin typeface="+mn-lt"/>
                <a:ea typeface="+mn-ea"/>
                <a:cs typeface="+mn-cs"/>
              </a:rPr>
              <a:t> in the château in 2005. The ceremony reportedly cost €700,000.</a:t>
            </a:r>
          </a:p>
          <a:p>
            <a:r>
              <a:rPr lang="en-US" sz="1200" b="0" i="0" kern="1200" dirty="0" smtClean="0">
                <a:solidFill>
                  <a:schemeClr val="tx1"/>
                </a:solidFill>
                <a:effectLst/>
                <a:latin typeface="+mn-lt"/>
                <a:ea typeface="+mn-ea"/>
                <a:cs typeface="+mn-cs"/>
              </a:rPr>
              <a:t>Every May, a rowing regatta, the </a:t>
            </a:r>
            <a:r>
              <a:rPr lang="en-US" sz="1200" b="0" i="0" u="none" strike="noStrike" kern="1200" dirty="0" err="1" smtClean="0">
                <a:solidFill>
                  <a:schemeClr val="tx1"/>
                </a:solidFill>
                <a:effectLst/>
                <a:latin typeface="+mn-lt"/>
                <a:ea typeface="+mn-ea"/>
                <a:cs typeface="+mn-cs"/>
                <a:hlinkClick r:id="rId98" tooltip="Trophee des Rois (page does not exist)"/>
              </a:rPr>
              <a:t>Trophee</a:t>
            </a:r>
            <a:r>
              <a:rPr lang="en-US" sz="1200" b="0" i="0" u="none" strike="noStrike" kern="1200" dirty="0" smtClean="0">
                <a:solidFill>
                  <a:schemeClr val="tx1"/>
                </a:solidFill>
                <a:effectLst/>
                <a:latin typeface="+mn-lt"/>
                <a:ea typeface="+mn-ea"/>
                <a:cs typeface="+mn-cs"/>
                <a:hlinkClick r:id="rId98" tooltip="Trophee des Rois (page does not exist)"/>
              </a:rPr>
              <a:t> des </a:t>
            </a:r>
            <a:r>
              <a:rPr lang="en-US" sz="1200" b="0" i="0" u="none" strike="noStrike" kern="1200" dirty="0" err="1" smtClean="0">
                <a:solidFill>
                  <a:schemeClr val="tx1"/>
                </a:solidFill>
                <a:effectLst/>
                <a:latin typeface="+mn-lt"/>
                <a:ea typeface="+mn-ea"/>
                <a:cs typeface="+mn-cs"/>
                <a:hlinkClick r:id="rId98" tooltip="Trophee des Rois (page does not exist)"/>
              </a:rPr>
              <a:t>Rois</a:t>
            </a:r>
            <a:r>
              <a:rPr lang="en-US" sz="1200" b="0" i="0" kern="1200" dirty="0" smtClean="0">
                <a:solidFill>
                  <a:schemeClr val="tx1"/>
                </a:solidFill>
                <a:effectLst/>
                <a:latin typeface="+mn-lt"/>
                <a:ea typeface="+mn-ea"/>
                <a:cs typeface="+mn-cs"/>
              </a:rPr>
              <a:t>, is held in the grounds. French university crews compete in the 750m race for a trophy.</a:t>
            </a:r>
          </a:p>
          <a:p>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86</a:t>
            </a:fld>
            <a:endParaRPr lang="en-US"/>
          </a:p>
        </p:txBody>
      </p:sp>
    </p:spTree>
    <p:extLst>
      <p:ext uri="{BB962C8B-B14F-4D97-AF65-F5344CB8AC3E}">
        <p14:creationId xmlns:p14="http://schemas.microsoft.com/office/powerpoint/2010/main" val="8057658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The </a:t>
            </a:r>
            <a:r>
              <a:rPr lang="en-US" dirty="0" smtClean="0">
                <a:hlinkClick r:id="rId3" action="ppaction://hlinkfile" tooltip="Island"/>
              </a:rPr>
              <a:t>island</a:t>
            </a:r>
            <a:r>
              <a:rPr lang="en-US" dirty="0" smtClean="0"/>
              <a:t> has held strategic </a:t>
            </a:r>
            <a:r>
              <a:rPr lang="en-US" dirty="0" smtClean="0">
                <a:hlinkClick r:id="rId4" action="ppaction://hlinkfile" tooltip="Fortification"/>
              </a:rPr>
              <a:t>fortifications</a:t>
            </a:r>
            <a:r>
              <a:rPr lang="en-US" dirty="0" smtClean="0"/>
              <a:t> since ancient times, and since the eighth century AD has been the seat of the </a:t>
            </a:r>
            <a:r>
              <a:rPr lang="en-US" dirty="0" smtClean="0">
                <a:hlinkClick r:id="rId5" action="ppaction://hlinkfile" tooltip="Monastery"/>
              </a:rPr>
              <a:t>monastery</a:t>
            </a:r>
            <a:r>
              <a:rPr lang="en-US" dirty="0" smtClean="0"/>
              <a:t> from which it draws its name. The structural composition of the town exemplifies the </a:t>
            </a:r>
            <a:r>
              <a:rPr lang="en-US" dirty="0" smtClean="0">
                <a:hlinkClick r:id="rId6" action="ppaction://hlinkfile" tooltip="Feudal"/>
              </a:rPr>
              <a:t>feudal</a:t>
            </a:r>
            <a:r>
              <a:rPr lang="en-US" dirty="0" smtClean="0"/>
              <a:t> society that constructed it. On top </a:t>
            </a:r>
            <a:r>
              <a:rPr lang="en-US" dirty="0" smtClean="0">
                <a:hlinkClick r:id="rId7" action="ppaction://hlinkfile" tooltip="God"/>
              </a:rPr>
              <a:t>God</a:t>
            </a:r>
            <a:r>
              <a:rPr lang="en-US" dirty="0" smtClean="0"/>
              <a:t>, the </a:t>
            </a:r>
            <a:r>
              <a:rPr lang="en-US" dirty="0" smtClean="0">
                <a:hlinkClick r:id="rId8" action="ppaction://hlinkfile" tooltip="Abbey"/>
              </a:rPr>
              <a:t>abbey</a:t>
            </a:r>
            <a:r>
              <a:rPr lang="en-US" dirty="0" smtClean="0"/>
              <a:t> and </a:t>
            </a:r>
            <a:r>
              <a:rPr lang="en-US" dirty="0" smtClean="0">
                <a:hlinkClick r:id="rId5" action="ppaction://hlinkfile" tooltip="Monastery"/>
              </a:rPr>
              <a:t>monastery</a:t>
            </a:r>
            <a:r>
              <a:rPr lang="en-US" dirty="0" smtClean="0"/>
              <a:t>, below this the </a:t>
            </a:r>
            <a:r>
              <a:rPr lang="en-US" dirty="0" smtClean="0">
                <a:hlinkClick r:id="rId9" action="ppaction://hlinkfile" tooltip="Great hall"/>
              </a:rPr>
              <a:t>Great halls</a:t>
            </a:r>
            <a:r>
              <a:rPr lang="en-US" dirty="0" smtClean="0"/>
              <a:t>, then stores and housing, and at the bottom, outside the walls, fishermen and farmers' housing.</a:t>
            </a:r>
          </a:p>
          <a:p>
            <a:pPr rtl="0"/>
            <a:r>
              <a:rPr lang="en-US" dirty="0" smtClean="0"/>
              <a:t>Its unique position of being an island only 600 </a:t>
            </a:r>
            <a:r>
              <a:rPr lang="en-US" dirty="0" err="1" smtClean="0"/>
              <a:t>metres</a:t>
            </a:r>
            <a:r>
              <a:rPr lang="en-US" dirty="0" smtClean="0"/>
              <a:t> from land made it readily accessible on low tide to the many pilgrims to its </a:t>
            </a:r>
            <a:r>
              <a:rPr lang="en-US" dirty="0" smtClean="0">
                <a:hlinkClick r:id="rId10" action="ppaction://hlinkfile" tooltip="Mont Saint Michel Abbey"/>
              </a:rPr>
              <a:t>abbey</a:t>
            </a:r>
            <a:r>
              <a:rPr lang="en-US" dirty="0" smtClean="0"/>
              <a:t> Equally, this position made it readily defensible as an incoming tide stranded, or drowned, would be assailants. By </a:t>
            </a:r>
            <a:r>
              <a:rPr lang="en-US" dirty="0" err="1" smtClean="0"/>
              <a:t>capitalising</a:t>
            </a:r>
            <a:r>
              <a:rPr lang="en-US" dirty="0" smtClean="0"/>
              <a:t> on this natural </a:t>
            </a:r>
            <a:r>
              <a:rPr lang="en-US" dirty="0" err="1" smtClean="0"/>
              <a:t>defence</a:t>
            </a:r>
            <a:r>
              <a:rPr lang="en-US" dirty="0" smtClean="0"/>
              <a:t>, The Mont remained unconquered during the 100 years war with a small garrison successfully defending The Mont against a full attack by the English in 1433.</a:t>
            </a:r>
            <a:r>
              <a:rPr lang="en-US" baseline="30000" dirty="0" smtClean="0">
                <a:hlinkClick r:id="rId11" action="ppaction://hlinkfile"/>
              </a:rPr>
              <a:t>[2]</a:t>
            </a:r>
            <a:r>
              <a:rPr lang="en-US" dirty="0" smtClean="0"/>
              <a:t> The reverse benefits of its natural </a:t>
            </a:r>
            <a:r>
              <a:rPr lang="en-US" dirty="0" err="1" smtClean="0"/>
              <a:t>defence</a:t>
            </a:r>
            <a:r>
              <a:rPr lang="en-US" dirty="0" smtClean="0"/>
              <a:t> was not lost on </a:t>
            </a:r>
            <a:r>
              <a:rPr lang="en-US" dirty="0" smtClean="0">
                <a:hlinkClick r:id="rId12" action="ppaction://hlinkfile" tooltip="Louis XI of France"/>
              </a:rPr>
              <a:t>Louis XI</a:t>
            </a:r>
            <a:r>
              <a:rPr lang="en-US" dirty="0" smtClean="0"/>
              <a:t> who turned The Mont into a state prison and thereafter the abbey started to be used more regularly as a jail during the </a:t>
            </a:r>
            <a:r>
              <a:rPr lang="en-US" dirty="0" err="1" smtClean="0">
                <a:hlinkClick r:id="rId13" action="ppaction://hlinkfile" tooltip="Ancien Régime"/>
              </a:rPr>
              <a:t>Ancien</a:t>
            </a:r>
            <a:r>
              <a:rPr lang="en-US" dirty="0" smtClean="0">
                <a:hlinkClick r:id="rId13" action="ppaction://hlinkfile" tooltip="Ancien Régime"/>
              </a:rPr>
              <a:t> Régime</a:t>
            </a:r>
            <a:r>
              <a:rPr lang="en-US" dirty="0" smtClean="0"/>
              <a:t> from the sixteenth century.</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87</a:t>
            </a:fld>
            <a:endParaRPr lang="en-US"/>
          </a:p>
        </p:txBody>
      </p:sp>
    </p:spTree>
    <p:extLst>
      <p:ext uri="{BB962C8B-B14F-4D97-AF65-F5344CB8AC3E}">
        <p14:creationId xmlns:p14="http://schemas.microsoft.com/office/powerpoint/2010/main" val="24474620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outside of the structure is an example of Italian </a:t>
            </a:r>
            <a:r>
              <a:rPr lang="en-US" sz="1200" b="0" i="0" u="none" strike="noStrike" kern="1200" dirty="0" smtClean="0">
                <a:solidFill>
                  <a:schemeClr val="tx1"/>
                </a:solidFill>
                <a:effectLst/>
                <a:latin typeface="+mn-lt"/>
                <a:ea typeface="+mn-ea"/>
                <a:cs typeface="+mn-cs"/>
                <a:hlinkClick r:id="rId3" tooltip="Medieval"/>
              </a:rPr>
              <a:t>medieval</a:t>
            </a:r>
            <a:r>
              <a:rPr lang="en-US" sz="1200" b="0" i="0" kern="1200" dirty="0" smtClean="0">
                <a:solidFill>
                  <a:schemeClr val="tx1"/>
                </a:solidFill>
                <a:effectLst/>
                <a:latin typeface="+mn-lt"/>
                <a:ea typeface="+mn-ea"/>
                <a:cs typeface="+mn-cs"/>
              </a:rPr>
              <a:t> architecture with </a:t>
            </a:r>
            <a:r>
              <a:rPr lang="en-US" sz="1200" b="0" i="0" u="none" strike="noStrike" kern="1200" dirty="0" smtClean="0">
                <a:solidFill>
                  <a:schemeClr val="tx1"/>
                </a:solidFill>
                <a:effectLst/>
                <a:latin typeface="+mn-lt"/>
                <a:ea typeface="+mn-ea"/>
                <a:cs typeface="+mn-cs"/>
                <a:hlinkClick r:id="rId4" tooltip="Gothic architecture"/>
              </a:rPr>
              <a:t>Gothic</a:t>
            </a:r>
            <a:r>
              <a:rPr lang="en-US" sz="1200" b="0" i="0" kern="1200" dirty="0" smtClean="0">
                <a:solidFill>
                  <a:schemeClr val="tx1"/>
                </a:solidFill>
                <a:effectLst/>
                <a:latin typeface="+mn-lt"/>
                <a:ea typeface="+mn-ea"/>
                <a:cs typeface="+mn-cs"/>
              </a:rPr>
              <a:t> influences. The lower story is stone; the upper </a:t>
            </a:r>
            <a:r>
              <a:rPr lang="en-US" sz="1200" b="0" i="0" kern="1200" dirty="0" err="1" smtClean="0">
                <a:solidFill>
                  <a:schemeClr val="tx1"/>
                </a:solidFill>
                <a:effectLst/>
                <a:latin typeface="+mn-lt"/>
                <a:ea typeface="+mn-ea"/>
                <a:cs typeface="+mn-cs"/>
              </a:rPr>
              <a:t>crenelatted</a:t>
            </a:r>
            <a:r>
              <a:rPr lang="en-US" sz="1200" b="0" i="0" kern="1200" dirty="0" smtClean="0">
                <a:solidFill>
                  <a:schemeClr val="tx1"/>
                </a:solidFill>
                <a:effectLst/>
                <a:latin typeface="+mn-lt"/>
                <a:ea typeface="+mn-ea"/>
                <a:cs typeface="+mn-cs"/>
              </a:rPr>
              <a:t> stories are made of brick. The </a:t>
            </a:r>
            <a:r>
              <a:rPr lang="en-US" sz="1200" b="0" i="0" u="none" strike="noStrike" kern="1200" dirty="0" smtClean="0">
                <a:solidFill>
                  <a:schemeClr val="tx1"/>
                </a:solidFill>
                <a:effectLst/>
                <a:latin typeface="+mn-lt"/>
                <a:ea typeface="+mn-ea"/>
                <a:cs typeface="+mn-cs"/>
                <a:hlinkClick r:id="rId5" tooltip="Facade"/>
              </a:rPr>
              <a:t>facade</a:t>
            </a:r>
            <a:r>
              <a:rPr lang="en-US" sz="1200" b="0" i="0" kern="1200" dirty="0" smtClean="0">
                <a:solidFill>
                  <a:schemeClr val="tx1"/>
                </a:solidFill>
                <a:effectLst/>
                <a:latin typeface="+mn-lt"/>
                <a:ea typeface="+mn-ea"/>
                <a:cs typeface="+mn-cs"/>
              </a:rPr>
              <a:t> of the palace is curved slightly inwards (concave) to reflect the outwards curve (convex) of the </a:t>
            </a:r>
            <a:r>
              <a:rPr lang="en-US" sz="1200" b="0" i="0" u="none" strike="noStrike" kern="1200" dirty="0" smtClean="0">
                <a:solidFill>
                  <a:schemeClr val="tx1"/>
                </a:solidFill>
                <a:effectLst/>
                <a:latin typeface="+mn-lt"/>
                <a:ea typeface="+mn-ea"/>
                <a:cs typeface="+mn-cs"/>
                <a:hlinkClick r:id="rId6" tooltip="Piazza del Campo"/>
              </a:rPr>
              <a:t>Piazza del Campo</a:t>
            </a:r>
            <a:r>
              <a:rPr lang="en-US" sz="1200" b="0" i="0" kern="1200" dirty="0" smtClean="0">
                <a:solidFill>
                  <a:schemeClr val="tx1"/>
                </a:solidFill>
                <a:effectLst/>
                <a:latin typeface="+mn-lt"/>
                <a:ea typeface="+mn-ea"/>
                <a:cs typeface="+mn-cs"/>
              </a:rPr>
              <a:t>, Siena's central </a:t>
            </a:r>
            <a:r>
              <a:rPr lang="en-US" sz="1200" b="0" i="0" u="none" strike="noStrike" kern="1200" dirty="0" smtClean="0">
                <a:solidFill>
                  <a:schemeClr val="tx1"/>
                </a:solidFill>
                <a:effectLst/>
                <a:latin typeface="+mn-lt"/>
                <a:ea typeface="+mn-ea"/>
                <a:cs typeface="+mn-cs"/>
                <a:hlinkClick r:id="rId7" tooltip="Piazza"/>
              </a:rPr>
              <a:t>square</a:t>
            </a:r>
            <a:r>
              <a:rPr lang="en-US" sz="1200" b="0" i="0" kern="1200" dirty="0" smtClean="0">
                <a:solidFill>
                  <a:schemeClr val="tx1"/>
                </a:solidFill>
                <a:effectLst/>
                <a:latin typeface="+mn-lt"/>
                <a:ea typeface="+mn-ea"/>
                <a:cs typeface="+mn-cs"/>
              </a:rPr>
              <a:t> of which the Palace is the focal point. The campanile or bell tower, </a:t>
            </a:r>
            <a:r>
              <a:rPr lang="en-US" sz="1200" b="0" i="0" u="none" strike="noStrike" kern="1200" dirty="0" smtClean="0">
                <a:solidFill>
                  <a:schemeClr val="tx1"/>
                </a:solidFill>
                <a:effectLst/>
                <a:latin typeface="+mn-lt"/>
                <a:ea typeface="+mn-ea"/>
                <a:cs typeface="+mn-cs"/>
                <a:hlinkClick r:id="rId8" tooltip="Torre del Mangia"/>
              </a:rPr>
              <a:t>Torre del </a:t>
            </a:r>
            <a:r>
              <a:rPr lang="en-US" sz="1200" b="0" i="0" u="none" strike="noStrike" kern="1200" dirty="0" err="1" smtClean="0">
                <a:solidFill>
                  <a:schemeClr val="tx1"/>
                </a:solidFill>
                <a:effectLst/>
                <a:latin typeface="+mn-lt"/>
                <a:ea typeface="+mn-ea"/>
                <a:cs typeface="+mn-cs"/>
                <a:hlinkClick r:id="rId8" tooltip="Torre del Mangia"/>
              </a:rPr>
              <a:t>Mangia</a:t>
            </a:r>
            <a:r>
              <a:rPr lang="en-US" sz="1200" b="0" i="0" kern="1200" dirty="0" smtClean="0">
                <a:solidFill>
                  <a:schemeClr val="tx1"/>
                </a:solidFill>
                <a:effectLst/>
                <a:latin typeface="+mn-lt"/>
                <a:ea typeface="+mn-ea"/>
                <a:cs typeface="+mn-cs"/>
              </a:rPr>
              <a:t>, was built between 1325 and 1344 with its crown designed by the painter, </a:t>
            </a:r>
            <a:r>
              <a:rPr lang="en-US" sz="1200" b="0" i="0" u="none" strike="noStrike" kern="1200" dirty="0" err="1" smtClean="0">
                <a:solidFill>
                  <a:schemeClr val="tx1"/>
                </a:solidFill>
                <a:effectLst/>
                <a:latin typeface="+mn-lt"/>
                <a:ea typeface="+mn-ea"/>
                <a:cs typeface="+mn-cs"/>
                <a:hlinkClick r:id="rId9" tooltip="Lippo Memmi"/>
              </a:rPr>
              <a:t>Lippo</a:t>
            </a:r>
            <a:r>
              <a:rPr lang="en-US" sz="1200" b="0" i="0" u="none" strike="noStrike" kern="1200" dirty="0" smtClean="0">
                <a:solidFill>
                  <a:schemeClr val="tx1"/>
                </a:solidFill>
                <a:effectLst/>
                <a:latin typeface="+mn-lt"/>
                <a:ea typeface="+mn-ea"/>
                <a:cs typeface="+mn-cs"/>
                <a:hlinkClick r:id="rId9" tooltip="Lippo Memmi"/>
              </a:rPr>
              <a:t> </a:t>
            </a:r>
            <a:r>
              <a:rPr lang="en-US" sz="1200" b="0" i="0" u="none" strike="noStrike" kern="1200" dirty="0" err="1" smtClean="0">
                <a:solidFill>
                  <a:schemeClr val="tx1"/>
                </a:solidFill>
                <a:effectLst/>
                <a:latin typeface="+mn-lt"/>
                <a:ea typeface="+mn-ea"/>
                <a:cs typeface="+mn-cs"/>
                <a:hlinkClick r:id="rId9" tooltip="Lippo Memmi"/>
              </a:rPr>
              <a:t>Memmi</a:t>
            </a:r>
            <a:r>
              <a:rPr lang="en-US" sz="1200" b="0" i="0" kern="1200" dirty="0" smtClean="0">
                <a:solidFill>
                  <a:schemeClr val="tx1"/>
                </a:solidFill>
                <a:effectLst/>
                <a:latin typeface="+mn-lt"/>
                <a:ea typeface="+mn-ea"/>
                <a:cs typeface="+mn-cs"/>
              </a:rPr>
              <a:t>. The tower was designed to be taller than the tower in neighboring rival </a:t>
            </a:r>
            <a:r>
              <a:rPr lang="en-US" sz="1200" b="0" i="0" u="sng" kern="1200" dirty="0" smtClean="0">
                <a:solidFill>
                  <a:schemeClr val="tx1"/>
                </a:solidFill>
                <a:effectLst/>
                <a:latin typeface="+mn-lt"/>
                <a:ea typeface="+mn-ea"/>
                <a:cs typeface="+mn-cs"/>
                <a:hlinkClick r:id="rId10" tooltip="Florence"/>
              </a:rPr>
              <a:t>Florence</a:t>
            </a:r>
            <a:r>
              <a:rPr lang="en-US" sz="1200" b="0" i="0" kern="1200" dirty="0" smtClean="0">
                <a:solidFill>
                  <a:schemeClr val="tx1"/>
                </a:solidFill>
                <a:effectLst/>
                <a:latin typeface="+mn-lt"/>
                <a:ea typeface="+mn-ea"/>
                <a:cs typeface="+mn-cs"/>
              </a:rPr>
              <a:t>; at the time it was the tallest structure in Italy. It was fitted with a mechanical clock during the mid 14th century. Its design has been used as the basis for several other campaniles including the </a:t>
            </a:r>
            <a:r>
              <a:rPr lang="en-US" sz="1200" b="0" i="0" u="none" strike="noStrike" kern="1200" dirty="0" smtClean="0">
                <a:solidFill>
                  <a:schemeClr val="tx1"/>
                </a:solidFill>
                <a:effectLst/>
                <a:latin typeface="+mn-lt"/>
                <a:ea typeface="+mn-ea"/>
                <a:cs typeface="+mn-cs"/>
                <a:hlinkClick r:id="rId11" tooltip="Dock Tower"/>
              </a:rPr>
              <a:t>Dock Tower</a:t>
            </a:r>
            <a:r>
              <a:rPr lang="en-US" sz="1200" b="0" i="0" kern="1200" dirty="0" smtClean="0">
                <a:solidFill>
                  <a:schemeClr val="tx1"/>
                </a:solidFill>
                <a:effectLst/>
                <a:latin typeface="+mn-lt"/>
                <a:ea typeface="+mn-ea"/>
                <a:cs typeface="+mn-cs"/>
              </a:rPr>
              <a:t> in </a:t>
            </a:r>
            <a:r>
              <a:rPr lang="en-US" sz="1200" b="0" i="0" u="none" strike="noStrike" kern="1200" dirty="0" smtClean="0">
                <a:solidFill>
                  <a:schemeClr val="tx1"/>
                </a:solidFill>
                <a:effectLst/>
                <a:latin typeface="+mn-lt"/>
                <a:ea typeface="+mn-ea"/>
                <a:cs typeface="+mn-cs"/>
                <a:hlinkClick r:id="rId12" tooltip="Grimsby"/>
              </a:rPr>
              <a:t>Grimsby</a:t>
            </a:r>
            <a:r>
              <a:rPr lang="en-US" sz="1200" b="0" i="0" kern="1200" dirty="0" smtClean="0">
                <a:solidFill>
                  <a:schemeClr val="tx1"/>
                </a:solidFill>
                <a:effectLst/>
                <a:latin typeface="+mn-lt"/>
                <a:ea typeface="+mn-ea"/>
                <a:cs typeface="+mn-cs"/>
              </a:rPr>
              <a:t>, England constructed in 1852 and the </a:t>
            </a:r>
            <a:r>
              <a:rPr lang="en-US" sz="1200" b="0" i="0" u="none" strike="noStrike" kern="1200" dirty="0" smtClean="0">
                <a:solidFill>
                  <a:schemeClr val="tx1"/>
                </a:solidFill>
                <a:effectLst/>
                <a:latin typeface="+mn-lt"/>
                <a:ea typeface="+mn-ea"/>
                <a:cs typeface="+mn-cs"/>
                <a:hlinkClick r:id="rId13" tooltip="Joseph Chamberlain Memorial Clock Tower"/>
              </a:rPr>
              <a:t>Joseph Chamberlain Memorial Clock Tower</a:t>
            </a:r>
            <a:r>
              <a:rPr lang="en-US" sz="1200" b="0" i="0" kern="1200" dirty="0" smtClean="0">
                <a:solidFill>
                  <a:schemeClr val="tx1"/>
                </a:solidFill>
                <a:effectLst/>
                <a:latin typeface="+mn-lt"/>
                <a:ea typeface="+mn-ea"/>
                <a:cs typeface="+mn-cs"/>
              </a:rPr>
              <a:t> in the </a:t>
            </a:r>
            <a:r>
              <a:rPr lang="en-US" sz="1200" b="0" i="0" kern="1200" dirty="0" err="1" smtClean="0">
                <a:solidFill>
                  <a:schemeClr val="tx1"/>
                </a:solidFill>
                <a:effectLst/>
                <a:latin typeface="+mn-lt"/>
                <a:ea typeface="+mn-ea"/>
                <a:cs typeface="+mn-cs"/>
              </a:rPr>
              <a:t>edgabston</a:t>
            </a:r>
            <a:r>
              <a:rPr lang="en-US" sz="1200" b="0" i="0" kern="1200" dirty="0" smtClean="0">
                <a:solidFill>
                  <a:schemeClr val="tx1"/>
                </a:solidFill>
                <a:effectLst/>
                <a:latin typeface="+mn-lt"/>
                <a:ea typeface="+mn-ea"/>
                <a:cs typeface="+mn-cs"/>
              </a:rPr>
              <a:t> campus of the </a:t>
            </a:r>
            <a:r>
              <a:rPr lang="en-US" sz="1200" b="0" i="0" u="none" strike="noStrike" kern="1200" dirty="0" smtClean="0">
                <a:solidFill>
                  <a:schemeClr val="tx1"/>
                </a:solidFill>
                <a:effectLst/>
                <a:latin typeface="+mn-lt"/>
                <a:ea typeface="+mn-ea"/>
                <a:cs typeface="+mn-cs"/>
                <a:hlinkClick r:id="rId14" tooltip="University of Birmingham"/>
              </a:rPr>
              <a:t>University of Birmingham</a:t>
            </a:r>
            <a:r>
              <a:rPr lang="en-US" sz="1200" b="0" i="0" kern="1200" dirty="0" smtClean="0">
                <a:solidFill>
                  <a:schemeClr val="tx1"/>
                </a:solidFill>
                <a:effectLst/>
                <a:latin typeface="+mn-lt"/>
                <a:ea typeface="+mn-ea"/>
                <a:cs typeface="+mn-cs"/>
              </a:rPr>
              <a:t> (completed in 1908).</a:t>
            </a:r>
          </a:p>
          <a:p>
            <a:r>
              <a:rPr lang="en-US" sz="1200" b="0" i="0" kern="1200" dirty="0" smtClean="0">
                <a:solidFill>
                  <a:schemeClr val="tx1"/>
                </a:solidFill>
                <a:effectLst/>
                <a:latin typeface="+mn-lt"/>
                <a:ea typeface="+mn-ea"/>
                <a:cs typeface="+mn-cs"/>
              </a:rPr>
              <a:t>The </a:t>
            </a:r>
            <a:r>
              <a:rPr lang="en-US" sz="1200" b="0" i="0" u="none" strike="noStrike" kern="1200" dirty="0" smtClean="0">
                <a:solidFill>
                  <a:schemeClr val="tx1"/>
                </a:solidFill>
                <a:effectLst/>
                <a:latin typeface="+mn-lt"/>
                <a:ea typeface="+mn-ea"/>
                <a:cs typeface="+mn-cs"/>
                <a:hlinkClick r:id="rId15" tooltip="Copenhagen City Hall"/>
              </a:rPr>
              <a:t>Copenhagen City Hall</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6" tooltip="da:Odense Rådhus"/>
              </a:rPr>
              <a:t>Odense City Hall (Denmark)</a:t>
            </a:r>
            <a:r>
              <a:rPr lang="en-US" sz="1200" b="0" i="0" kern="1200" dirty="0" smtClean="0">
                <a:solidFill>
                  <a:schemeClr val="tx1"/>
                </a:solidFill>
                <a:effectLst/>
                <a:latin typeface="+mn-lt"/>
                <a:ea typeface="+mn-ea"/>
                <a:cs typeface="+mn-cs"/>
              </a:rPr>
              <a:t> were greatly inspired by Palazzo Pubblico.</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89</a:t>
            </a:fld>
            <a:endParaRPr lang="en-US"/>
          </a:p>
        </p:txBody>
      </p:sp>
    </p:spTree>
    <p:extLst>
      <p:ext uri="{BB962C8B-B14F-4D97-AF65-F5344CB8AC3E}">
        <p14:creationId xmlns:p14="http://schemas.microsoft.com/office/powerpoint/2010/main" val="5781956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90</a:t>
            </a:fld>
            <a:endParaRPr lang="en-US"/>
          </a:p>
        </p:txBody>
      </p:sp>
    </p:spTree>
    <p:extLst>
      <p:ext uri="{BB962C8B-B14F-4D97-AF65-F5344CB8AC3E}">
        <p14:creationId xmlns:p14="http://schemas.microsoft.com/office/powerpoint/2010/main" val="4698441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91</a:t>
            </a:fld>
            <a:endParaRPr lang="en-US"/>
          </a:p>
        </p:txBody>
      </p:sp>
    </p:spTree>
    <p:extLst>
      <p:ext uri="{BB962C8B-B14F-4D97-AF65-F5344CB8AC3E}">
        <p14:creationId xmlns:p14="http://schemas.microsoft.com/office/powerpoint/2010/main" val="23144116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During the 1200's when gargoyles first appeared in Europe, the Roman Catholic Church was actively converting people of other faiths to Christianity. Since most people were not literate, images were very important in communicating ideas and telling the stories of the faith. Many of the religious images that non-Christians were accustomed to were of pagan origin and were of animals or mixtures of animals and humans. Integrating familiar images on churches and cathedrals was thought to encourage the populace to accept  the new religion and ease the transition from the old ways and old beliefs. </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96</a:t>
            </a:fld>
            <a:endParaRPr lang="en-US"/>
          </a:p>
        </p:txBody>
      </p:sp>
    </p:spTree>
    <p:extLst>
      <p:ext uri="{BB962C8B-B14F-4D97-AF65-F5344CB8AC3E}">
        <p14:creationId xmlns:p14="http://schemas.microsoft.com/office/powerpoint/2010/main" val="2186186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D70EE5-80E7-4E9F-8263-5AC627ABC3AE}" type="slidenum">
              <a:rPr lang="en-US" smtClean="0"/>
              <a:t>9</a:t>
            </a:fld>
            <a:endParaRPr lang="en-US"/>
          </a:p>
        </p:txBody>
      </p:sp>
    </p:spTree>
    <p:extLst>
      <p:ext uri="{BB962C8B-B14F-4D97-AF65-F5344CB8AC3E}">
        <p14:creationId xmlns:p14="http://schemas.microsoft.com/office/powerpoint/2010/main" val="25580143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altLang="en-US" b="1" dirty="0" smtClean="0"/>
              <a:t>The Gargoyles of Notre Dame:</a:t>
            </a:r>
            <a:r>
              <a:rPr lang="en-US" altLang="en-US" dirty="0" smtClean="0"/>
              <a:t> </a:t>
            </a:r>
          </a:p>
          <a:p>
            <a:pPr algn="ctr"/>
            <a:r>
              <a:rPr lang="en-US" altLang="en-US" dirty="0" smtClean="0"/>
              <a:t>What do you see when you look up to the top of the great cathedral of Notre Dame? You see monsters, half-man and half-beast. These demon looking creatures carved out of stone are called gargoyles. They are one of the many eerie stone figures that adorn the gutters of the Cathedral of Notre Dame in Paris. Gargoyle comes from a Latin word, meaning gullet or drain. That's what the strange looking creatures are, they're drainpipes. Each grotesque figure has a passageway inside that carries rainwater from the roof and out through the gargoyle's mouth. From the top of the cathedral's towers the gargoyles have a magnificent view of the city.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Gargoyles were used as a representation of evil. It is thought that they were used to scare people into coming to church, reminding them that the end of days is near. It is also thought that their presence assured congregants that evil is kept outside of the church’s walls.</a:t>
            </a:r>
            <a:r>
              <a:rPr lang="en-US" altLang="en-US" dirty="0" smtClean="0">
                <a:hlinkClick r:id="rId3" action="ppaction://hlinksldjump"/>
              </a:rPr>
              <a:t>[9]</a:t>
            </a:r>
            <a:r>
              <a:rPr lang="en-US" altLang="en-US" dirty="0" smtClean="0"/>
              <a:t> However, some medieval clergy viewed gargoyles as a form of idolatry. </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97</a:t>
            </a:fld>
            <a:endParaRPr lang="en-US"/>
          </a:p>
        </p:txBody>
      </p:sp>
    </p:spTree>
    <p:extLst>
      <p:ext uri="{BB962C8B-B14F-4D97-AF65-F5344CB8AC3E}">
        <p14:creationId xmlns:p14="http://schemas.microsoft.com/office/powerpoint/2010/main" val="410083086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800E45-D990-4FEB-9024-8FAFC6C2F056}" type="slidenum">
              <a:rPr lang="en-US" smtClean="0"/>
              <a:t>98</a:t>
            </a:fld>
            <a:endParaRPr lang="en-US"/>
          </a:p>
        </p:txBody>
      </p:sp>
    </p:spTree>
    <p:extLst>
      <p:ext uri="{BB962C8B-B14F-4D97-AF65-F5344CB8AC3E}">
        <p14:creationId xmlns:p14="http://schemas.microsoft.com/office/powerpoint/2010/main" val="29597181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smtClean="0"/>
              <a:t>Gargoyles and grotesques have always given carvers and sculptors a chance to delight in their creativity and to explore the possibilities in the dance between stone and imagination. Gargoyles freed carvers from the limits imposed by other types of carving, and this was especially true in the Middle Ages. It is certain that stone carvers love creating these pieces, and viewers certainly love seeing them. This may be one of the more compelling reasons they exist.</a:t>
            </a:r>
          </a:p>
          <a:p>
            <a:pPr>
              <a:lnSpc>
                <a:spcPct val="80000"/>
              </a:lnSpc>
            </a:pPr>
            <a:r>
              <a:rPr lang="en-US" altLang="en-US" sz="1200" dirty="0" smtClean="0"/>
              <a:t>France has over 100 cathedrals, most built in the middle ages, with Notre Dame being the most famous. In the Middle ages, the populace, for the most part, could not read and write. Churches used visual images to spread  the scriptures and reinforce biblical stories. These included; paintings, frescos, stained glass, figures,  sculpture and gargoyles. Some believe that gargoyles were inspired directly via a passage in the bible. Others believe that gargoyles and grotesques do not come from the bible, but were inspired by the skeletal remains of prehistoric beasts. Others will argue that they are the expression of man's subconscious fears or, that they may be vestiges of paganism from an age when god would be perceived in trees and river plains. The churches of Europe carried them further into time; maybe to remind the masses that "even if god is at hand, evil is never far away and to act as guardians of their church to keep the evil spirits at bay. </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100</a:t>
            </a:fld>
            <a:endParaRPr lang="en-US"/>
          </a:p>
        </p:txBody>
      </p:sp>
    </p:spTree>
    <p:extLst>
      <p:ext uri="{BB962C8B-B14F-4D97-AF65-F5344CB8AC3E}">
        <p14:creationId xmlns:p14="http://schemas.microsoft.com/office/powerpoint/2010/main" val="13001758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1200" dirty="0" smtClean="0"/>
              <a:t>The cathedral also served as a "sermon in stone" which could be "read" by an illiterate population. Some gargoyles clearly fill this instructional purpose by illustrating Bible stories such as Eve's reach for the apple and frightening images of eternal torment. Since gargoyles were on the outside of the cathedral and scenes of the Bible and statues of Jesus, Mary and the Saints where common inside the building, this represented God's power to protect the believers. They also represented the struggle between good and evil and symbolized how God was the only protection from evil in a fallen world.</a:t>
            </a:r>
          </a:p>
          <a:p>
            <a:pPr>
              <a:lnSpc>
                <a:spcPct val="80000"/>
              </a:lnSpc>
            </a:pPr>
            <a:r>
              <a:rPr lang="en-US" altLang="en-US" sz="1200" dirty="0" smtClean="0"/>
              <a:t>Gargoyles stand guard, warding off unwanted spirits and other creatures and If they're hideous and frightening enough, it was thought they would be especially effective in scaring off all sorts of other threatening creatures. Perhaps it was even believed that some came alive at night protecting people when they were most vulnerable. Better still, the ones with wings could fly and protect the village as well as the church. </a:t>
            </a:r>
          </a:p>
          <a:p>
            <a:pPr>
              <a:lnSpc>
                <a:spcPct val="80000"/>
              </a:lnSpc>
            </a:pPr>
            <a:r>
              <a:rPr lang="en-US" altLang="en-US" sz="1200" dirty="0" smtClean="0"/>
              <a:t>Gargoyles crafted during Medieval times became increasingly grotesque in design. Soon they were referred to as “chimeras” because of their representations of creatures that were not of this world - half man, and half bird or beast. These new incarnations were either depicted sitting on their haunches or poised to take flight. They also possessed over exaggerated muzzles or beaks and other odd appendages. They were positioned on a cornice molding so they projected forward and away from the building for a number of feet. In this way the gargoyle was able to spew water far from the building. "Although the demons and monsters so prevalent in cathedral sculpture may seem almost quaint to modern eyes, the men of the Middle Ages did not find them so. In a time when illiteracy was  almost a universal condition and belief in a literal, waiting Inferno prevailed, the purpose of most cathedral sculpture was not decorative but instructional. It was intended, to scare its beholders, and there is every reason to believe it did a creditable job, presenting the horrors of torment in living color (of which only faint traces remain today)."</a:t>
            </a:r>
          </a:p>
          <a:p>
            <a:endParaRPr lang="en-US" dirty="0"/>
          </a:p>
        </p:txBody>
      </p:sp>
      <p:sp>
        <p:nvSpPr>
          <p:cNvPr id="4" name="Slide Number Placeholder 3"/>
          <p:cNvSpPr>
            <a:spLocks noGrp="1"/>
          </p:cNvSpPr>
          <p:nvPr>
            <p:ph type="sldNum" sz="quarter" idx="10"/>
          </p:nvPr>
        </p:nvSpPr>
        <p:spPr/>
        <p:txBody>
          <a:bodyPr/>
          <a:lstStyle/>
          <a:p>
            <a:fld id="{E6D70EE5-80E7-4E9F-8263-5AC627ABC3AE}" type="slidenum">
              <a:rPr lang="en-US" smtClean="0"/>
              <a:t>101</a:t>
            </a:fld>
            <a:endParaRPr lang="en-US"/>
          </a:p>
        </p:txBody>
      </p:sp>
    </p:spTree>
    <p:extLst>
      <p:ext uri="{BB962C8B-B14F-4D97-AF65-F5344CB8AC3E}">
        <p14:creationId xmlns:p14="http://schemas.microsoft.com/office/powerpoint/2010/main" val="328504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886DCB-4739-46CC-B7E5-E3583A4AC5AA}"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2457317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886DCB-4739-46CC-B7E5-E3583A4AC5AA}"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2914776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886DCB-4739-46CC-B7E5-E3583A4AC5AA}"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3712327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FAF2D486-593A-4BEB-849E-8A11439CA547}" type="slidenum">
              <a:rPr lang="en-US" altLang="en-US"/>
              <a:pPr/>
              <a:t>‹#›</a:t>
            </a:fld>
            <a:endParaRPr lang="en-US" altLang="en-US"/>
          </a:p>
        </p:txBody>
      </p:sp>
    </p:spTree>
    <p:extLst>
      <p:ext uri="{BB962C8B-B14F-4D97-AF65-F5344CB8AC3E}">
        <p14:creationId xmlns:p14="http://schemas.microsoft.com/office/powerpoint/2010/main" val="540752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8" name="Slide Number Placeholder 7"/>
          <p:cNvSpPr>
            <a:spLocks noGrp="1"/>
          </p:cNvSpPr>
          <p:nvPr>
            <p:ph type="sldNum" sz="quarter" idx="12"/>
          </p:nvPr>
        </p:nvSpPr>
        <p:spPr>
          <a:xfrm>
            <a:off x="6553200" y="6248400"/>
            <a:ext cx="2133600" cy="457200"/>
          </a:xfrm>
        </p:spPr>
        <p:txBody>
          <a:bodyPr/>
          <a:lstStyle>
            <a:lvl1pPr>
              <a:defRPr/>
            </a:lvl1pPr>
          </a:lstStyle>
          <a:p>
            <a:fld id="{933824F0-622A-4A68-A14B-D79AE72DAE2F}" type="slidenum">
              <a:rPr lang="en-US" altLang="en-US"/>
              <a:pPr/>
              <a:t>‹#›</a:t>
            </a:fld>
            <a:endParaRPr lang="en-US" altLang="en-US"/>
          </a:p>
        </p:txBody>
      </p:sp>
    </p:spTree>
    <p:extLst>
      <p:ext uri="{BB962C8B-B14F-4D97-AF65-F5344CB8AC3E}">
        <p14:creationId xmlns:p14="http://schemas.microsoft.com/office/powerpoint/2010/main" val="2633207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886DCB-4739-46CC-B7E5-E3583A4AC5AA}"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2582446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886DCB-4739-46CC-B7E5-E3583A4AC5AA}" type="datetimeFigureOut">
              <a:rPr lang="en-US" smtClean="0"/>
              <a:t>12/2/2014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109216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886DCB-4739-46CC-B7E5-E3583A4AC5AA}"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3686414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886DCB-4739-46CC-B7E5-E3583A4AC5AA}" type="datetimeFigureOut">
              <a:rPr lang="en-US" smtClean="0"/>
              <a:t>12/2/2014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194823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886DCB-4739-46CC-B7E5-E3583A4AC5AA}" type="datetimeFigureOut">
              <a:rPr lang="en-US" smtClean="0"/>
              <a:t>12/2/2014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4271271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886DCB-4739-46CC-B7E5-E3583A4AC5AA}" type="datetimeFigureOut">
              <a:rPr lang="en-US" smtClean="0"/>
              <a:t>12/2/2014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188484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886DCB-4739-46CC-B7E5-E3583A4AC5AA}"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420174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886DCB-4739-46CC-B7E5-E3583A4AC5AA}" type="datetimeFigureOut">
              <a:rPr lang="en-US" smtClean="0"/>
              <a:t>12/2/2014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116C4D-24D2-4C67-9F79-4F03354F1359}" type="slidenum">
              <a:rPr lang="en-US" smtClean="0"/>
              <a:t>‹#›</a:t>
            </a:fld>
            <a:endParaRPr lang="en-US"/>
          </a:p>
        </p:txBody>
      </p:sp>
    </p:spTree>
    <p:extLst>
      <p:ext uri="{BB962C8B-B14F-4D97-AF65-F5344CB8AC3E}">
        <p14:creationId xmlns:p14="http://schemas.microsoft.com/office/powerpoint/2010/main" val="46865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86DCB-4739-46CC-B7E5-E3583A4AC5AA}" type="datetimeFigureOut">
              <a:rPr lang="en-US" smtClean="0"/>
              <a:t>12/2/2014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16C4D-24D2-4C67-9F79-4F03354F1359}" type="slidenum">
              <a:rPr lang="en-US" smtClean="0"/>
              <a:t>‹#›</a:t>
            </a:fld>
            <a:endParaRPr lang="en-US"/>
          </a:p>
        </p:txBody>
      </p:sp>
    </p:spTree>
    <p:extLst>
      <p:ext uri="{BB962C8B-B14F-4D97-AF65-F5344CB8AC3E}">
        <p14:creationId xmlns:p14="http://schemas.microsoft.com/office/powerpoint/2010/main" val="2188022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www.newyorkcarver.com/photogal10.htm"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hyperlink" Target="http://www.newyorkcarver.com/photogal10.htm"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wmf"/><Relationship Id="rId4" Type="http://schemas.openxmlformats.org/officeDocument/2006/relationships/image" Target="../media/image21.wm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24.wmf"/><Relationship Id="rId7" Type="http://schemas.openxmlformats.org/officeDocument/2006/relationships/image" Target="../media/image28.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slides/_rels/slide16.xml.rels><?xml version="1.0" encoding="UTF-8" standalone="yes"?>
<Relationships xmlns="http://schemas.openxmlformats.org/package/2006/relationships"><Relationship Id="rId3" Type="http://schemas.openxmlformats.org/officeDocument/2006/relationships/image" Target="../media/image30.wmf"/><Relationship Id="rId7" Type="http://schemas.openxmlformats.org/officeDocument/2006/relationships/image" Target="../media/image34.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gif"/></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wmf"/><Relationship Id="rId7"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wmf"/></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6.wmf"/><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wmf"/></Relationships>
</file>

<file path=ppt/slides/_rels/slide24.xml.rels><?xml version="1.0" encoding="UTF-8" standalone="yes"?>
<Relationships xmlns="http://schemas.openxmlformats.org/package/2006/relationships"><Relationship Id="rId3" Type="http://schemas.openxmlformats.org/officeDocument/2006/relationships/hyperlink" Target="http://www.visual-arts-cork.com/old-masters/limbourg-brothers.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hyperlink" Target="http://www.visual-arts-cork.com/old-masters/limbourg-brothers.ht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upload.wikimedia.org/wikipedia/commons/a/ac/2009-04-13_ConstantineTheGreat_York.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Romanos_I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hyperlink" Target="//upload.wikimedia.org/wikipedia/commons/7/77/Triptych_Harbaville_Louvre_OA3247_verso.jp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en.wikipedia.org/wiki/File:Triptych_Harbaville_Louvre_OA3247_recto.jp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2.xml.rels><?xml version="1.0" encoding="UTF-8" standalone="yes"?>
<Relationships xmlns="http://schemas.openxmlformats.org/package/2006/relationships"><Relationship Id="rId8" Type="http://schemas.openxmlformats.org/officeDocument/2006/relationships/hyperlink" Target="http://en.wikipedia.org/wiki/Saint_Mercurius" TargetMode="External"/><Relationship Id="rId13" Type="http://schemas.openxmlformats.org/officeDocument/2006/relationships/image" Target="../media/image63.jpeg"/><Relationship Id="rId3" Type="http://schemas.openxmlformats.org/officeDocument/2006/relationships/hyperlink" Target="http://en.wikipedia.org/wiki/Saint_Theodore_the_Recruit" TargetMode="External"/><Relationship Id="rId7" Type="http://schemas.openxmlformats.org/officeDocument/2006/relationships/hyperlink" Target="http://en.wikipedia.org/wiki/Arethas_of_Caesarea" TargetMode="External"/><Relationship Id="rId12" Type="http://schemas.openxmlformats.org/officeDocument/2006/relationships/hyperlink" Target="//upload.wikimedia.org/wikipedia/commons/2/22/Triptych_Harbaville_Louvre_OA3247_n3.jp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2.jpeg"/><Relationship Id="rId5" Type="http://schemas.openxmlformats.org/officeDocument/2006/relationships/hyperlink" Target="//upload.wikimedia.org/wikipedia/commons/d/d9/Triptych_Harbaville_Louvre_OA3247_n4.jpg" TargetMode="External"/><Relationship Id="rId10" Type="http://schemas.openxmlformats.org/officeDocument/2006/relationships/hyperlink" Target="//upload.wikimedia.org/wikipedia/commons/0/02/Triptych_Harbaville_Louvre_OA3247_n5.jpg" TargetMode="External"/><Relationship Id="rId4" Type="http://schemas.openxmlformats.org/officeDocument/2006/relationships/hyperlink" Target="http://en.wikipedia.org/wiki/Saint_Theodore_the_General" TargetMode="External"/><Relationship Id="rId9" Type="http://schemas.openxmlformats.org/officeDocument/2006/relationships/hyperlink" Target="http://en.wikipedia.org/wiki/Thomas_the_Apostle"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hyperlink" Target="//upload.wikimedia.org/wikipedia/commons/4/42/Triptych_Harbaville_Louvre_OA3247_n6.jpg" TargetMode="External"/><Relationship Id="rId3" Type="http://schemas.openxmlformats.org/officeDocument/2006/relationships/hyperlink" Target="http://en.wikipedia.org/wiki/Saint_Demetrius" TargetMode="External"/><Relationship Id="rId7" Type="http://schemas.openxmlformats.org/officeDocument/2006/relationships/hyperlink" Target="//upload.wikimedia.org/wikipedia/commons/f/f1/Saints_triptych_Harbaville_Louvre_OA3247.jpg" TargetMode="External"/><Relationship Id="rId12"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en.wikipedia.org/wiki/Saint_Pantaleimon" TargetMode="External"/><Relationship Id="rId11" Type="http://schemas.openxmlformats.org/officeDocument/2006/relationships/hyperlink" Target="//upload.wikimedia.org/wikipedia/commons/3/3e/Triptych_Harbaville_Louvre_OA3247_n1.jpg" TargetMode="External"/><Relationship Id="rId5" Type="http://schemas.openxmlformats.org/officeDocument/2006/relationships/hyperlink" Target="http://en.wikipedia.org/wiki/St._Philip_the_Apostle" TargetMode="External"/><Relationship Id="rId15" Type="http://schemas.openxmlformats.org/officeDocument/2006/relationships/hyperlink" Target="http://en.wikipedia.org/wiki/Triumphal_cross" TargetMode="External"/><Relationship Id="rId10" Type="http://schemas.openxmlformats.org/officeDocument/2006/relationships/hyperlink" Target="http://en.wikipedia.org/wiki/Saint_Eustace" TargetMode="External"/><Relationship Id="rId4" Type="http://schemas.openxmlformats.org/officeDocument/2006/relationships/hyperlink" Target="http://en.wikipedia.org/wiki/Procopius_of_Scythopolis" TargetMode="External"/><Relationship Id="rId9" Type="http://schemas.openxmlformats.org/officeDocument/2006/relationships/hyperlink" Target="http://en.wikipedia.org/wiki/Saint_George" TargetMode="External"/><Relationship Id="rId1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www.orthodox-icon.com/icon_gal/icon003.jpg" TargetMode="External"/><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www.iconsexplained.com/iec/00011_1.htm" TargetMode="Externa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png"/></Relationships>
</file>

<file path=ppt/slides/_rels/slide7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112.jpeg"/></Relationships>
</file>

<file path=ppt/slides/_rels/slide7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77.xml.rels><?xml version="1.0" encoding="UTF-8" standalone="yes"?>
<Relationships xmlns="http://schemas.openxmlformats.org/package/2006/relationships"><Relationship Id="rId3" Type="http://schemas.openxmlformats.org/officeDocument/2006/relationships/hyperlink" Target="http://smarthistory.khanacademy.org/Gothic.html"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O61ng_QqC4I" TargetMode="External"/><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0.gi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www.youtube.com/watch?v=RBSuvHrgYhA"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21.jpeg"/></Relationships>
</file>

<file path=ppt/slides/_rels/slide85.xml.rels><?xml version="1.0" encoding="UTF-8" standalone="yes"?>
<Relationships xmlns="http://schemas.openxmlformats.org/package/2006/relationships"><Relationship Id="rId3" Type="http://schemas.openxmlformats.org/officeDocument/2006/relationships/hyperlink" Target="http://www.youtube.com/watch?v=0pWcy1AGbAw"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www.airpano.ru/files/Mont-Saint-Michel-Abbay-France/2-2"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hyperlink" Target="http://www.youtube.com/watch?v=3zq0axpbPns" TargetMode="External"/><Relationship Id="rId4" Type="http://schemas.openxmlformats.org/officeDocument/2006/relationships/image" Target="../media/image123.jpeg"/></Relationships>
</file>

<file path=ppt/slides/_rels/slide88.xml.rels><?xml version="1.0" encoding="UTF-8" standalone="yes"?>
<Relationships xmlns="http://schemas.openxmlformats.org/package/2006/relationships"><Relationship Id="rId8" Type="http://schemas.openxmlformats.org/officeDocument/2006/relationships/hyperlink" Target="http://en.wikipedia.org/wiki/Great_hall" TargetMode="External"/><Relationship Id="rId3" Type="http://schemas.openxmlformats.org/officeDocument/2006/relationships/hyperlink" Target="http://en.wikipedia.org/wiki/Fortification" TargetMode="External"/><Relationship Id="rId7" Type="http://schemas.openxmlformats.org/officeDocument/2006/relationships/hyperlink" Target="http://en.wikipedia.org/wiki/Monastery" TargetMode="External"/><Relationship Id="rId12" Type="http://schemas.openxmlformats.org/officeDocument/2006/relationships/hyperlink" Target="http://en.wikipedia.org/wiki/Ancien_R%C3%A9gime" TargetMode="External"/><Relationship Id="rId2" Type="http://schemas.openxmlformats.org/officeDocument/2006/relationships/hyperlink" Target="http://en.wikipedia.org/wiki/Island" TargetMode="External"/><Relationship Id="rId1" Type="http://schemas.openxmlformats.org/officeDocument/2006/relationships/slideLayout" Target="../slideLayouts/slideLayout2.xml"/><Relationship Id="rId6" Type="http://schemas.openxmlformats.org/officeDocument/2006/relationships/hyperlink" Target="http://en.wikipedia.org/wiki/Abbey" TargetMode="External"/><Relationship Id="rId11" Type="http://schemas.openxmlformats.org/officeDocument/2006/relationships/hyperlink" Target="http://en.wikipedia.org/wiki/Louis_XI_of_France" TargetMode="External"/><Relationship Id="rId5" Type="http://schemas.openxmlformats.org/officeDocument/2006/relationships/hyperlink" Target="http://en.wikipedia.org/wiki/God" TargetMode="External"/><Relationship Id="rId10" Type="http://schemas.openxmlformats.org/officeDocument/2006/relationships/hyperlink" Target="#cite_note-2"/><Relationship Id="rId4" Type="http://schemas.openxmlformats.org/officeDocument/2006/relationships/hyperlink" Target="http://en.wikipedia.org/wiki/Feudal" TargetMode="External"/><Relationship Id="rId9" Type="http://schemas.openxmlformats.org/officeDocument/2006/relationships/hyperlink" Target="http://en.wikipedia.org/wiki/Mont_Saint_Michel_Abbey"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hyperlink" Target="http://www.newyorkcarver.com/photogal10.htm"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92.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hyperlink" Target="http://upload.wikimedia.org/wikipedia/commons/a/a5/Gargoyle_Sacre_Coeur.jpg"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hyperlink" Target="http://en.wikipedia.org/wiki/Griffin" TargetMode="External"/><Relationship Id="rId7" Type="http://schemas.openxmlformats.org/officeDocument/2006/relationships/hyperlink" Target="http://upload.wikimedia.org/wikipedia/commons/e/e4/Notre_dame-paris-view.jpg" TargetMode="External"/><Relationship Id="rId2" Type="http://schemas.openxmlformats.org/officeDocument/2006/relationships/hyperlink" Target="http://en.wikipedia.org/wiki/Chimera_(mythology)" TargetMode="External"/><Relationship Id="rId1" Type="http://schemas.openxmlformats.org/officeDocument/2006/relationships/slideLayout" Target="../slideLayouts/slideLayout2.xml"/><Relationship Id="rId6" Type="http://schemas.openxmlformats.org/officeDocument/2006/relationships/hyperlink" Target="http://en.wikipedia.org/wiki/Mermaids" TargetMode="External"/><Relationship Id="rId5" Type="http://schemas.openxmlformats.org/officeDocument/2006/relationships/hyperlink" Target="http://en.wikipedia.org/wiki/Harpy" TargetMode="External"/><Relationship Id="rId4" Type="http://schemas.openxmlformats.org/officeDocument/2006/relationships/hyperlink" Target="http://en.wikipedia.org/wiki/Centaur"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www.newyorkcarver.com/photogal10.htm"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97.xml.rels><?xml version="1.0" encoding="UTF-8" standalone="yes"?>
<Relationships xmlns="http://schemas.openxmlformats.org/package/2006/relationships"><Relationship Id="rId3" Type="http://schemas.openxmlformats.org/officeDocument/2006/relationships/hyperlink" Target="http://www.newyorkcarver.com/photogal10.htm" TargetMode="External"/><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98.xml.rels><?xml version="1.0" encoding="UTF-8" standalone="yes"?>
<Relationships xmlns="http://schemas.openxmlformats.org/package/2006/relationships"><Relationship Id="rId3" Type="http://schemas.openxmlformats.org/officeDocument/2006/relationships/hyperlink" Target="http://www.bluffton.edu/~sullivanm/index/index3.html"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9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Art of the Middle Ages	</a:t>
            </a:r>
            <a:endParaRPr lang="en-US" dirty="0"/>
          </a:p>
        </p:txBody>
      </p:sp>
      <p:sp>
        <p:nvSpPr>
          <p:cNvPr id="3" name="Subtitle 2"/>
          <p:cNvSpPr>
            <a:spLocks noGrp="1"/>
          </p:cNvSpPr>
          <p:nvPr>
            <p:ph type="subTitle" idx="1"/>
          </p:nvPr>
        </p:nvSpPr>
        <p:spPr/>
        <p:txBody>
          <a:bodyPr/>
          <a:lstStyle/>
          <a:p>
            <a:r>
              <a:rPr lang="en-US" dirty="0" smtClean="0"/>
              <a:t>Byzantine through Gothic</a:t>
            </a:r>
            <a:endParaRPr lang="en-US" dirty="0"/>
          </a:p>
        </p:txBody>
      </p:sp>
    </p:spTree>
    <p:extLst>
      <p:ext uri="{BB962C8B-B14F-4D97-AF65-F5344CB8AC3E}">
        <p14:creationId xmlns:p14="http://schemas.microsoft.com/office/powerpoint/2010/main" val="3751544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Architecture</a:t>
            </a:r>
            <a:endParaRPr lang="en-US" dirty="0"/>
          </a:p>
        </p:txBody>
      </p:sp>
      <p:sp>
        <p:nvSpPr>
          <p:cNvPr id="3" name="Content Placeholder 2"/>
          <p:cNvSpPr>
            <a:spLocks noGrp="1"/>
          </p:cNvSpPr>
          <p:nvPr>
            <p:ph idx="1"/>
          </p:nvPr>
        </p:nvSpPr>
        <p:spPr/>
        <p:txBody>
          <a:bodyPr/>
          <a:lstStyle/>
          <a:p>
            <a:r>
              <a:rPr lang="en-US" dirty="0" smtClean="0"/>
              <a:t>Byzantine architecture had a far reaching influence on the construction of churches throughout Europe.  A development in the construction of </a:t>
            </a:r>
            <a:r>
              <a:rPr lang="en-US" dirty="0"/>
              <a:t>H</a:t>
            </a:r>
            <a:r>
              <a:rPr lang="en-US" dirty="0" smtClean="0"/>
              <a:t>agia Sophia, a hug church constructed in Ad 532-537 in Constantinople, dramatically affected western architecture .  The pendentive ( a concave triangular support allowed a round dome to be placed on square pillars.  </a:t>
            </a:r>
            <a:endParaRPr lang="en-US" dirty="0"/>
          </a:p>
        </p:txBody>
      </p:sp>
    </p:spTree>
    <p:extLst>
      <p:ext uri="{BB962C8B-B14F-4D97-AF65-F5344CB8AC3E}">
        <p14:creationId xmlns:p14="http://schemas.microsoft.com/office/powerpoint/2010/main" val="349023164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NotreDameGargoyles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928768"/>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notredame1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
            <a:ext cx="8610600" cy="6135688"/>
          </a:xfrm>
          <a:prstGeom prst="rect">
            <a:avLst/>
          </a:prstGeom>
          <a:noFill/>
          <a:extLst>
            <a:ext uri="{909E8E84-426E-40DD-AFC4-6F175D3DCCD1}">
              <a14:hiddenFill xmlns:a14="http://schemas.microsoft.com/office/drawing/2010/main">
                <a:solidFill>
                  <a:srgbClr val="FFFFFF"/>
                </a:solidFill>
              </a14:hiddenFill>
            </a:ext>
          </a:extLst>
        </p:spPr>
      </p:pic>
      <p:sp>
        <p:nvSpPr>
          <p:cNvPr id="9222" name="Text Box 6"/>
          <p:cNvSpPr txBox="1">
            <a:spLocks noChangeArrowheads="1"/>
          </p:cNvSpPr>
          <p:nvPr/>
        </p:nvSpPr>
        <p:spPr bwMode="auto">
          <a:xfrm>
            <a:off x="1508125" y="6284913"/>
            <a:ext cx="1365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Grotesques</a:t>
            </a:r>
          </a:p>
        </p:txBody>
      </p:sp>
    </p:spTree>
    <p:extLst>
      <p:ext uri="{BB962C8B-B14F-4D97-AF65-F5344CB8AC3E}">
        <p14:creationId xmlns:p14="http://schemas.microsoft.com/office/powerpoint/2010/main" val="840036648"/>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ND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81450" cy="6629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Amie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450" y="27709"/>
            <a:ext cx="5309244" cy="3394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608948"/>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paris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0"/>
            <a:ext cx="54737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47102"/>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smtClean="0"/>
              <a:t>The central church plan, with its dome over the crossing, evolved. The floor plans were shaped after the Greek Cross (equal sized legs, or the Roman cross, the rich mosaic used in Hagia Sophia were copied  churches throughout Italy.  Minarets ere added to Hagia Sophia after the Turkish conquest. And it has since served as the model for a number of Islamic mosques.</a:t>
            </a:r>
            <a:endParaRPr lang="en-US" sz="2400" dirty="0"/>
          </a:p>
        </p:txBody>
      </p:sp>
      <p:sp>
        <p:nvSpPr>
          <p:cNvPr id="4" name="AutoShape 2" descr="data:image/jpeg;base64,/9j/4AAQSkZJRgABAQAAAQABAAD/2wCEAAkGBxQTEhUUEhQUFhUWFBQVFxgVFRcUFhcUFRcXGBYUFBQYHSgiGBwlHBcUITEhJSorLi4uFx8zODMsNygtLisBCgoKDg0OGxAQGiwkHyQsLCwsLCwsLCwsLCwsLCwsLCwsLCwsLCwsLCwsLCwsLCwsLCwsLCwsLCwsLCwsLCwsLP/AABEIALcBEwMBIgACEQEDEQH/xAAbAAAABwEAAAAAAAAAAAAAAAAAAQIDBAUGB//EAEsQAAEDAgMFBQQECwYDCQAAAAEAAhEDIQQSMQUGIkFREzJhcZFCgaHBI1Kx8BQVM0NicoKSssLRByRTY4PhFrPxNDVzk6Kjw9Pi/8QAGQEAAwEBAQAAAAAAAAAAAAAAAQIDAAQF/8QAJhEAAgICAgICAgMBAQAAAAAAAAECERIhAzEiURNBYYEyobFCFP/aAAwDAQACEQMRAD8A0tklzUaC9NHA2JhHCOEcIiiYRo4TeLcBTeToGuPwNkG9BQ7CIo2xFtEayegtbCQSoQhYASCOEawBIRo4RwsEJGEEEDCglsSIQCVoaywo0wpHZqtp1SFMp4hQlFovGSZIyJt+GlLFVKFRT2U0V1TCkKM5itqhUKtTTqQrRDIRSlvskEJxQsyLOkFIJWMOl6TnTWZIe7TnxNHq4D5oPRkSe0Q7VR8yIuWMPmoi7RRy5FmWMSe1QUXMgsAmwjhKhCF0WQEwjhKhCFrNQmFXbwVctE9XPY0e9wJ+AKtIWe3sq3oMHN5ef2RA/iScjqLGgvJF5R0HkE4Am8KZaNdBr9/BPIcbuCNyKpMTCOEcIQqWKFCEJUIQtYAoQSgEtlOUGwpDSCl1aFrKOWoKVhcWgghCOEFjAaEuYSUpjJslkNEdpvSi8hEzCO5JNWg4aqWiuwGqUO1SCko4gyFPgppzEtArYtGyTIlQJpzVOLZSTSWCQCFX7bqZaY8alIax7YJv5Aq9dhlmN8XZexZ1eXfuiP5ln0Zdlw+ybLk65uYA9QPsRNwzitF2rM1TGS5FnTxwpTVSlCIBGdGkZUFgGlNIIzhwUw1ydbVWaZk0xp9EhJyqSakoqgRUn9gcV9EaFjN5q4djGslvDTaIJAu5wJ18I9FtyFjMZhQ7aDxlH5s8u8Wtvf3peV+IeNeRfbIqyMtrDkZ5/wC4Vkp1TZ7W0g7KAZERYCZ0Hqo9GnJhLwy8A8sfIaQhPPpgGEr8HKtkiWLGMtkUJ4shSaOGBF0HNIKg2QmhSRSITcQVIZUSyY0EhTdIKjZFJe9ImUibHaRGc1JAUx9GdEGUQNU+aoRw2Qw1LYIN1JY2D5pzssyzmZQF0KqecARHVRRQIPgllxGik1vRZPWyHiaeUxyTMKzqX1UU4dVjPWyMoeiMihSm4XxRsw14JRckBRZFRhSX4aL6hE0DoltDUxhc8/tDxpGKpsb7NKfeS4/YAunMYJlcw39wAONcdSWsdc6AN7o8LfFJKRSK9m02HUDgAehseUR/v6K37MKl3X2K1rGvDnyM2ryQblokEeavnUiEkHaGkhiqxNPwgcFKqMICYzlVVtE20mRPxUgp3alBbZrRHcwjUI20yVNmRBug1oGi3yA+Mh5D0SnNMKWbouzWzDgQgVk3E/jGprE0xr/lglbSoA2XHRoJMeAnRYfB4sV8W+tTZULC5sWHs08vWNTMKfLK0NxxpnRMR+SAGmYfa5QS2NFNNWaY4Xi88Q8+k9VHNRLwS8aG5Y7GxfVShUtCioyVVqyadEiEYJTLXJcpWMmFVog39U3UpwAVJaU04IqTBKKI8pbHwlZbo+yCdtCJMcFVGHJgUiipNPjqR6Ej5JGkMm/RKJSWPIKSHWQB8EKGsmU6oKS6j0UMOhSKWIQxa6CpJ9iSwhAMTxqSkrWahymOqQWDkiAQlAIb2SkHD2Sw5SaZC1tBpMrnUyFzjfgj8KM/4bPnz5LrDmSuSf2gVmHGWc0xTaDDgYcC6WmNDpZZytAxpm/2APop8/8AmP58/wDorMmVR7Bx1M0u+JOaAQQe+TrpzCs2VUnGtDTdMltAhINNvMJDKidLpT7QBJwTUST2hCC1y9gpeiCx6czJkBOdkVV0STY41ydY5R8hGqU16VodMcr4fOxzT7TXNn9YRK5Ts3Z9QVXsa5nC6owlzQ5stzDQzcxbzC61SqrmOwqTXYipYd6udPGRHqozKI32BwdWm0nPSc3Q5aZabkizg7WI1nmmqFfM+o36haP3mAq1dTGQwAPH9r7+izWxqk18V/4sfuNDfkjwdfsXm7/RcApSSjC6GQTFhOsTITjHJGUTH4TVQJyU25qVDMSAlFVuO2yymcg439BoP1jyVZV2rUJ77R1DYt6oOdGUTSOqhoJ6AmOZjkBzKRhMQ00w6cpJJLXyHDMSdD6WVEOId8+o5R8rqW7DNIJk2I58i2Tz8QpybbTKJUqLkRqpAJjlCp8Jg4FnFpBgwRfzHXqrPDE6Ez7tR1TZpi40Kq4eRI9FF6qY50Jio2bp4sSS9CWuToukMMJYcszIKtUyi59po9XAAfFKJVZvFXysp+OIoj0dn/lVq0JRhAKca9B9JNkI9mJTai4dtnCvo4qo1w4g955aOOYERYSHA+9dmFRcq31/7wqmSPyf/LZaIStDJmi3a7cxmpPyyYJqtnl7JEH/AHHRa2pRgaqm3YpyAc9Q3OryQeFp0Nuav6jSl4nTYeRWkN0GjmlmmfZKalOsKqyaoaNNyCkFpQQsNEMtunGFNtclgpmKh90KO5gSg5FKC0M9iWtuuc7pOmq6P85x8ZyrpAC5zuTep5tf8TSScnRoKmdTB4L/AH4isLufXBq1z9etWI8R2h0W5eOD3/Mqg3UpD8ELgLmo6dPrH5KfG6X7Hmv8LQMBKWMMOqjhPUqi6Hf0RVPtDbmEaoAqaQHBQtoPbSaXuMNa0ucdYAEk2WUrDKNbQvMsrvfvKaX0NC9U94i+QHQD9I/ALObwf2iEy3Dtc0Aul5IDnNGZvCCDlOaDcaA6Ssi/blVz2mW5pNR8iQX6BxPemOh8dZkN+jJezT4Oq4A1HmwsZIEeZiytqGJa0hpcMxkgF1zbNLRN7Wsues2g/s6vHLM5cOEAlwENJjkeGfgncVWqCmyq6q8ucAGkOIIFzd1rxPr6ToezpWH2rTAcc4hvevOWzxxXsMoGqsKe3KGQE1G5XFrQbwScgIF/B3xXKtpUHU2sHaOl5k3yttGo53J1U/H0HMrUaYrOcDUaJGUBuZ4bYAR6oUGzqVHblHO1hqNzuaHAcVwYI8wXOj3KwpbYw7gSK1KGuLXEvaAHTlhxIsZix6hcnOHeMfTpCq/iYRmIaXWY5/2tU3d/Zrq+MxOCNVrWZDV4qQeHEPY27ZAk5mm8mQg0E6yyq1/dc0n9Eg/Z/RIIhcZp1aj8FWxjwxz6VQYWo2C17mE075h3bv1AtlKvsNtTEUKuUOc8DDMxWUPL2OoMblLWNeCc0XMQSY8ZMXQGrOjyiCqNjbwU8Rw3ZUiSx2sQ10tOjgA9umkhXEKghnd8K2U4YTrXzc9Gtg6frrRUHEtaerQfULFb/vDa+DJmM74gTcOpTzHgtlgDFNnMZReI5dJMJb3Q1askNqIPekuKbJRRhWUFcq31EY6rblTv/psXUg9cu34H9+qDwp/wNWZkbfdU8IJ6H+GnzV48yFRbpumnzNhFrDgoq4NlPi7Y0+kEQg1IJKGc9F0EqH85QUXtyghQbEApQKQEackLDkeZIRyhQbFPqWPkVgNxG8Yt7Lvi+itziTwO/Vd9hWI3GHGP2efWpSHyUuXorxvZ0Ha2IfTwznsYXOkQ0STcgSBB0EmPBUm6lVzKIpPbUbqeOm9txe5iNSemgVrt+q9uGBYcpzs5B1o0grK/htcfnB1uwaCP6LnjLRZrZri5AFUlHeDCtECq0AE6zzMz75Wf3m3yFJ47B4e0sEhrmtOaXT3mnUR6LqyVHPTs2u0to9hSfUjNkEwCBNwNTpqspj9+BUpvacORmY5ubtmEgOBEi2t1gNo77Yyq6DUysJALA2m4RPNxZJPjZafeBjhTa8AZSGl1gLmLk689IUpyplIrRmqOBo1JyteWg3z1aYJvm0EWueqkDBUQfyIdP+d8g5Xu5TBFazTxt1H6PVP7U3goUnZXAF3QNB5xe0dUrm7oZRVGfbhqYblGH4TqMziDefrX5I3YMVBlFGqQIgAZgIBAtPQlTDvPhs1qDjrEU6Y01dMkpdLfFoMMwpIEmO0DdBJMBh8T7kbYKQG7uYmoQSx1jY1XMtMTzJGnRWjN16x79WmYvEl0Hkbi3JRaW/Uh391ADReKpmCQJAydS31T2H3tYGdr2ItbLnJJIMxGTzWtmoS7YVenUFQNY97SYI70QRYmI1PqlUMU/D1ziBQeyqWlpqQ4gtJEggty+y089FIrb4URTbVc2BpALiZPKAyZs71Pgp9Hb9EBpMQ8w0hxc2TccYbDZ5TE+qWw0Z6jjKTaVekGHJiHZ6gknjNyWz3b9LWCUzaNEOouLan0FI0QNc1Mtyw+RciBpC02Jw2HqHjYGmC4OnKCBqcxyhwEib2lVVfZDMucU8zModnY8vbkPddLXGx66IZBoY2Pt2lRq5oe4FuXu3HDSaD/AO0T+0tTh99MIfzsebH/ANFmMNgKZg5bX0e4XHv+CW/ZtINHfvzLnaC0680fk+jYasG+20GYipg3UCXhtSrMNdY/QnmAt5g3ns2fqhcw2lhXU6jDTe5pNMEcTjrm5z05eCv9096Xh7hjKlMUwyWuIM5gRqfJMu7A+qNt2pRdsslvRvVg34aq2liaZeW8IBcCSCDAt0BQZtLEampSuJvTIv8AvJnJIVRbNT2q5hvyZxr/ABbT/gC2ux673OdnLDwjutIMg6mSsVvv/wBsd+rTv7gjdqwVTo2e55ORs8wP4Kevor574Wf3PMMZ5MMa6sbB+CvnsScfbHn0hBdKTmSjZNOJVyIrOgkQgiawkaSjlMIKQRSggahjaT4o1DBMU3mBqeE6LGbivGbizFwju03uiHB14HgtVvFVy4Wsf8tw97hlH2qq3CpHK0no2+k/SP8A6KPL0V4+zQbxMz4Voa6Dnbd9N4FgbaiD71kxgKh/O0z5sq//AGra7c4sK6BdpY4DzeWrM03OF8l9FzJl2it/E7gBbDn/AEXk3jU51U193AXullGwBkCrqf8AUWupSBxKMYzPPgPsumyYuKObbe2UKT4tNjwzHXmVs8dXZUw3AXOs32HwcusEiCstvNi+0qFwBgQPcABKNu2XHDiiIAjW8kSTGqem6F6EYPbwpNe1oMudMzl5AeKpu88lziTqSdTPUqO88RTtGqAeSagWa7c/M2oAym0lwiSASBoRmdcBL3p2OMNiJa1rO0p5srYIE5mEAEQAb2809uxUZRe11R7YA9kVCfiwKZvg6niq4q06oa0UmU4dTqSSHONoEe0FPJ5fgrjHC/sotm4aZa1waHHihrI5G9vAegU/HYPsKFTK4O0GUU2ADMRLhlb0BKPB4Om1hfWqspsmc2jjFoaCfDSJVPtLGUy8ilTc5osC9xueozTHoEbti1SsvN1tmivheNxAzv4SxrhYm9x5q/du4w0uyNQZPq5BEjycFzvD43KZNJzfFjoI99lc4feh7RDXiq20tqguc0joZBPvPvQaZk0Wm91Q0quGOZr3hz6g4DlyxlEsLi2ZLtIVlsnBdtTHZUCwhrw1zXNpg52u78OlwDiHQeYVHtDaAxDAM1IQReKzYiZEGmevIwtNu7t2hQphr6rdIs1/lzaErtIdYt7IGyhUc1xphzxT+iqDKCe1Y0B+WOU3HmralRBaARMT9qtsJhKVKm99EQ2q41jc3c9t3AHSRFljNiUGYzM6lRIhwu2oWEZpInivolsKX0Sts4UuqhrWuMUWGwbEXHN4+xVmI2AXQHMfBkAS0X1/xegK07qHZ4gtggNoU2wTmOaGkiZMnxRYmhnDYPtTr1B+ZTqbElHZi8TujZxbSOYD2nADTnFQrV4LD1crQ99MOytLh2RIBIuAc97gqVXsHga5Xa3Ewm8O8xryH3+1BysKiTtjUXCoeJpsRZhaf4isXv07+/Efo0/Aac1tdjOIqEk2gx5QPnKyu9xz7QA1AFFv7zv/ANFVg/ESS2X+6eJY1rPpGSA2b8w2DotJn+40VVulUysHLuxB53EeqtK2p8ytx9s0ukEXJMIpREqxMBQSZRoiiYRFEXlDMiCg5RykI1gFHvvWy4Rw+s5jfjm/lRboMLaTL6imdepJt6qB/aHVilSb1e537jY/nVtu9RinSHMMp++GhQ5WW4y7rRUw9Rr28JpPJm85HZxdY6rsumYgR5E/1WswLZyt1B7Rh8nty2vfVQq2y4Y4szEhpIHUxoobKlBW2Sx1gIMzq4jyiUTNhczTdpoHST4RKmhzqYksqOJ5NY4/HQKRhtsuGuHrW/RM+hhPiwZHLdv0ix8PplhJccpBBjlE6qJgawDbsDuXEXfyuC7HvC2liMK4Po1X8g0U3Cq1xtmaDzHUSDpdcop7t4mYbRrEdXUnt9bJ07JvQp2JaIijQb49k1x5c35lAx2KJEEU4IPdpUmn1a0ELQHdiqQMzasj6tN4+1pVZj92MQJy06rwBaKNSb9IbCJjouE/J09e4z+EKr27VLjkMwBJ8xdv9fctPhtmEU2AVHCGNEFrZ0FiI1VXtDYjsxdIdOujfAfYoY7LZKjEbb433cXZWgNB5NgQPE8yefom64E8rZvDotUNzu0JJqET+10jp4I6+4rjftmz4sI/mPT4KypEXbMe5sz7h/6lCxGHh0tEEEx015ha/F7l4ht2Fj78jB1/Sjn4qDV3YxWppO1JtfW/KU2mDaI2z9qPycJyiRMcjIkFa+hXJaJ6ArEM2XiKLjmpPiQSC1w0tY/fktLhdsA99uXyGb7XhJKDfQ0Zpdl9TquFRrGva3tGz+TfBkE5S8OAJsdVM3d2QMOS2i5jS+HlpZUIOS1nF566eIVHV2kwZHN4spab8JMAggi4GvVTMNvVDmk0tJFqjTMiNCB06qeMimUSRj8NUdXe8vZ3Ro1zrEaXI6dExSZVjvUxEEcB5fthSK20mPYaoObMQ0tHsRMZgRMmEvDYxjBJIaOptr4rJMNohTXNppQbdxwuRzioh2VcaOo6R3KnKY/OeKfG9eDD8r3Gf1HEecwrT8EZWbnw9RrgOQNp6acLvAws00FSiV+yn1RU4zSjKbNa4Gfe4qhxQD8ZXcfZrYJo/eAPxC1OEwTmkOsQRaD1Wa2Kc5xLzF8TTOvJtSR9qpF+BOW5Gm2MMrAeQd/C8DRTXVOU6W9LKvwhhpEc3c/0iSpdQgknrf1ujxPyBNeIp1VF2yagIi0eK6dENj3aoKPlQWpA2SA5KauV4beOu9haMzzDp1LjIjQadZTWD3lxDIaXObfR1rAydfEDVQ+Zeh8To+19vUcOQKhOYiQA0mRJEzEclSv37pRLKdR14NgItM6xHvVbtGpUqtzVIl7AByywJIn196ztHBHPUYHNB7TKLO1sOTfRBzb6HUUWG3ttPxbg4NyMZLQDdxJguJjTl6LbUalcCAKQgAavvp4GNFy8YwBrrGcxAvJiwutTgd8optzAvIJzZidLRBHhOvUJJsKpGuGKr0xmLaRyEO7zptGlo5JGJ2tiWPc36CA5wGbOTAMCYIiyifjllSm6Dq1psfrEA5hOgSdsbRp1A5zHtLQ4lxEuyyCeV5gE9Uj6tFI1exNTeao05S7CzJHt6jUE5re9KdtjEj2cPp1qDXnqqMYjD5KbZbBqEz2VTu57xwXsD71mcPt8saGtMtYSB5chcSBrb3WWdpaMpR+0b+tvTXYONuGA8arm8/EJynvPXIltOg4ciKziDyscqx2zNoUqge6tlBlpBLXOtJtwg6Sntmsa2tlY9pa+m1xaA9t8jSH8bQLydOR8LHdWZOLZqam81cSTSoDqTWcIHjwqKzfZ5OUNw86QatQTygTTuq3E16LSG1XNzOPC3I98kwGnhaROviqLeXatJ+cU8plxkhjm6uBGrRJsfVaKbRpNJ0jfUdu4l4ltCiQbyKjgCP3VEqb21GjjZh2+dV+v7nUH4qq3V2tRbh6YfUa0hpEGZs4gcugChYjGYVj6xzMILmGMlQkn6QkSG63AF+XgmcRb/BocPvLVvlp0CCZMVX8+dqekEfBKfvXW1NKgOd6z/P8Awx4+q5o2qH125REloiLSGgT7zf3rW7VxeHaXM7OmOXcHh096WXj2bJei6p741C7IKeHzC0Gu5pnSBNO50S6u9mIbJNClEEz2ro9cnmspjcbRIktbeWmLyCQRNvDXzTGExFIQcodbmMxtprKn8iDa9Guq721QAXMw7QY1qum/7FuXolUt4q1SAKOGfOk1CQeehZ4/FUlE0CHOLWMbkEDs3CS3PJAa03vHKYWVo47LWY9hEhzdAbwIM25ifUqkfLpgv8HQMZiniC/BYUDSRUcL6i7Wax81WPx1Nzsow9EO5huKfPuBaVY4naeGrUzTe8X0Ba4w7lYDr0Vbj6WFfmAq0QWNdm4Xggh7QJ4OpiepT7X2bXoDg72aWXyxBP8A8XzVdiNt1qToD3A+FZ2vITAU/BYiKd3sMDvE2N3Bpk+XzWXqPBlziCXOMm9zaeS0JSb2zTUEtF0zezFfWJ9+b1lhUhm+2LFg1hPlBPo0feVnNmupioXOgtGrTMG5n7hXtXsywPotywQYJMQTHPzQnyJa+xUid/x/iGCXUKR5avaoewNp1GZQ2wL5MnvGG8782n1PRVFTHZwabgJMe4zf5W5JOAq68Q4cxudY+qb+ijLkbQx0Z20HgSWUxmIA+lNy7oMl/wDqpmzKtVz4e2m1sG7XudytYtH2rnWCxlSs8F18s5PAOtMc7c/Fa/D7wtoM45LmNEt0PFpcnUAtJTRnsPZq+wPUen+6aqNiLifvoqj/AIpAsaFaegLJtE6kLIbe3xqdq4Na5gbLQHEZpMyZaYm8e8K3ysR8aN/2w6oLm2H3rqhoDQyAIEgTbrcIJvn/AAJ8ZdbGb+DOz0GMa6I0c6xie8TOn29Vcf8AEFYh4fkl7cs5TMa2AI6nmNVmamJqBrnZu60uPCNBchIw+LqOkh0cRGg9kkdFw48ndnqfJwdYl7i6OemOzyl0aOJbFokOI+3qqXd/BtOPAqZ87s7oILQIa6CJuSIBB8krZ9arV7riPcBFgZMDxW8pbG7GkKhqZiKbal2e1UBtAOnKUZTklTI4QbuJgv7SNmin2JpNAAY/OdSb0w1zjqb8/HxWQY45bdLaffouhbfwHatz1HvflBABhoy52kcomwMxyVBhdkU4MtdqfbjW/Tp5puOaUaYk+CUpWiu2FjqgfDcwMgQBmJ5GOq6NvZtLssIyoA3tC45dBLssCSPAz7lTUsU1mWKYGWMvEZAEwPIS/r3j7o29OIfjabGBzKYY4ugtcczzac4Mi3KCjkmb4Jx2Z7CbWqltUl9T6Nod+UcAS50XZo7X0E8lnqJPUEnXmfVWmJ2FXa+ey7RoYQTTIfeDybxA6ahVIpmct5nS8g9CPRVXRzyTXZe7uveajWscQS4d0xp5LW1sA5uIpOe55b2EAOdIPC1sgcjIJ96x2y2sZOdpJNi026WghT8RjqbTFJsPiC7mAb28bwl/A8K7Ju2sfDstMuEOOaHACOC0dRlcP2jzCqMJsd9UkAyLOJLgIaDJAtrcCFCfSDzYSYJPlzQx1ekB2dKncWL3AEkj6sE+qdaVID27Z0Pcem38FbF+IgnqbLDbzFzsRXBc6BVdHFoBIgTp1W23CH9zb+u/5LE7fw7W4mtUqgwaz8rWxLocRckyBbotewUM4F4D8xmxBkEHQC08rhQsW4l571zab8J0BkeSZq1yTwgAT3W6CNPO3NF+MDcAwCT8x6wSPeUKd2KTajHEBoHdvqOX2qNSe5lzN5GsQeR6dU9gq2W5vp7phXAois1oFiSRGhJcY525/apt46D2M7JruLXBxJ0A6XjRCpgOzq0nv4WOLXQY7s3lWO0sAMMGOcZOTM8EtGYmwbax8vJZ3HbQNWo0wGgGwEddXHmUYRadjfR1rd0f3en+r81nt4adShnqEOh4qEFwbAmsx4bppFr9BzV3u3jW/g7GiC4CCOk9VzzbdZsQAWggG5kQ4A2ANuWvVNdsbHxsguxxAMEloMeTp73QHx9EBVECOTT8es+70UgbOB7MRbhcQBckBtiI8XSVHwtAAucQIzWEmW66gWCTJEsWB2H55vEDmDPWPvCl03gUgXAATwGdCTE6yBqm6dY+yCcpcJJ+J66285UbDvkS7SXDrMi4A06INt9jLQ/g8RLzyBBFr6xm11Glj0CmmiKbCRNj34Alp0tMXM/fWv2eZGkjSCJ5QLe9xS6mCyyXSL2Fpi8ktF72+5QaQ8euiyw5yanWwaQSTIiPDTS/zMrFnXMYto4ROkkTrOhP3OfbWc0t4uc3kRHgpeIrFzSXEukDMSSRPn97pKMpL0WOzMc/OXEkjhgZssXJHIyNfG3gmse/DPq5nOyki5Y3OzMBAM2PSYSMEW2BPD3fB0g20tMC/hzVeNh1BiQ3I7Iaph0TwOdZx8PHRUhTsa1RaN2TTi1ZhEanswfQvke9EpFajkcWCAAYGmnJEho6Phj6/wBNB+Ks2ZhNjTdyOmZrSPRxRYfZIGdoOkGbxxkk80EEuTolirJ+zsE2k3K3mZPnEc/JbPeKGYRjuraQPkBA+LkEFLkeikNMyOPeHUiRJBaIgx7fUhUNQsZIJIJAOvJ2mjPAoII8X2NOTXQdCrTcSBJIub/Ps0VN9IyRo3XiOv8A5aCCtFX/AETfJL2GGsIlocRmcJDxIINxdicq4phc1lQB7jkyioQ8gmckE0zBsbyggmjHyaElN4plHvlhnUq7JblNSiyoYIIjiYBAAiBTAiFRVmkEnqESCfi3RCf8mKxlTIOzYTpDz1PQc4UOjUyun5dSggqNaFbs1+723ajR2bA2CZ4pGtjp5Ki2jVc+pW7SJD3A84JJFvfKCCkuw/8AJR1CQTfQn4JhjZQQVQEsSAPHW6u8JVewNLSQDGkcjr4nTVBBS5OgoXtatnY3tJOW0jUC8SJA181Bo02C4uYjS7T18TdBBLHUQNmj3d2i9tMGnDiBDmvsDdx7WRqYyiPDms1tnE5nmxEZWwYPdaGknroggqRW2PL+CJ9GqcoJjKAI18ABB93glOILcsWMDXQwPC90EFyvsyIwY1jOIGYMgGDpyNxMH4JjNnpyYAz9OcAQCOsX8h4yEFWO1ZvsmYTZ72ZHujKQTbvZCQSfEwRr1TeNd9I5gixA5jnr6k2RoILbsaSrSE9hLgzMeKfQTAjxiZUyrSzRLriSTFpnmOaJBJJmQ9Ra4OGUZSQNDeYtB9ETNs5ARBM2cZg2Oh68kEEErZs3F2ixo7QJaD8gUaCCk27N/wCnk9/0j//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descr="https://encrypted-tbn3.gstatic.com/images?q=tbn:ANd9GcTtKSB3U5DLRXIKm1ZhoysyAsXowfd0TDMdQWHGblCPT4WX84t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608" y="4114800"/>
            <a:ext cx="4776392"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data:image/jpeg;base64,/9j/4AAQSkZJRgABAQAAAQABAAD/2wCEAAkGBhQSERUUExQVFBUUFx8WFRgVFRYVGBgYGBgWGBgVFBYYHSceGBwjGhgaHy8gIykpLCwsFx4xNTAqNSYrLCkBCQoKBQUFDQUFDSkYEhgpKSkpKSkpKSkpKSkpKSkpKSkpKSkpKSkpKSkpKSkpKSkpKSkpKSkpKSkpKSkpKSkpKf/AABEIAKwBJAMBIgACEQEDEQH/xAAcAAACAwEBAQEAAAAAAAAAAAAABAIDBQYBBwj/xABGEAABAwMCAwQIAggEBAYDAAABAAIRAxIhBDEFQVEGEyJhMlJxgZGhsdFCwQcUIzNicqLwU4KS4RYkssNDc5PS0/EVF2P/xAAUAQEAAAAAAAAAAAAAAAAAAAAA/8QAFBEBAAAAAAAAAAAAAAAAAAAAAP/aAAwDAQACEQMRAD8A+4oQhAIQhAIQhAIQhAIQhAIQhAIQhAISo1txc1oyDAMGMbk+QM/DzCtbqASRmG7nl8f72QWoSeh4mKpIAdjnGI5e85xygpxAIlC5vjHFHMrW3G0Pp+GBmXM8uqDoqjw0EnYCT7ApLB0uvdVGpJxawAATgWvPPzJWxp60tk9T9SPyQXKFWpaJ/vJhI6jXllWCfDaCRBPr7QJ5BV63iTXABpOHAnwuAiDuSI6INVCU1HEKYBBe2YPOfjCu0h8DP5R9AgtQotfM+Rg/AH817dmOf9/ZB6hCEAhCEAhCEAhCEAhCEAq658LvYforFVqj4Hfyn6FBzmj0FzXHYtwN/VDhceQ8Uc01p+zgOXktIOzTyjn71HhWlNSjVANheLJjINp8Y2z4o/yJrg+gfp6ZY59/im6HYkNxBc4geZJ35IF29lQI/avMCPpk53x8167svIjvX7Rz+I8W62nTyj4FeEkDMfA/RBz+q4MaYc6bmtE5LwfMAbfPqs3WVQHNbG4LsyRgtEHxCMEnnsnu0/Cajr9Q1xmjSJFJocS+0PcG4OC6bdis/svQq62i6pWpHSva8sDXNqAltrHB2SwxcZjOWe0IG9LpmvLQ0NFzom3kLjMXbm2N+Z3WieyzfF4h4xHoDw4jw5x19qwNPxKszijdMNO40mOJNcipBJoOqek4Wky63Lt13JnlHvQc7W7MEW2WOjGWwY9YkkyZA5cyvanZuWNiySZPgjeZg+XLHL4N9pOBnV0wwPDLXXXFpf8Ahc2IDh60zO4G6hxHgHe6Wnpw+LbBcQTIYBuA4EzEHI3QUUeyjS1suAIdJhgzk+EycjzxMKdTsjT8eYLm2+gIbgiWjkc7+QT/AAXRGhQZRuuNNttxHpR+Lf5Jt5I6Zxsfug4bQadgLZbTEnmAwZY45IHVW/qlO8sDWemGA4IILgzLozv05JbsKNTXdUNfTu03c2hheyqO8Lg8FwmzYNGxPp+xT41+s0uI0aVPTuq0qrmOqVmsqW0/2kOkyRs0OyfxINkdjmOa5riGE86bQMY5kbyPgq3/AKPqRYGipUEGbgG3GZwTG2fkE52d4EdGxzBUvDnBxJZkeEN2Dv4ZJ6k+1bYDuo+B+6Dlav6PWOa0d9U8IIkBoJmMujciPmUwOzVjolnd3NLpbBJBafRAgzAHxXQPcRuR/pMk+WcrD1fAXVtVTrGraaQbLA3DovOfFibjjOw3hBVU0N2oNNtrGvZ3jvCeVrCwta4dSTJO61OHULaLabA2Wgty2GiCYxOw6T8N0vq+COfUu/ZkGJkHwxgwIzjzGU1w/hZpSLy5p2bkBoE4b4sb/IYQJ6/TsdqKZL2jbwFhJJaXkZGBORkZjCr4jRtLAIJsdcbQyfEzkBhXangRJc4vL7iLQ6fDkkAEHlJWbw/TtN5Fo8RZIdvaBMlzZPin5IJAYny/LmFp6GqRTZGPCObByHUpB1JsxfGQCbmEDLJAwM2unmr9LUtY2HyA3q3lTnkOqB2jXfL7Y9L1bvwM5tMK7S1Cajp3sbyI51ORKScxpL8tPSbZ/G3f2BpQxrJ2Zk/w+tTP0J+JQbKFhVCyDNkx/D/hg/VagbS/g/pQMoUadINENAA8hH0UkAhCEAhCEAhCEAq9R6DvYforFVqvQd/KfoUGT2VjunQXOF5y+Z38wMfcraBWDwvXmm2vd4hTaKu+bSHy2I3uY73EJngnGBqWuewWgOg+IEzYw7txsQEGshU6jUhjXOeWta0SSTgAZJOFm1u01AMuNQAXWT4wQ6LtrZAjMkQg1Sd+i9acn++S5PtT2o7mlUazLqlBzqdRjhg2utcARkg5xyXNfo0/SG+pVbpK99WpUc5zarnCA1tO4NIifwO/1IPqEZ9/5Ka+U6XtbXqdojQbVeKAqPZ3ZItmnp3AmOl7bvgvqTD0A+PxOyCRGQojZvL/AOllcd42NIxry24OdaAHNEG1zpBdAjwxHUhR1/aBtHS067mktIZiQCO8ECZwIJG/mg2KRx7z9SppDhWu76lTqgQKjbhJyAcge2PomXmciJHn8RsgKJyN/RH5/Ne1zj3t5/xBfLP0RdsdRqK9elXqPrO7sPYXloDQxxa4Yb+Ivb/pPvza36V6uq4jpe4NSjQL6bKtN3duv/aEkzBiWkDB5e9B9nacn3Ka5/hfadlei6s79kwG03vAOzebZj0h5zjCbocdpFjHB9IMebaZL7Q4iRa2WiTg48kGqq2jxO9g/NeEE7geUOP2WRrO0LaOpZQLSX1A3xSAIc5zRPMmQcAeaCzi2se2tTDXEAlkgW5uqtaZkTsSMLYWbqOKFtS2wEXNaTdkXuaAYt6uHNaSBbiFW1l3qlp5bXCdyOSyOGPEPudkvJ8ThPiDXeqOq29SwEAESJGCJG43XP8AB4Dakm39q6AJpYAaAA3vB/cINGGgiCPSBOR61Mkn3MVAIsEEehjI/wAMwrmV8ETsPXH/AMxKfoUhY3A9EcvJBnmM5H4unWsfzCmxvi9/50z9/mtAUW9B8Ave7HQfBBjVWCD/AC+X+GB8ZC2GWnaMdIXvdjoPgvQEHqEIQCEIQCEIQCEIQCW4i2aTxj0Tvt1g+SZSnFaltF5mBGT0BIBPwlAvwSnh5MeNwcOeO7YPqCr+K61lGk6o8SG7AbknAa3zJICzeFcXpM75jqgBpQ9wmbKZptIc71W4dk9D0S/aXiD6unY7SOa+nUkFzSwtIPgaAXYILyAY5SgV03DDq6prF7+7cC2xzjNsWOYQDaGktugSSczETqDsfQ7uy0wMzLpki0m+bzjGXJ7h0BgDQNzgYAAJAB6QABHl5JruydyfYMD7oOE7V8JOloamve4tNB9MtF0Q9tjdpFrJmCMC4zhfOP0YSeK0bQHFrajjJgR3T2ySJgS4ZjnHNfoGppWuEECEu/hlOR4Bk5gAciYxyxsg+T6PgWrp8cOpGmd3Z1FR15Iste17bg6dod06GF3541qxXc3uafdgG110bNaW+K7MkuEWjbfK6E0Geq34Bed0Ds0AdYH0QcjS7Qa40Xl1CmKgcwNAg+F0Xm3vM25/ENvNWavj+tFGkW0GOqOaTUbh0ECQCLhbJxu5dWdKyZLQT1IB+HRLUNI4uf3jKNgI7q1pLoHrziZ6IMWpxnVDUNaKVPujEm5uMOu8d2MgfhO5yvNNxrVF9YOpUg1od3ZkCSHQ3xXeKRmIb7V0oogbYXgMYI9/L/ZB8d/RV2f1Wl1dWpVo92H0S0d49rRcalM2i24zAOIXzzg1b9V1lCpVDmijXaag/E00qgubHUQcL9TVaAc0tIwQQeWDvssz/hjTk3Giy64uusZdMzdNszOZ3lBl8P7L3vqve9zm1fSBLo3JhuQTbJaHGIjDRuna/Y2g5gbbgTAOJuMuDi2C4E7zO62madoAAGAIHX47oLSNs+R/I/dByb9dU0dWpU1NVzqLyYaLnFtoDpjkAwOkg+KJIBldbTtIBbBBGI2jlCwu1uaBLWNe4Zh7Q60iDfE7tbcd+au0PHWspUBqSyjWrS1tPmXgmWsbkmMfEdUDOu4e5zmltoDS08x6NQOOAOgPvWisTX9oAKvd03MLmW940glzb3NDZyLZEkexbaBXiTXGmQ30iWxJLfxDmMjE7LL4RScBUH/9Ds5+CGsacgZyD8Vr6usGtucQACJJ2y4DflkrG4Y4RUw2DVcfCGAEOhwPizkEIHXBwB3iOtUp7S+g3+UfRY2s1DGMc4kAREnut4x6ITtDjlC1o76nMD8bentQaKFGnUDhIMg7EKSAQhCAQhCAQhCAQhCAQhCASvFKgFJ/UtIHUkgwB5qeq1YYJO/ICJPXf2rMpUHagh7wW2mB0HW3rPX3ROGhx9OuG6nigeYL9JTaIBOTTr9NveuA7CfrmpeNLRr1KdEkPq2H0RjLJ2eXQBtnJw0x940XDmtL9/TH4j6jOQgJmjpWgzBmcSSY5SASR1z0KCPDtH3VMMkmOpLv6jknmSckklNIQgFB5yPb+RU1RqDlvmY+P+0oJtznly+6sQhAIQhAIIQhBWzBjly+39/kvaYx7z9Svagx8wo0XSJ8z9SgsQhCDne3HZ9+r0r2U6r6LwJa9ji2COT43YdnDpncAH4X2W4jXdxjTDV1KjqtOuKbu9fc5triCwknABlfpZKt0bQYztgXv9/PzCDiXZ4nrCCCP+VzK+gLntW6nTrQ4wHPETJ/B1M8w33wugCCjW0rmxkSW5H8wPP2LJ4awxUgu/eEbPZJa1rZgEbxPTOMLV4hXsZceRHMD8QG5xzWPopipiZqE5Jd6TWuie7dgTHTCBiu12CMlpuAcXRsRzc7r0VlLVPO7Kfxd1cOn8JVOoquAaGtBLnBoDgWjIPPuhG3mrO4r/4dLl/4r+Rcf8L+IoG+E0bKLGzNrYlOJPhGovoU3RFzQU4gEIQgEIQgEIQgEIQgEIQgzeL0C4siZBPwJaIIPnB93tTWicLG25EAT16n4pLjmnc4NMXNAMiJgm2HW7nE7bT7xXwrXhrbXYb+E8vYenv/ADCDQovy/B9If9DN1KhUwMHZeaU+KpGZcD/Qz7K6mcezH9+5AX+RXneeRU0IIB/kUvXf4qeDhx6eo7zTaqrbtPn9QQg970+q75fdHen1XfL7qxCCvvD6p/p+6870+o7+n/3K1CCoVT6jv6f/AHL01TPou/p+6sQghefVPy+6q0rzbscEjltJjmr3OgT0VenHh+M+2TKCV56H5fdF59U/0/dTQgr7w+qf6fuvHVDIwfl5eatVZ9IdADPvIj6FBja/hYqVb3U5tNwmMCwgwJgmQPh8dptQ9CPh91jdoNLVcZZfAYfQeW5nBIDhd81rMPQnP8JQe1M4LTEjeOvtWTotE4d7IH7wkeAbFrSAAHDkR8E9r6hDPCTMgCGydxMSOkpTghFr4n0hsBmadIk5/vKCGrYxjbqha1sjNsdeYd5FPUtIwgENdBEg3HY/5lmcac64CXNbj1RLyKmJPln2pehr6oaA2pIAAHhYZAGMoOioUwxoa1pAAwMY8hlTL/I/L7pfhVdz6TXP9LIOI2c4Ax5gAptBWKn8J+X3Umu8iPapIQCEIQV6itYxzvVBPwEqOk1IqNuG0uAzM2uLZB84n3qHEv3NT+R3/SVTwVgbShoDWh7wANgO8fgIH0JHUD9s32t/6a33TyAQhCAWXxbh4tc9sDEvG1wAJkdHDPxWoluJVIpP9kfHA+qDkeCcQqfretYHQ2jp6T2YB8TxVJmd8sHzWB2A/S2/U6oUNV3be9aBTcxpaBU9V0uPpDA8wBmQum4Lwd41GsqgNLa9OnSbDoIcxtSbgRgftGxE818p4B2Fq0eLafT6inIa9rnlrXOpkNYag8RaAWlzbTPmEH6GQq7rd9uv3+6sBQChVEwOv2KmoP3b7fyKApO5Hcb/AH96moPZORgj+4KG1OuD0+3VBNCEtT17XVX0h6TGtcdo8V0D2gAE/wAzUDKEKs1J9HPnyH39iD1xzHvKKW3vP1Kk1sKNM495+pQTQheOeBv/AH7EEa1YMaXOMBoJJ6AZK+NcO/Snq9Tr2MpuayhV1DGhtjC4UnVGsGTm63J6Er7IBO+3IfmV8I7Hdh6z+JOsFjNJWFT9o17Q5rK3ha0xu5rSQfJB3/EuKVTrdTRNR9lGnScwA25qB5dcWAXDwjB8+q7pkcguF4zwh7NTqa7iyK9JkNbJLe5a4EkkDe7l0XbCmD+FuOo/2QSIHzG/5LG7OMPdvg5uEHp+xpcvyWhrqF7Ihu45TsQY2S/B6RAfLbfHi5u47unMeUgj3IL9VqGMae8EggC20vk+MxEZ2K9ZxehAirT2x42j5SsvjtMNPektAADc4A/eGZzvtt0TFHhDnNBuGQDz55QaOgqhzLgQQS4ggyCLnZBG6YS3DdH3VNrJmJzEbknb3plAIQhAIQhArxQfsan8jvoVTwMHuRc0Ndc+Wt2B7x0geSt4r+4qfyH6LzhNMNpwCSA52TufG7JQeVh+1Htb9Kv3TqUrD9oPa3/uJtAIQhAJLWaK5j5e+CDI8MbdC1OqjWtmm8dWn6FApwRzSH2OuFwz52MxsFPitYU2Oe42gAOn+JpkCBkzgQM4SXDNSR3sRgB2xguhwLAZ6NafK8eSu0Nb9ZovbXpwCbCIcLm2tM5yMkierUD+i1jarA9hlp+IOxBHIg4I8lZ3QmRj2c/aFmP0vc0SKDCCxhsDR6RAJDXgjJLue+fNV8L19d7Care7IdaB3L5ItabouMZJGfVQe9qu0TdFp31nuEgEU2nd7z6LRnrv0Er5xwv9NtTvf+Zps7oNP7im6+7EYfVgiJn3Kv8ASp2bqvqvrmpUdTZSuh7SRTIw5oLRaLoBIgb74C4HQcA1FZl1OhWqNmLqdN7wCIxLQRz+aD7PwX9Lem1VanRp064dUNrS9lMCYnMVSRt0XR8V482i4NqNcSRdhrSIBg7u6x8V8d/RloLeKsZWp2uYx5tc0tc14ALTacgwT7ivtup4dRqEF9NryNi5skc8TtugU4zxcaayb/ETs0PBDQSZlwjkd+Wy81XFe6ptrEeGpaBbTFxLx4ZmpHQJXtc+xtNw041BuOHMdUt8Mh0NBIyAJ81LjVONGyKAqnwA0y0vEEAElgybRmB0QXVONt/Vv1l1xpjMQJ9KyC0Og56q7Tcca+g+sA4Np3XAgT4BJAh0fNVcEpNfpWCpSDbgbqdhtb4ibbTtHmnaegotYWNptDHSC0NNpkQZaBGRhBwX/wC8dN/gaj4UR/3Vzeq/TVq73Gk2gKd5LGvpuusmQHubUIDiNyBElcVT4LW1FSq3T0n1O7cZFNhNoucG4GwxA9nkvanZ6uyoylVpPpVKrg1gqMLfScGg53EmPcg/RvZ/j1LW0RWovlp3bgOY7mx45OE+/BEggrTDBvzXz79GvYv9UFV7xUFV9rcyw2jxeENmRcTvO3KTPU1Wan9ZbDv2AAuksDiYfMQ2d7Dgj8XkgZ4xxinQaL3Wl2Bgkjq+ByaJPuTmnaABG0AD2DbCXfoKbvSY0w4OEgk3DZxJ3Kq1esqNe1rG3DEm1x3cBEgw3EmSOSCPG69Fois26WmBZfjEmYho23I960RU8j8Cue7Rhzi6GuIbTIBDHGbvMAjcAe9dCGHqfkgo1mptYSQcRsPMR81Rw/WGqHhwEB1uAfVY76uOcbbJjVaW9paSYMbROCD08lm8Fw15MnxjYkH9zRMgBAcereEAGHDxejOA2oMj2/VamiM02H+EfQLL4/RFgfi7qXuaIhxgkLU0TYpsHRo+gQXoQhAIQhAIQhApxf8AcVefgONpwcKPB3zSBgtkuwckeN2CveLz3FSMGwx8EcKB7sSQ43OkjYm92Qg8rO/aj/LHt/a/ZOpKt+9Hlb/3U6gEIQgr1DCW435Zc34luVkavQVskOAEbd5UPJbaU1euY0OBMEA8ndPIIEezZxUwcuacgjem3r5LUDASeoP5BZ3AaznB9xBILQMRju2/nJ960muyfby9gyUFii5s/wCykvCUCHFeF069KpRqNmnUa1rgCWy244luR7lDgPAaOkpmlQbay4uguc7JDZy4kqfFeJsoUatZ82UmXuAEmGyTAneFR2Z7RUtbRNajdYXlvjABlsA7E4QV0OyumbqXaoU4rvJDnd48zLbfQm30RyC21zVDtpQdr3aECp3zJccNswxr8G6Th45DK6SUETv7j+SixpxnHsg7c+nuRUqgbwMGJIE7bLxsgNkiOe/TkTv70FjGwvS2VGm7pHPaOpUiUGH2e7HabRPe+gwtdVA7wmo98wSRAcSBlx2UuL9k9Pqa9OtWa4vogFhD3tAh94kNIDvEBulOyvbqhrqlSnSbUaaIF14YAZJb4bXGctO8KztJ2zo6OrRp1A8u1HhZYGkA3NbLpcIEvHIoN+2Sf7+Cmqm1BcYIO20fNWSg9UAPEfYPzU1UKgu3AMDfdBncc176foWzY90nPo24ifNaDPbk84PnzWdxptIkd4XnwPaAy6Mlgddb7t/NarXIFdbWIbLd5GLSZ8QBxzxn3JLgPovAP4xyn/wqWd1o1rQbjvgT5Tt8fql9BUa4ODGimQ7MAbljDJtxMED3IE+LUrvA7LTn0RF3ix4pHOYVem4rUPdwDZE3ChVyLfDjcgzOPJaWqqNa03tuEAWwDJ8XrY65Kt0tQOZTLBDS0ECAIaW4EDblsgx6PGK8Oua4EEQP1asZBOTIMCBlSqcZrBoIa473f8vWEAbHJzPl1W8vHxBnaMoMinxGvc4WAgCWmx4JkwBaXY55nkpP12oAJFKTdAFpHhgG6S7qSI8k9pXNkgNIMAmc4NwbmT0OEygyqmurXEBnhAw6xxkxtbdjOJVbtdqYMUxMC0FhySTMm/ECD71solBiV61d7S0sw5omGEEEzc2bztjMLS4fTLaYBBBk7+biQmUIEa374f5P+8nln6mrFZo6lsb9Ks/ktBAIQhBCrSDhDgHDoQCMGRg+aV1nD6fdvFjRLSMNb0PknVXXZLXAbkED3hBg8Ly2u4kNwBMZADLr9+ryP8ie4LQY1jgHB/iz4bIIa0RByNp96zqnAHCm9znOLqYPd2gQ4NDXiW5J8QiPLHVMafs+17i6pdc1zmiBaCCW5zLjhozJ5oNq1vl8l5a3oPkswdmKWJuMNLd2iQbd4aPV+ZU/+H6cky4ktDdxsC4jl1ed/JBjdpODMrV2v7wjuwG92GOc1+boJ9ESCAZBwqqGjY0w1rB4TgMaBv7F0TeCMGxcP9P2QeDNJm520fh+Po7oMLh2jpMrUn2U2knLrWg/un4LonkF0w1VP1mf6glK3AKbm2kuiWnBAPhcHDMdWhVDs3TF8OqeIAYcBsXEcs5cfSlAj2u4fR1dNlN1W3x3eBnezAIILRy8W/WFfxPSUq2kp0zUIYe7Ic1txNsOHgg4MZBGxKnQ7MtY4Q55baQZLTkuuEC3GXO28lKnwaG0xL9zcPAYuYS7Ibjxe7xFBZwNlKlQZTbUDgyQC6GnDnbgxCe7+n6zPiFlU+z7KjXXF+XOByBtNMEC3HhAymHdn2XXXVJz+LqADuJ2CDDZpGwBa3Zv4R5eXzS2r07C1wIaBDpNrcTMkQP7hdUeDNgCXYjMicdcKLeBUxOXGSTkjmZ5BBn9mdFR04exlUPyDkBpGI9/WepW5LP4fkkn8BpFpbG4jlMHHReP7PUi64zPu89jEjfqg0Jb5fJYnHm0i9pe+2wSPAXjLhuQIZkb+ZV//DNK8Pl4IM4IHKN4u280vV4KymLWkwGTs3NsAXADO6CHaCpDrgWuPdOMYjwdfI35Hkm+B6eR3l3NzCAAAQHQJ9kfMpR/CQ0ksIb4an4Gn0CAOgO5MGVo8DpW0yM4e7f2+SBTiGmc2pIcDfcR4TyLYE3dDG3JKP0g3IYbt5Zz2zJn+wtjX0C6owCJtdv7aeFT/wDi3ndw+Z+3xQZjdIARbYPY33YIIITum4K17GuNniaD+7GJAOJKtPCnA4tI8yZ8sQn9B+6Z/I36BAg7s8w72/8AptVLuy7D6kf+UzHP+/atxCDK0nARTJLbPEAD+yHK6Iz5obwOKneS27ypiDiIOdvstVCDJ1PARUcC4swIgUx91SeylOI8P/ptW4hBhDslT5QP8jVPTdmxTcXDuzIA8VFpHhLjIgiD4vkFtIQZLuAySS4CTJDWQNgIAny+a0dNRtaG4x0Fo+CtQgEIQgEIQUAhCEAhCEAhCEAhCEAhCEAhCEAhCEAhCEAoPog7icR7unyU0IF36QEGCRIcOvpkEn4qylStnzJPxViEHhavULwoPVGnTDQABAAgDoBsFJCAQvF6gEIQgEIQgEIQgEIQgEIQg//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8" name="Picture 8" descr="http://upload.wikimedia.org/wikipedia/commons/b/b7/Hagia-Sophia-Grundri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4191000"/>
            <a:ext cx="4038600" cy="2382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4470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Middle Ages</a:t>
            </a:r>
            <a:br>
              <a:rPr lang="en-US" dirty="0" smtClean="0"/>
            </a:br>
            <a:r>
              <a:rPr lang="en-US" dirty="0" smtClean="0"/>
              <a:t>AD 400-1000</a:t>
            </a:r>
            <a:endParaRPr lang="en-US" dirty="0"/>
          </a:p>
        </p:txBody>
      </p:sp>
      <p:pic>
        <p:nvPicPr>
          <p:cNvPr id="1031" name="Picture 7" descr="C:\Users\37115\AppData\Local\Microsoft\Windows\Temporary Internet Files\Content.IE5\9JB0GJ74\MC90041309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688" y="1625285"/>
            <a:ext cx="3863566" cy="400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9727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lstStyle/>
          <a:p>
            <a:pPr marL="0" indent="0">
              <a:buNone/>
            </a:pPr>
            <a:r>
              <a:rPr lang="en-US" dirty="0" smtClean="0"/>
              <a:t>The Term middle ages generally is applied to the period between classical antiquity and the Renaissance.</a:t>
            </a:r>
          </a:p>
          <a:p>
            <a:endParaRPr lang="en-US" dirty="0"/>
          </a:p>
        </p:txBody>
      </p:sp>
      <p:pic>
        <p:nvPicPr>
          <p:cNvPr id="2050" name="Picture 2" descr="C:\Users\37115\AppData\Local\Microsoft\Windows\Temporary Internet Files\Content.IE5\9JB0GJ74\MC90014932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510305"/>
            <a:ext cx="1952531" cy="21879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37115\AppData\Local\Microsoft\Windows\Temporary Internet Files\Content.IE5\H7X24YA4\MC90023397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3755679"/>
            <a:ext cx="2566657" cy="1937442"/>
          </a:xfrm>
          <a:prstGeom prst="rect">
            <a:avLst/>
          </a:prstGeom>
          <a:noFill/>
          <a:extLst>
            <a:ext uri="{909E8E84-426E-40DD-AFC4-6F175D3DCCD1}">
              <a14:hiddenFill xmlns:a14="http://schemas.microsoft.com/office/drawing/2010/main">
                <a:solidFill>
                  <a:srgbClr val="FFFFFF"/>
                </a:solidFill>
              </a14:hiddenFill>
            </a:ext>
          </a:extLst>
        </p:spPr>
      </p:pic>
      <p:sp>
        <p:nvSpPr>
          <p:cNvPr id="4" name="Left-Right Arrow 3"/>
          <p:cNvSpPr/>
          <p:nvPr/>
        </p:nvSpPr>
        <p:spPr>
          <a:xfrm>
            <a:off x="3060021" y="4065760"/>
            <a:ext cx="2663857" cy="10668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5" name="TextBox 4"/>
          <p:cNvSpPr txBox="1"/>
          <p:nvPr/>
        </p:nvSpPr>
        <p:spPr>
          <a:xfrm>
            <a:off x="3276600" y="4419600"/>
            <a:ext cx="1828800" cy="369332"/>
          </a:xfrm>
          <a:prstGeom prst="rect">
            <a:avLst/>
          </a:prstGeom>
          <a:noFill/>
        </p:spPr>
        <p:txBody>
          <a:bodyPr wrap="square" rtlCol="0">
            <a:spAutoFit/>
          </a:bodyPr>
          <a:lstStyle/>
          <a:p>
            <a:pPr algn="r"/>
            <a:r>
              <a:rPr lang="en-US" dirty="0" smtClean="0">
                <a:solidFill>
                  <a:schemeClr val="bg1"/>
                </a:solidFill>
              </a:rPr>
              <a:t>Middle Ages</a:t>
            </a:r>
            <a:endParaRPr lang="en-US" dirty="0">
              <a:solidFill>
                <a:schemeClr val="bg1"/>
              </a:solidFill>
            </a:endParaRPr>
          </a:p>
        </p:txBody>
      </p:sp>
      <p:pic>
        <p:nvPicPr>
          <p:cNvPr id="2052" name="Picture 4" descr="C:\Users\37115\AppData\Local\Microsoft\Windows\Temporary Internet Files\Content.IE5\ETFT5H4E\MC900149324[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599" y="2992171"/>
            <a:ext cx="1327763" cy="142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01863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47800"/>
            <a:ext cx="8229600" cy="4525963"/>
          </a:xfrm>
        </p:spPr>
        <p:txBody>
          <a:bodyPr/>
          <a:lstStyle/>
          <a:p>
            <a:pPr marL="0" indent="0">
              <a:buNone/>
            </a:pPr>
            <a:r>
              <a:rPr lang="en-US" dirty="0" smtClean="0"/>
              <a:t>The period from the fifth to the thirteenth centuries was sometimes called the “Dark Ages”</a:t>
            </a:r>
            <a:endParaRPr lang="en-US" dirty="0"/>
          </a:p>
        </p:txBody>
      </p:sp>
      <p:pic>
        <p:nvPicPr>
          <p:cNvPr id="3074" name="Picture 2" descr="C:\Users\37115\AppData\Local\Microsoft\Windows\Temporary Internet Files\Content.IE5\H7X24YA4\MC9004487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
            <a:ext cx="9448800" cy="9753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00200" y="2895600"/>
            <a:ext cx="5638800" cy="1569660"/>
          </a:xfrm>
          <a:prstGeom prst="rect">
            <a:avLst/>
          </a:prstGeom>
          <a:noFill/>
        </p:spPr>
        <p:txBody>
          <a:bodyPr wrap="square" rtlCol="0">
            <a:spAutoFit/>
          </a:bodyPr>
          <a:lstStyle/>
          <a:p>
            <a:r>
              <a:rPr lang="en-US" sz="3200" dirty="0" smtClean="0">
                <a:solidFill>
                  <a:schemeClr val="bg1"/>
                </a:solidFill>
              </a:rPr>
              <a:t>This refers to the supposed lack of  intellectual growth during this time period.  </a:t>
            </a:r>
            <a:endParaRPr lang="en-US" sz="3200" dirty="0">
              <a:solidFill>
                <a:schemeClr val="bg1"/>
              </a:solidFill>
            </a:endParaRPr>
          </a:p>
        </p:txBody>
      </p:sp>
    </p:spTree>
    <p:extLst>
      <p:ext uri="{BB962C8B-B14F-4D97-AF65-F5344CB8AC3E}">
        <p14:creationId xmlns:p14="http://schemas.microsoft.com/office/powerpoint/2010/main" val="75099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20781"/>
            <a:ext cx="8229600" cy="4525963"/>
          </a:xfrm>
        </p:spPr>
        <p:txBody>
          <a:bodyPr/>
          <a:lstStyle/>
          <a:p>
            <a:pPr marL="0" indent="0">
              <a:buNone/>
            </a:pPr>
            <a:r>
              <a:rPr lang="en-US" dirty="0" smtClean="0"/>
              <a:t>The Christian church introduced new religious and ethical concepts and rejected pagan influences.</a:t>
            </a:r>
            <a:endParaRPr lang="en-US" dirty="0"/>
          </a:p>
        </p:txBody>
      </p:sp>
      <p:pic>
        <p:nvPicPr>
          <p:cNvPr id="4099" name="Picture 3" descr="C:\Users\37115\AppData\Local\Microsoft\Windows\Temporary Internet Files\Content.IE5\9JB0GJ74\MC900036739[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0983" y="3429000"/>
            <a:ext cx="1632442" cy="22609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37115\AppData\Local\Microsoft\Windows\Temporary Internet Files\Content.IE5\V1VYDDQZ\MC90043433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4330515"/>
            <a:ext cx="1422400" cy="184150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37115\AppData\Local\Microsoft\Windows\Temporary Internet Files\Content.IE5\H7X24YA4\MC90003660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9575" y="2214372"/>
            <a:ext cx="1016813" cy="18196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37115\AppData\Local\Microsoft\Windows\Temporary Internet Files\Content.IE5\V1VYDDQZ\MC90005725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3600" y="3150833"/>
            <a:ext cx="1810512" cy="121523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37115\AppData\Local\Microsoft\Windows\Temporary Internet Files\Content.IE5\9JB0GJ74\MC900036377[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5200" y="3619914"/>
            <a:ext cx="710489" cy="18790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37115\AppData\Local\Microsoft\Windows\Temporary Internet Files\Content.IE5\ETFT5H4E\MC900237373[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2473" y="4056344"/>
            <a:ext cx="2153216" cy="2168305"/>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5257800" y="2883763"/>
            <a:ext cx="3581400" cy="3505200"/>
          </a:xfrm>
          <a:prstGeom prst="noSmoking">
            <a:avLst/>
          </a:prstGeom>
          <a:ln w="3175"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046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457200"/>
            <a:ext cx="8229600" cy="4525963"/>
          </a:xfrm>
        </p:spPr>
        <p:txBody>
          <a:bodyPr/>
          <a:lstStyle/>
          <a:p>
            <a:pPr marL="0" indent="0">
              <a:buNone/>
            </a:pPr>
            <a:r>
              <a:rPr lang="en-US" dirty="0" smtClean="0"/>
              <a:t>The Roman empire contributed strong governmental organization and philosophical, literary, scientific, and artistic influence from classical antiquity.  </a:t>
            </a:r>
            <a:endParaRPr lang="en-US" dirty="0"/>
          </a:p>
        </p:txBody>
      </p:sp>
      <p:pic>
        <p:nvPicPr>
          <p:cNvPr id="5122" name="Picture 2" descr="C:\Users\37115\AppData\Local\Microsoft\Windows\Temporary Internet Files\Content.IE5\V1VYDDQZ\MC90018846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3048000"/>
            <a:ext cx="215972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37115\AppData\Local\Microsoft\Windows\Temporary Internet Files\Content.IE5\9JB0GJ74\MC900412406[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2590800"/>
            <a:ext cx="356179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37115\AppData\Local\Microsoft\Windows\Temporary Internet Files\Content.IE5\V1VYDDQZ\MC900367582[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0" y="4671115"/>
            <a:ext cx="1828800" cy="1829714"/>
          </a:xfrm>
          <a:prstGeom prst="rect">
            <a:avLst/>
          </a:prstGeom>
          <a:noFill/>
          <a:extLst>
            <a:ext uri="{909E8E84-426E-40DD-AFC4-6F175D3DCCD1}">
              <a14:hiddenFill xmlns:a14="http://schemas.microsoft.com/office/drawing/2010/main">
                <a:solidFill>
                  <a:srgbClr val="FFFFFF"/>
                </a:solidFill>
              </a14:hiddenFill>
            </a:ext>
          </a:extLst>
        </p:spPr>
      </p:pic>
      <p:pic>
        <p:nvPicPr>
          <p:cNvPr id="5127" name="Picture 7" descr="C:\Program Files\Microsoft Office\MEDIA\CAGCAT10\j0300840.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495800"/>
            <a:ext cx="1815084" cy="152887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37115\AppData\Local\Microsoft\Windows\Temporary Internet Files\Content.IE5\ETFT5H4E\MC900432113[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7000" y="4659329"/>
            <a:ext cx="1387475" cy="184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3807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79650" y="3733800"/>
            <a:ext cx="4191000" cy="4525963"/>
          </a:xfrm>
        </p:spPr>
        <p:txBody>
          <a:bodyPr/>
          <a:lstStyle/>
          <a:p>
            <a:pPr marL="0" indent="0">
              <a:buNone/>
            </a:pPr>
            <a:r>
              <a:rPr lang="en-US" dirty="0"/>
              <a:t>The </a:t>
            </a:r>
            <a:r>
              <a:rPr lang="en-US" dirty="0" smtClean="0"/>
              <a:t>Germanic </a:t>
            </a:r>
            <a:r>
              <a:rPr lang="en-US" dirty="0"/>
              <a:t>tribes </a:t>
            </a:r>
            <a:r>
              <a:rPr lang="en-US" dirty="0" smtClean="0"/>
              <a:t>contributed ideas of personal freedom and individuality </a:t>
            </a:r>
            <a:r>
              <a:rPr lang="en-US" dirty="0"/>
              <a:t>to medieval </a:t>
            </a:r>
            <a:r>
              <a:rPr lang="en-US" dirty="0" smtClean="0"/>
              <a:t>civilization</a:t>
            </a:r>
            <a:r>
              <a:rPr lang="en-US" dirty="0"/>
              <a:t>.</a:t>
            </a:r>
          </a:p>
          <a:p>
            <a:endParaRPr lang="en-US" dirty="0"/>
          </a:p>
        </p:txBody>
      </p:sp>
      <p:pic>
        <p:nvPicPr>
          <p:cNvPr id="6148" name="Picture 4" descr="http://myhistro-content.s3.amazonaws.com/event/92391/2_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533400"/>
            <a:ext cx="4078734" cy="280753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fashionhistory.zeesonlinespace.net/images/medieval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39624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2430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60449"/>
            <a:ext cx="8229600" cy="4525963"/>
          </a:xfrm>
        </p:spPr>
        <p:txBody>
          <a:bodyPr/>
          <a:lstStyle/>
          <a:p>
            <a:pPr marL="0" indent="0">
              <a:buNone/>
            </a:pPr>
            <a:r>
              <a:rPr lang="en-US" dirty="0" smtClean="0"/>
              <a:t>Ideas and concepts brought back by the crusaders from the Eastern cultures also added to the intellectual and artistic growth.</a:t>
            </a:r>
            <a:endParaRPr lang="en-US" dirty="0"/>
          </a:p>
        </p:txBody>
      </p:sp>
      <p:pic>
        <p:nvPicPr>
          <p:cNvPr id="7170" name="Picture 2" descr="C:\Users\37115\AppData\Local\Microsoft\Windows\Temporary Internet Files\Content.IE5\V1VYDDQZ\MC90014932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276600"/>
            <a:ext cx="1905000" cy="319176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37115\AppData\Local\Microsoft\Windows\Temporary Internet Files\Content.IE5\V1VYDDQZ\MC90015777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2438400"/>
            <a:ext cx="1819656" cy="1816913"/>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http://c85c7a.medialib.glogster.com/media/9f/9f995b22b9c70fca21945c093b7755de7f308068ad222b4987f72e53a01372c5/lkj-khgfdr-jp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403215">
            <a:off x="749398" y="2829369"/>
            <a:ext cx="3333750" cy="408622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7" descr="data:image/jpeg;base64,/9j/4AAQSkZJRgABAQAAAQABAAD/2wCEAAkGBhQSEBQUExQWFRUWGBgaGRcXGBUYGhwaGBcXGBgcHRwXHCYeGhwjGhUYHy8gJCcqLCwsFx4xNTAqNSYsLSkBCQoKDgwOGg8PGiwkHyUsLCwsLCwsLCwsLCwsLCwsLCwsLCwsLCwsLCwsLCwsLCwsLCwsLCwsLCwsLCwsLCwsLP/AABEIANkA6AMBIgACEQEDEQH/xAAcAAABBQEBAQAAAAAAAAAAAAAFAQIDBAYABwj/xABEEAACAgAEBAQDBQUGBQIHAAABAgMRAAQSIQUiMUEGE1FhMnGBFEKRofAHI1KxwTNiktHh8RUkQ3KyFoIlRFNjc4Oi/8QAGQEAAgMBAAAAAAAAAAAAAAAAAQIAAwQF/8QALhEAAgICAQMCBQMEAwAAAAAAAAECEQMhMQQSQRNRIjJhgaGx4fAUcZHBBSNC/9oADAMBAAIRAxEAPwD04H6Yd5ldrwhwgIwhnFY4VWwhrfEYOCQsFO+Ghvrjo29bvCOowQEinHasReaMJ5uIQnvtiNjvhA9d8PVr7YhBDv8APEe/cYkZO9Yad+xwrCKr4UgHcYjo9iMDeP8AEDBlZ5KFpGxA9WIpR+JwrdK2FbJuD8QMjZgktQl0C6oaY0J00NgbBN97wSD+uMp4Dzwly8jX1nlPtRb/AEr6Y0urCY23FWNJUyVRv0w9vw+WIFk674lRsWIQUH64TVvhx/XTDL+WIEUNhQcMBwqnACShscDhg98O+mGQo4DDh9cMDYUttggH3hK+mGjCkHBIcB88LhoOOxAFGwfX+eFBHa8RqcKcQJKWxG1fXCV9MNbEoggajiVZRiD5/iMJfviELS/rvhD164r+b8sKJR88QBYD7YWwf88Vww9sP8z64JCcH5nCFvY4h3/2OJvazWBQRrLjFftJ4iAscJNWHlb5KNMYPzdif/ZjZsa9/wBd8eR+Lsz52ZkkLLpZvLUXZVI6GsjsCS9H5++MvUyqNe5fhVyN14Dynk5GIVzMoZj3s2xH4scaDV7YDcE43G4Ea2GVRykoTQAsgA6io6XVYLedfcfPDY2u1JMSb3ZKsnpiTWe5/P8ApioJ/cYk8zv/AExahSwB/vha2xXWTDzIPXBBZIcIpwzX7/njg+AGywDhScRrh43wUBjjWFw0H1x3zwUAfjscPx+mHAYagCHHY6xjsSgAvDg22I/98IHHt7YagiscN1HphWGGqcQAhJ/VY5jjv54YxHe8AJxfDRKPTbHM2GkjAohI047fr8MO879VisyDDbrviELf2oYeMwPU188D2m/RxE3EgB1v3HT8emKpZYQ5YyhJ8Il8QcXEOWkkHKQtD/uY6V/M39MeStCd5TYVtwT37X+GNV4z4qsqwxlgVLFyQRR06l02Om4ffAlc1SkcoUjcbACxvR7Y5fVZu6Xwm7BDtWyrwbknR1saGDGjpsXuCO9ixWPT4M4SRSnSRdkFTdbdev06Yw3hbKKqGVRrJNBmDkD7qsNIOxY0B1qz3UHQzZ9lI1AgkkCw17UTZZqWhYJOwN9aAYY5OMu4mRJ6DxmPb+X9cck7A7b+l4zycQY8o3NXshruP4+5+7d9B1srYiz0hJ0rdGjs+xvpqFgkDv07mhV611T9vyUej9TQrmL9FOHiQYz68XsXQPuCQOgvcqO+3t33NYnXinrf4X87q+lfT8sP/VR8pi+i/DDYcYcHwLh4kpJqtu3cfMfUYsx5oE4eOaEvIrxyXgIK2J1Qjt+u+KSnE8ZGNCKiUH6YkDe4xFqw4v7YJB4lx2u/W8IPleHJXpggFF1jsJ8u+ExCAywP98IWr/XDNA9cNZT/ALYYBPrP+2+I3xFrI7Vjmk9/zxCEgl9euGSDEeu/fDNXr1/W2IEkofLELj0wkkoA5tvngfn+MCO1+8ATpsAigTzsbWPp03f+6Ooy5eojDS2y2GNvZe0nv+Askj5Dt74G5zjCICFOo2V5dLUwrYuT5aHf+8fbA2LNS5kld9BbSVoqAGSw7I5BfZk5nYDflBqsJOfLhim2WZzpQSDZSwetSgqCRpGmgot7o74wzyym6b+yNCgkPTiUsul0Sw5JQ/Hai9JYsNlIVidCD7gBttq5j1UGYuXd44SV8zUUBV2YOfgu9ZtVIQEVqAxcy2cWN5dRKQwqiRlyB5jEB5JN6Bb4EAG3xVerEE81GSdvMA0KVpNCLHGCdKa6lcM7CyUQEnbY0aePA5k+NM0+bWOM3R0KSe2y2fWz1Pq59caLivgaNQpQGQgENr7mrtQNut7fLGd8NRFpmd2KGgdSOEKnsgZrIHMWOkE8q+9aKI5cPZ5ipBV9U0zX2K6qKn32xJpV81DJteClw/Nt9nZ1cxqp0yAyeXV7gBjyxsxtfNIJVVAUWcW4+JRIGkE0L5hlCqzee0UYA5VVVQ8iNds1vId7FnAiPirZXOEuH0MdzpK+ZGTuwHaRCNVb2VI740cmczZZgkfmANQddNN6EX6ijhoyioJMEk+4dD4qyqppfMmRiOd3EiliRvQCgIvYKKAHuScRN4ny7TQaJIgiqy6UnRNJ+4NDFVcUKB2CXeOlzedHTLub+R/kMVMznJ6/fZNmH96Fjt8yDiReK+SVL2DeQhkmIYkRRj/oxsszMB/9WUWoB66E+pOCEuTU+x26EbVsPpW1DGLyrZaRxWXEb9AY9Ub2egHlUxN/XBQ5ryBq+0zEJ1id4JR0sKZJh+7J63qJpXNchAEoX8rInXKD32Fj1oD+H4ydyaJOwHQgL09e+EGXcGrqvQg323RrI+d0e9nAZeJzztH5f7tJL0M6lFJXU5BG8rsFUctKjeXOoYhlIXP5MZRUleaVkDaZAumMOrJpO4Ia18qNiXlAbyv4mwrjWnyGzQmcx9WUMfhTpqJPKAG5j9AcEMrxEEbir7jcfl29xgJlciguRARrCEVGdYGkcoIBl36kEn8OqvORdgoep+AMa6llB0lQK3BBAG+nBx5Zw+ViyhGXJqvMHXqDh3men9cZ7KcSINH+ulvle/StuvoW64M5bMhtxt7b46mHqI5NcMyZMTjvwWVfDqwzXtvXzw+/1tjUUnEbfXHYQnHYFEBlYQscOAwgOHINdr74gKnFvyR7jHGMfoYDCUi2EbYe/b3/AF64sCLtiGGiNR6kfgOwF+n87xzupz18ETRix3tgnissgQFOW2Clh8ZLbBYwaAs7eYTY6gAcwC5PJRF4o2KvrDuI7G0ehg7hWFswkCqZLJILFRymTGg49MViLJC0h6EKA9IfiYxlh5oUb+UPj0gHa8YH7Rq5mY6GPnGaNmb/AJjYJLlmoss0ullfLv0KnpQrJjjcWaG9mrPE2TMSjyyYdSamGkBG8kM0jO7gsp+Ek72tgsbXAfxDx+JhFJIsvlhi0UgWHdu0iRyyAyLtWrTX8J3OB3EuI255A87sKioOqsNlZwBU0w6bgonQKxvTk+OoFmJncyzHdlDa2v0d9wCPTeulejRxxv6k39j0PhGYjlKGOVZpEBIkUXNbKQXaHMHzABV/8u9HppAw7jA/dtErapJSlm9J2Idhzb8zKHJdjoWEkt0GPNouISOEU/CGBVFFaWO2oG71Ad7GPQPEnCozkI3izFtNSEktJ5vxPRk3NfCG6W0Y1AgYrzRcWk3yxotcgQcdEGywxnUNSSSCQhlO2tEteUkHSb6AXveObxdmnvRIVVBqIijijUC6s8t+25vGoy/hkyQCKRhMAQVA0BfJ0qIp8qy0QSgXXGbV2BB0kgnEZ/iKZeQwJv2kZS6kj0CjTqIG+l9gSQQTvh1CHCVgdsjznGZpWuRpJD0Gty1X6XYH4Yn41ImYysUqj95EfKcD+Hqu12CDfLuBvRIrBRshpUNo1LQbWCnl0dwTITpVfcmx6XtjMZZyk2lX1a+UtuA1MCCAd6sbXvR98WKK5QFwDmib+F/xbBfw7kcxITomkhjU00heRVG16QAbdq30r8yVWyD2V4cG5nsL2ArUx/hW+m5ALHZbA3JCm/GzSmNKEcd0gBZVXYGhVOiOauXeRrDAILQvPIloCV7CeRaRtMSvIy6vLM05ZxrI+B36AkjT5CdTqVm3STBZOACHTKmqWePUeaqYMOcJGBpRwedSvOzagzt5hOGwZt2fynhHksPKaBV0pCgJotQpW06SVBC1odDbAYvZ7jUWXj1O5YXpXqzMw+6vd39TsNiSRRxllJrUUMQ5CR50OsOVJV0mtQWPmFkKUK6KrCtVBtBZzeKvF+NZWEsJHXV3jUs7kGwVKqeUbVTMuMJ4g8S5uUFYx5ERJJSI8xLEsxZx6sbKrpWydj1OYXjcixGCRQ0Y6ci6ls3YIq7/ABw6wOW/wFM9ZyPi+IEIRNpAVFkkWMhn0CkLxyMmsitiQbIB3OLea4yzIxMCxogtnzU8MOgqR1SIyuD+Butj0Pmfh/jhgFP++yz2ro1sNLde/Kb/AFeNzwqGNpYVkPnR8z5VmOoEqBqSVfheaJa0sd9J71tPTq37Ab3Rfy2aDRh60Iw1U1qQPiB3C+UwG+leo503tQRyebYMO56gjcMPXpWobWtUw3HQ0ma9AFBajq6UQSQwKqSWB3H89zihlM4rtpWSM3qK6LOlkan0Em61HWNvhcr0FYpu9oNGzykoYX0PcYsqMZ/huaog1QPb0o06/Q0wPo3tg8Djs9Nl9SO+UYMsO16H1hcNU7dcJjVRUDFPTc4mA9Lwxtj/AKDFlEsH9VhQjUTbmw2Wu+JkTbEecGlb72MV5JdsXIeKt0DZW/HFSbkDNY07ltRCgX1IJ2FmtjtZ98VJOKSfaBGI1KmRUMgLcoZSwveiSAarpRsetLxVmJNCRKliVyvLLRYCuVhp1KturOV1Uqnpd44fa29+Tfwi63E9PxjSNWm6a1NXUg6x73RO3LZrGWzEwnzDiIEKutx5SandiypJKiitcjA7N2UMw6A42OehJBZFDONhqJFi9wT3FdjgTN4ajiHmrq1MwX4l31tRFOdFW3Tb0FYVTUVYyjboz3FPDs8QCZOKYs4t5JBEjhNK7JRAAttJbrYoYAn9nObeiItPtqj/AD5sbdFeOOBjmJcsZ1IM165HoahartGt2wJ3AIWyTgdnMy0YJPGc0xF0F83eu3oDv8sWQz06X6MDiY7PeG5ckB9opWkBCgEMwB2ZtthQDDr1OLo43EFAicomoWN+R9DIJQB6qSjDvynqMT8UiWdNUsmalA2DSSM+57KD1+grbAPO+FiotHB9AaB/Ect9qNb7Y0UpbkLfg9H4IsoUQxaGLENG6vG6xCWxL8NsYG+MJSkN1rGG8e+H/s+ZYgEK241UWB6FSV61Vg91IOCPgfMTBJ8pMJkSSNmjZVkLRzLRXTpF0w2KjY1vg74o8Kr9mbQ9KyrIFdifLkCKG5pHLhWG1b6dA6DfFHe4Zd/gatHnUCqRqoX60Ovz9ffF7hPDPNfWSQkZBJFamY7rGmxt2q+h0qC1GgDPw/wrNGxEq0tXqtdO/v7AWTWwBJwQjCMyxxqTEgPKKLsH3LAXqYyEAsAL0KgAblYXSkldMi2EMu0b20pXlopAoNupFrpB2ZOdtIF+YdZJYaRg1wSBUcyRyI6r8Fty6rrdjY0gkVe4JqyKOIs19mnjXnYv0XSpsWNBCt9zawQeWrHahmON8YdIwiBJKbTb3UjHYOwJptgKRuX22UDIoPNx+Ru7tPQMznzJNBpDQrIGLO50O0URYlQi3tQLan2QNtu1YxPEONrK3nOV5hUSahax9lCnoTQZvoO2DXCGaSPLRlIoNUE6UkiySEsjg61omNBYIsncDbfbzZmYWp66txWqiNiulth03Axdhiqr2/cEuQlm+NA2FGn59cBfssjvY398F8hwoDd2JC2VBUUR1AsfCQbG+3TBOGQECqF9Adv9/pjUk1wI2kBco75WTU6B4mFSJ2ZT1Psw6g41fDiYtUKtaOFny8hO2uO3j3HSwGiP/dWBskYIIPfFjJJpyROoXlZgw9RFKQGBvsDbCvTCTXlAi70zaZvLZqdXVZQkcgOkXFq0ONgSsLGwrVd9sR5bJTQJcrrNJS21t8KTKGrkBJ8uYXY/6fpiaDiiwqkTvGZFRQI4hLNLsi3qij5kN2N6FVuLwJy3i1M1yxsrNoktSpDrqC3srMrrsq2ShuvivGRxk/A6aNUgKE6q+JDy33/dN19ih+mNJlGtAfY9PbbGWnZtT6gRy9xXxyqF6MfQ+mNNwo3HfTdsaOgk/Ua+hR1C+Cy3pFdMdiRBt1298JjtmAg0/LCkbYb+JwN49xIwxAp8TtpB99LMaB6mlND2J3rFU5KKcmWxVukFVoDFHisuy+l4xb+K5TWnzg18xYrpHuVOy/UfL1xpI+JCfJxzAhgwDEruNnKMQPQdfljDLOs2OSSNPpPHJNmfyHA2E/nOVDFSC3/WshlsSLsDRFMSzbe2IOKcDkXypFMmZaKVWBbzDMiWGZVYSaXUlAtMgAMmokKGrSOQtA7sbpR1Nda9h3J2GGZjh4kWpDsCG0r8AKmwGB/tffVy+iqd8c5ZXds0uKKnEuNiNGMahzpcx7kCQqpakCguykAnXQXa9RG+MLnf2iyTxlBHCVajuZOgawDqWj8Pp37dtnxnikeSEZrzHmlRHLsNTRivNZ3NAKqVtsoJG3XHjXi/g32WdljbVE9PE43Biktoz/h2+nvi/BjjPlCN0aDh/iMIK+y5GhdlidVnpzDmBHZQe9nC5rjglRk8jLJWxbzJnI3HQO9AmutGvasYFJiCCD06X6+uLjsdJ3/pZ96/XQY0/wBPCLuhe6TNdlwymxfQX13H+Xpi79oBXlJX1/1PU/LArL8RXlFsTQHT2wYgyRki1pZBIVNq1uSBojB3kfezp2A3YjaxNq7YqRbysEIy02ZzIJRR5UahmjZ5Wo0GXcBVFk7+/pipmMhllHmRAMhfTGwAXWVoyEBlVjp6Wxokn0ONmONRZeAlJgqRqBqUbIrKXRasrLM2xMYJJLAkBQMYXjHFJp5fPeMlCKjCupKKzWbH33Y8zEHc/KhjTlKV8ff/AF/P0LqCXi7jyiJUTm83cgbHT2AsHmvtRqu2xxlYsxQFjcGya3J0lqN7qS1WwvvuMFJeGmV2kLIuilGtqBNWAUJvZT1FbuNu5jynDA8gRtPXcjVQWibB2J5RfqNsWSyRlyGMe1aDkUxMIblLONz6izVUSBqoE0T0O9dRuc4ZqU21D1IsA9QfXY12xpTEhAoDZaAqvSt79utE/nYXPR+crCmiUHuKkNHfYnkX+8dz2A64aMfTRVfcwl4a4f5/kTRyuqpK7tAFCxiQxsr7Ach5ga6MpJAu8QeJPChSVs1GhAatYr4HHxMPUN1vobsdcDOCiTKS64XSW6LwsGIkCta2Relwd1kO4PXbB+TjubmKvlBE7xA+bBMDHmGQj4JFU6JFslllTQN+gumSGnaf+R5GXI/E9+l9hivOpAI3A/hAFdevz73jcT+GlzEazQq8BYWYplYUQPXtv67EVRHTGcz/AAaWIW6GuzDdSO9OtqfnfUY0QyRbK3FlJN2olS1WKvdfftf1wc8O8L81JYz0laJSP7sZ82T6AaV+ci4z8UJL6UUu8hpQpBYt93SB+JPTrePReGcMzGWjQIkEpIJlLTOm92FQiJhQNkk/EaqgMLmdKiQCxjrVpAQli7aeXUzGyWK0bvv7em2AUPC085qgVWZwWakcnyWLSNsALad0SxW8T/w4vz8WlW9UHkmrEgljmUAHmekpqQb0QLYxr97avFl9ICqvlswpdWtzFGg6nUQNShixoEGWSt+uMUU1yWtlzJxLqY6QAW7Lp5YbUEjsfNeSvZRjW8Oy5WJBVbX8tW/8iMZqFVXSmnSOUso+5Ch0hb9T8N9yzntjZ46PQQ25fYy9S9JCaNh1x2JF6YXHUMgGBxgf2rZ0PkSB9yaNlokFtAZWo9q12Dv0HrjcyudJI9D/ACOPO/H4/wDh91/ZujXtag8pNH4gbAI9wfu4wdRkcXGK8mrDFPbMzxPNxvkqbPSS8sf7hQvmABhaSMFt2Ab4qFkb42P7OM0s2R8oXpRnBVjvpkJoGvVR+N4AcP41E+SmV5VLBHARRJrYmKCWPTS6qRkkU3tzA9AKu/ssa586ACqcpUMNLfGa1D7tBunzxgtpPx/PsbpU0bDL2CVPNJEACe8kR3RxXe13H8SMO4wQUWLBsdQR0IPSvnitmsiz6XVgkyFvLY3po/Ej1uY3oXW6kKy7rvWjn1BmjtGjY+ZE1sY3ItgVX44m68vUc6G7XGdxFTAHighpkNAq6hC5PUEsyQlRRSKUq5ZgdTlTGdIABFcQ4dG+R/5tvLilmIhkKEursrsZnC/DFK0ZqMDkVYz64mmzLKzCfmMrEyKul9Ql0hpItRCOsgQLfwkFRyyAWY/4nrihbWSyS2wVC4YTI0SxKCDpCI9NGw1hUNBtWrGnaSSEPJv/AEwY5NMiuh/dGmUbo41ag3pQ7fLGoy3gqEKjtrCX1Y6QSd6GwZj12W8a/gUFid01CCMBoI4wFrUZpGYeYDpYhQPLNL8NgbUIly6yzDN5RXM5Bsmd4uTfUWhbVMpDgoUjOk0dwOrPI5OmSqLcHgzLRgF1VSzCgytRLb7RghjsDRbSNtwR1ZxPjEMr6YI5JZI1aMaJFWNEeg6yuFIRDXwKdS6RpCdcDzlg4Y5iUEWdcafu4768++uQnY853sYbmc8DGEjAWNQQdK6Rp9R2sGrveietYpa8vYxnuJpGyCK5nMYIXy4isSX8QjQ1YJPM55m/LAzw4k0bsrF0hA5gTQN9K60drsenXvgxmci5el5e+rqfnttixxjNnyUhBs6id23sgKoodepP88XqT7a9xfIuWyoaMFSBzK7qyow5mJoEDUi7AWCzXuMSNK0SKGXdnPPG17BR0JOoWyozAgAnXtRoVlzCxmSn1f8ATp1BAKG/iAHShvv8VXeJOPIDlXW+aMRMR0rzOnT3k/LGaCk50+C2VKISynG1LhGU9FqSuUkjcX90g/MfLpixnXiYbgFl2Fix0vFLhnCHVAscl0ByPZUiuoI3Q3Y27/PBGKYR/wBqnlH+KSmiP/7F2Hz2O+4PXGyVNUZkvIDyufm2JiTT/wDm6exCq1H2wQzuajeMGakeNf3bxu4dTrAAEgQFQbbsRt2w/jWTZWEkYomrXYqR2NjY7dGH+mBmXy0uYdvs8TydiRsqgfdLfBfUnfqQO2Ke2n3eCxO9BmHxPmoGCPpmNs1GoZdIOoEsoMTEjraK3vvi/FxabNBlygfLzijqaIhVQkcpMbNA3xMbdBY9xeJOHeBpPLPnyCyNkRj36hpAP/AfI98LCmdyt2i+UKFZeOOWLdqDMhMc6vuLcsw69BhW4P5asKT8mjyvDgra20tIRWpVCgCgCEHUXVknc32G2EzPEBHYKN8Oq+XQR3JYElFHcsO4A1EgYqR8YkvS8aqx+HQS9r/FpJsb9zyjrb9MRLESxvnfUDTG1RgCLdlFuwvZfiAPKidcZq38Q1+w1gWa2LsWYFYwNBZl3U6a1xKl2oJ5OaRzqPKub4hHlIWnnI7UBdyOLKKusk6FBJBPq0jdQMdxHiEeWvXckrKSsS6QzAbjVXLDEP8A+jufMaqxpkXOz686jvQpU1jLxKKvSGc9CRZ3tjVm6AfXL4IkegcJgYwLI/xzDVIQCAGNhFF7hFSgo9yTuxxrcrPaKfVV/lgHG7+QhKIi2KUMWYADlB2A6emDGVNIo9AMbP8Ai5uXc2ZeqVUXlbbHYiRtsdjsmMDq46H9DvjO5vhcrwtFLHDIhGkmyti7B3IptlPzGDRY7bjFOafULvbt6Y5/VdtLu+xqxXejGZzjOXyTyQNpjJRSy6HdArQtCCGQ7Hy2Kn+uHeFsw+WdnlDvDOsZEgW9IVQI25RqZSlA7X0NHfGJ/aDIzZ6TUOsA37ELZBH8vpjX+EvETNk4FZdOlFS/UKNIP5YwygoxUl5NabZ6FFLfQgg9CNxXrfpjDeJeOOJDmIm0tEVRGqwY9RtXH30ZjqIPTsRgpkc0I1nyy7DyjLEo6IrAhoxXQCvMA9HPYYzfiA1lmoA9B/Mg/iAPrihthilezQ5fPxZgiKVVimslVLcrMbBeCQjlYi7X4iOqt1xHm+FyI5Naq00QpLaVsaJYtxIoDWGXUAbP7s4G2GQGgQQG3qtxY6+l9cOTxksJCTklKB1NqbT1rmFsBttsa9RiRb8BasJ8N4myPHI26EMdd2rs+nS1qGYMEj01JrChfjGH5WJBNDMCeZtSkqP7Iq0YWwSGKI8eoqSeUehqxlJMtNUqSC7B1FgLPUAuLSTr0bUfcYdJwd0cMKB06dSkxvuSTXWPflBLFbA6bAYPemLVBXP8LiloTRqx7WObYXsRRNAE/S8ZviXD0gmQMJFie6k/tFBrUNZ5Wj2VrJsG1NgBqtSQuFFbmNxKjEFKkFmiU/cmzKY+lAO3XTi4eI61pk1xsGthzDbmSjGVaiilgwWxcf8AFsEq+pLBOd8JO28PlopAOmzYBF8p0kJe23MOtV1xlOO8JOWdI3ARjoYFGdrBe9WsCl+Akk79MeiZTO+XGsbKbjAQbtzKikKRqjWzpjINHqjeoxg/FeaeV5M1GYmSNIVZAZ1ei5QGniAK6j2ODGUvlCq5A7ZRCraZAXJsgFHNsa3I6iwNu5F9rwY4nwVjrZWjKyGHUWly8QVYrIBDyWCzHYegrtgBl82ZW+CMKHWy7Jd7Gl1VZAHQkC6vG1g4cJGMiCN9aiOXzZFZZoq2SWiAZFPKs17coLllqWyNwfxMk98C5LwnmrDFokPozsf/ABU7H5+mC+a4ZLFFYDSnuI0VqH/bLINfyCk+2HcEkaBFhZmkQAhNRJZFDFAHlj17A7AkDSQVJHKMXIc1Ko0vTdf3mmiKs04JUkgUCypY2LKBzYEptsVJGZhzSFT5cEZVTqIcyvGAeqlNKtlnNHmMDr71Zxq+H8YSTlpkIFha1IVqw0bxgxyKRXw7/wB3A5muVpSqFioUOq6yDpsW0YQG6umOhqFSWaE0HCm3VENXYUsQg3DDRHFQAsk2fLYEb6+uFm0wq0TZni1kGN9lvUrJ15SRdlWhO3WRowemK00pc02xUjYbsDRo7hVivSwtgoO1SnpieTy0cRvKNQNiGMW/rRjhGoHseim+YG8XsvwqYpaRLl0UbNMFd668sMZ0Jt/E238OKW0tjUDPJ0oXdlhiPUkkFj/eY8zGrGkWx7ORtjKeLv2hDKARZZCr0AGdQGC9tKEVHtuCwLd6HXBLM5sNI5QszKDqzMpU6FA5iv3V70FA9+1+QeJs15k9qDpoabuyOtknck3ZJ740dNFZZ7BLRtY+LKqGUk81OzMSzMxHUk7se2+A/GONnMR6NOkMygWQSd+tDbrhZ46ybX2VAfxBxQ8MjzMxGDuFN1V2eigDuSxG3scPjSpz9hpRppH0dmY6ZUv0Ne1Vf5H8MXY3OA3DQ3xMSxOkW1E0qhRdbWavba2Y98FExv6DB6OLfLOdnn3S/sW0+mOwiHCY3lBnHkN/r6YwfEePTZGaRJE8zLyO7xNekgO2oqrfCdLMQUNEdjRAxu5FwMzyAqVZQynqrAMpr1B2xky41NUzRCXazyXxfPHm5kkQhQI9JD7HVqJHwgjoRgjlfFhhy0UEcaFkXSZGs2bNFUoWd63PbocUfGmV8mbVGipEwA2GwYDfbtfXD/CkLCIu1WxtTQsLVdewPWhjP6VpJ8Iv7/Id8OZSVA0s0jebJKshuiQFGkK3/chZSo6AgdsX89FrR1Xow5fY3a/mAMUll2A3xZy9tsQa9R2/Xphc2HuVrlAx5KZW4XPcKavuDR9U23+gGAPFc6jqJCurzCQi6qBEbEX06k37Ko6EsK1eV8PO0jiwEYFtXQaqrf0vqfSjgdwTKwlny2cXSDvE5Yx8w03TdA4N7HqKxzk+yTckbOVoxS52RJbjVIifuxtIuxrqdX87Htg9/wCtpstDHIr8zsytGGKEaQjK40cpB1Fd1NFW9dimU8MZQZaWaSV0P2cyqhdUuQPIhjbuTSJsKJ1+lYw7ZX7TOdwidFB2AHUKB9frjbcJva0uStKXCZu+FftVnlcDyYnvu4KMPUa4iNvfTjVQeIGYanyE/YlongnA3DWNdOKKqfoPQY834f4Ulia13IrbtjYZfiGYhXmisV1XcfnRxz8+WKl/1U0aVi18RJ4k8dQwR1CJBMZFQxzK6FFIUlgA/UaErsOvffPSy6hNHuVYkFlAOwkDirIFWDtY6k4zHi3NmbMNJVElTW/3VC9/ljU8Qmgj5Yh50pos8gDIpKgkIp5dj3IPTF8o9sYPy/2KuzbRQ+wpGpZKo2aGr7o6WzsPwP0xqOG8dmhgjMQi0ykrThyQVAfsRYKsVN9aYVRxn8/nNcTKd2NCz93YgD2FnoPTBLPSBcvlw1/GCaBO3ksDWnfrXTFfdKW5chlFLg1/A5p5YlzEqPIrsVVYFdnRkJ5m1OQVZTp1dQAqmxsC65OVt0yMtgADzHgi6XVm2ahZoVtZ6Yqfs44/BHlvJZmVgzsTIjovMRVM+1+wxr28RxXS6pD/APbR2/MCvzxVLJUqoqRjuNDiEKIRBl1LtpHl6pnBPwgmQogv1ojB3L+Dw0YObnmlJA1R+YIYgSBY0wBAwu/iJwnimKXMRoI1eMq1gsQCTVCgDsfSyMQZDwpmXOvMZhidqUtr0kDfagl+4H44HqexHwWc5xrLZCILloo+Y/DFojQX3YqLN+wJOHZrKT5iNmnYRRBb8tTVity7dhW+kfjixnJMrlOdgGkAsdHkJ9d+hPrtjyjxP47mz2pHf7Nlg+kqoLk6RqYuRu1cvKKG4JNWQIwlk8kRn/Gni1Tqy+V5YfvsBRl/qI/bvXpQwEyWRE0yxtSoqrJK5FlY0XU7A9idlA7llGNXx3wLk4yqrPI2rZpQpKrIQSE22dtiTp6D5i4+I8PfLMmUjTVPNollojT0Iy0QP8CANK56FgP4RjpYnCKqIWCuIylkSJUFyPflbsxu9KBRud26nblxv/BvgxcvTyV51dBp0pY3A07FqNFvoO5MHhbwxHlF1bPmGHPKd6vqqX0HYnqfltjWZUEd8aun6by+DNn6lvUQhlzvi5C+2KsP0xYVO+2OiYC6jb47ESfTHYAQI2+KuZymoVi6q44p/PCMsMhxXwkkwprI9CbxUi8K6BSk0OgxtzDiJ8v1wlBTMh/wgjB7g2UUCiBeLL5bE2UhAwqQbKnFuHlopEUVqBBrrRH+lYpLlwgDlo9RAEiuC0bE1erupsdehPY40yEYFcT4Iktnv+H6GMufpI5Nl2PM46MyMo2Vy8gjykfmuk6h2YFGWZtQ0yIlqV+FVfSK6N2x5usUn2lDMixnlUqFC2AAoI7OTVlhdnHp03Cp8qLgkOkfdrUD/wC3t9KwHzXHIZKGaywLD78ezA36Eg9f730xn9KcL1f6l8csfJc4XL5QGkbdaO4PucX5uOUN49vY/wCeAg4jAAAkmq/uuwRx/jUKf8WI5uIpVMWUV1ZG0/4k1L+eOVPp5XuJqjkT4ZlPHMgkm1xgqCqWNgb5gTt9Pwxe4RJFFU05BAClY+rM1CqX0vudsVeNZTzmuJ43odA6j/zIOJly0Q0LNGSyqAdxXqOnXrjoaeKMH+4G92hIuMLM7MAyubOmtQIJJqx0+uDMA1wxLMdIDpfWwoil+IjcFmK7drGKa8RAGmNAg9RV/kABizlcnJJGQgJIdGPyAa/5jCONLikBztUegfs44cgy/myRxhyxpgbGgBCt7kAnrRo/TGxm45l4/jmiX21r/Q48myfB5QCqxtRJNGup67GvTE7+DJG3alv7qspP103jG0nK2I4m04942y8kRSIvJTLqZT5SiiCRrcWenQCzirmvGssmwAjHot3/AIj/AExkeI+GdJFSBE5To3u63OqWlDe9HFuCNVULbtXdWglar2vy5LY+9A+2C4Orig/DVNljOTk3v163/n3xj8jAUll6KbdlGkOXB0KSQegVh176iMa4wxn4pgg/vK6/+QA7YofYIvNzNFZVSFGsMFCqdVnVpeqKmyBXbriY7jdodVZIFtngaZYwI5CaSxGhUFyJWoAEk7KL39ReAuQmri0jMpRSiLHqO+ho9Cbdhyad+moA740nCsurZxERJmBEYuozCpaEFCZGVpS+kAhTQog2MZ7xHlFOeLIwYGNouU/ws1lW7gHv6g73Zxtw5FF/YqyK0zawDBOFf6YAeFJ5JYFaQEblQx++ABT/ANL71eNPl0vHdhJSVo5Mk4umWok2xZiGGRpteLER5bxYKOVcdiUY7ECA0AxN5W2K6ruMSedvWKiw5iBhujC0CcNdCT7YBCPycMjQ3idj6YRmAxAjzHiKc6FJxDmuMpHsxxUzfHY3QgHtiWiGQ4x4vfWQvS8AM1mRKb6E4vZvIgsfmcVGyPffC0mTuKcuVvFcwEdCR8jV/Ojg1DB646TIfrfEoNgBmfpqse4B/Mi8PTNyLta7eqIf5jBR+H/qsQtkcRwi/CJ3teSoOKyX0jPsYo/x6XizlvEWZjB0MqX/AAxRD5blThTkcc2UPpielD2QO+XuTHxVnT/8w4+QjH8lxBLxOdzzTzH2Mj1+AYDEgyWJVye+CscFwkBzb8lDyATuN/U7n8Tixl4P1WLi5XFlIMOITZPNOF0liwvo1n8MX4clHLqL0GMTqDr8rSSCQwcMtLezLdEHoemBubzKwRNLJdKBsOpN0qj3J/CicYbPeOc055H8lf4U29fiY7t9dvbGLP00cm1p+5pwZJp/Q9f4dPk6Cebms3ug8pJJWTlTRzshSJl26FztQo4uHh+XMhk8oM1BVBA0Iq3pVUACgC+hB+mPMclm2aOV2d2byZNJ1MSGKbEb7fTFvw54wzMBUSM0yDqrnUwHfQ53B9iSD7dcZMOKF3NsvySl/wCT1aAEmz+v0MEIodvritw+mVWU2rAEH1BojBGOLHaiklSOc7b2SKuLKp0xHGnpiwowxBwGOw9MJiEABiwhjxa0YTRiosKhTphVasTsuGFLxCCKLF4a0fXEimhh9XiEPO/ERYSm9/lgUJlPQ/0xs+J+G2kcuWoYxecy4EhHphaCNMxHow/Aj/PDw971tisIANheFLMOn54HBOSdGU7XuO24IxzSEdOYfPfEIiZu2+Hnh7g98GrJdCtmV9KxEuYBJ264UwV1xcTh4IusMIdFlQRYwj5TFrLqV5cWUj1Hp8sQgOXJ79ML9lwbGQw9OFk9sElANctiVYAMGRwyuxxFLk/TCMKRlvGHD/NyoRTR8xSPTo+x/H+WMC/DNJIZdJ9/1vj1nMZPUGVhYIojGc4hwKRAWVwVAJN7EUD17HpjPOUk9GiFUZ7huabSLKqK6jlNEVRN1g5kOEkhXcFIr+JgQW9kB3c+pGw6kjFPI5t1YGORV22KaVIA67hb/wB8bnw94N1sJMy/mbA6bJ1XvTsfu79B19cZ1jlJ0i2U4o2HhuzlYbFcimvmLH5Vg1Em2IsvAcW44sdWKpJGB7djkXEoGGhbwoGCAlRcdhF647ECB8JeOw2Tp9cVjjXb0wrdMR5ft9cWBiEImTHdBhz45+2BYRCdt++Bmc4DGVOlRqOLxw6PBAYLO+GZIwWYgDAfT8zj0fxB/YnGKj6HC0QpRTFcXIcyD1xTmxGn9cREoIPlFbfCIGX5Ynynw4fN3wwp2VYMffB7IcGujWM9wv8AtPrj0PIdFxEQrxcJAHTE3/DgBgj2x0nTDgBUnD/bFKXh/sMH2xVbrgNBRm5+EE9q+uBeY4STYr8cbI9sVXxVKKY6lRheGeCdM2orGE6itV36URpq97vG74fl6x0X6/DBGD+owIxUeAyfdyW4emJQaw2Lphx/rjQUj1bDm6YgHx4nPQ4gRUG+Ew8dsdiEP//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9" descr="data:image/jpeg;base64,/9j/4AAQSkZJRgABAQAAAQABAAD/2wCEAAkGBhQSEBQUExQWFRUWGBgaGRcXGBUYGhwaGBcXGBgcHRwXHCYeGhwjGhUYHy8gJCcqLCwsFx4xNTAqNSYsLSkBCQoKDgwOGg8PGiwkHyUsLCwsLCwsLCwsLCwsLCwsLCwsLCwsLCwsLCwsLCwsLCwsLCwsLCwsLCwsLCwsLCwsLP/AABEIANkA6AMBIgACEQEDEQH/xAAcAAABBQEBAQAAAAAAAAAAAAAFAQIDBAYABwj/xABEEAACAgAEBAQDBQUGBQIHAAABAgMRAAQSIQUiMUEGE1FhMnGBFEKRofAHI1KxwTNiktHh8RUkQ3KyFoIlRFNjc4Oi/8QAGQEAAgMBAAAAAAAAAAAAAAAAAQIAAwQF/8QALhEAAgICAQMCBQMEAwAAAAAAAAECEQMhMQQSQRNRIjJhgaGx4fAUcZHBBSNC/9oADAMBAAIRAxEAPwD04H6Yd5ldrwhwgIwhnFY4VWwhrfEYOCQsFO+Ghvrjo29bvCOowQEinHasReaMJ5uIQnvtiNjvhA9d8PVr7YhBDv8APEe/cYkZO9Yad+xwrCKr4UgHcYjo9iMDeP8AEDBlZ5KFpGxA9WIpR+JwrdK2FbJuD8QMjZgktQl0C6oaY0J00NgbBN97wSD+uMp4Dzwly8jX1nlPtRb/AEr6Y0urCY23FWNJUyVRv0w9vw+WIFk674lRsWIQUH64TVvhx/XTDL+WIEUNhQcMBwqnACShscDhg98O+mGQo4DDh9cMDYUttggH3hK+mGjCkHBIcB88LhoOOxAFGwfX+eFBHa8RqcKcQJKWxG1fXCV9MNbEoggajiVZRiD5/iMJfviELS/rvhD164r+b8sKJR88QBYD7YWwf88Vww9sP8z64JCcH5nCFvY4h3/2OJvazWBQRrLjFftJ4iAscJNWHlb5KNMYPzdif/ZjZsa9/wBd8eR+Lsz52ZkkLLpZvLUXZVI6GsjsCS9H5++MvUyqNe5fhVyN14Dynk5GIVzMoZj3s2xH4scaDV7YDcE43G4Ea2GVRykoTQAsgA6io6XVYLedfcfPDY2u1JMSb3ZKsnpiTWe5/P8ApioJ/cYk8zv/AExahSwB/vha2xXWTDzIPXBBZIcIpwzX7/njg+AGywDhScRrh43wUBjjWFw0H1x3zwUAfjscPx+mHAYagCHHY6xjsSgAvDg22I/98IHHt7YagiscN1HphWGGqcQAhJ/VY5jjv54YxHe8AJxfDRKPTbHM2GkjAohI047fr8MO879VisyDDbrviELf2oYeMwPU188D2m/RxE3EgB1v3HT8emKpZYQ5YyhJ8Il8QcXEOWkkHKQtD/uY6V/M39MeStCd5TYVtwT37X+GNV4z4qsqwxlgVLFyQRR06l02Om4ffAlc1SkcoUjcbACxvR7Y5fVZu6Xwm7BDtWyrwbknR1saGDGjpsXuCO9ixWPT4M4SRSnSRdkFTdbdev06Yw3hbKKqGVRrJNBmDkD7qsNIOxY0B1qz3UHQzZ9lI1AgkkCw17UTZZqWhYJOwN9aAYY5OMu4mRJ6DxmPb+X9cck7A7b+l4zycQY8o3NXshruP4+5+7d9B1srYiz0hJ0rdGjs+xvpqFgkDv07mhV611T9vyUej9TQrmL9FOHiQYz68XsXQPuCQOgvcqO+3t33NYnXinrf4X87q+lfT8sP/VR8pi+i/DDYcYcHwLh4kpJqtu3cfMfUYsx5oE4eOaEvIrxyXgIK2J1Qjt+u+KSnE8ZGNCKiUH6YkDe4xFqw4v7YJB4lx2u/W8IPleHJXpggFF1jsJ8u+ExCAywP98IWr/XDNA9cNZT/ALYYBPrP+2+I3xFrI7Vjmk9/zxCEgl9euGSDEeu/fDNXr1/W2IEkofLELj0wkkoA5tvngfn+MCO1+8ATpsAigTzsbWPp03f+6Ooy5eojDS2y2GNvZe0nv+Askj5Dt74G5zjCICFOo2V5dLUwrYuT5aHf+8fbA2LNS5kld9BbSVoqAGSw7I5BfZk5nYDflBqsJOfLhim2WZzpQSDZSwetSgqCRpGmgot7o74wzyym6b+yNCgkPTiUsul0Sw5JQ/Hai9JYsNlIVidCD7gBttq5j1UGYuXd44SV8zUUBV2YOfgu9ZtVIQEVqAxcy2cWN5dRKQwqiRlyB5jEB5JN6Bb4EAG3xVerEE81GSdvMA0KVpNCLHGCdKa6lcM7CyUQEnbY0aePA5k+NM0+bWOM3R0KSe2y2fWz1Pq59caLivgaNQpQGQgENr7mrtQNut7fLGd8NRFpmd2KGgdSOEKnsgZrIHMWOkE8q+9aKI5cPZ5ipBV9U0zX2K6qKn32xJpV81DJteClw/Nt9nZ1cxqp0yAyeXV7gBjyxsxtfNIJVVAUWcW4+JRIGkE0L5hlCqzee0UYA5VVVQ8iNds1vId7FnAiPirZXOEuH0MdzpK+ZGTuwHaRCNVb2VI740cmczZZgkfmANQddNN6EX6ijhoyioJMEk+4dD4qyqppfMmRiOd3EiliRvQCgIvYKKAHuScRN4ny7TQaJIgiqy6UnRNJ+4NDFVcUKB2CXeOlzedHTLub+R/kMVMznJ6/fZNmH96Fjt8yDiReK+SVL2DeQhkmIYkRRj/oxsszMB/9WUWoB66E+pOCEuTU+x26EbVsPpW1DGLyrZaRxWXEb9AY9Ub2egHlUxN/XBQ5ryBq+0zEJ1id4JR0sKZJh+7J63qJpXNchAEoX8rInXKD32Fj1oD+H4ydyaJOwHQgL09e+EGXcGrqvQg323RrI+d0e9nAZeJzztH5f7tJL0M6lFJXU5BG8rsFUctKjeXOoYhlIXP5MZRUleaVkDaZAumMOrJpO4Ia18qNiXlAbyv4mwrjWnyGzQmcx9WUMfhTpqJPKAG5j9AcEMrxEEbir7jcfl29xgJlciguRARrCEVGdYGkcoIBl36kEn8OqvORdgoep+AMa6llB0lQK3BBAG+nBx5Zw+ViyhGXJqvMHXqDh3men9cZ7KcSINH+ulvle/StuvoW64M5bMhtxt7b46mHqI5NcMyZMTjvwWVfDqwzXtvXzw+/1tjUUnEbfXHYQnHYFEBlYQscOAwgOHINdr74gKnFvyR7jHGMfoYDCUi2EbYe/b3/AF64sCLtiGGiNR6kfgOwF+n87xzupz18ETRix3tgnissgQFOW2Clh8ZLbBYwaAs7eYTY6gAcwC5PJRF4o2KvrDuI7G0ehg7hWFswkCqZLJILFRymTGg49MViLJC0h6EKA9IfiYxlh5oUb+UPj0gHa8YH7Rq5mY6GPnGaNmb/AJjYJLlmoss0ullfLv0KnpQrJjjcWaG9mrPE2TMSjyyYdSamGkBG8kM0jO7gsp+Ek72tgsbXAfxDx+JhFJIsvlhi0UgWHdu0iRyyAyLtWrTX8J3OB3EuI255A87sKioOqsNlZwBU0w6bgonQKxvTk+OoFmJncyzHdlDa2v0d9wCPTeulejRxxv6k39j0PhGYjlKGOVZpEBIkUXNbKQXaHMHzABV/8u9HppAw7jA/dtErapJSlm9J2Idhzb8zKHJdjoWEkt0GPNouISOEU/CGBVFFaWO2oG71Ad7GPQPEnCozkI3izFtNSEktJ5vxPRk3NfCG6W0Y1AgYrzRcWk3yxotcgQcdEGywxnUNSSSCQhlO2tEteUkHSb6AXveObxdmnvRIVVBqIijijUC6s8t+25vGoy/hkyQCKRhMAQVA0BfJ0qIp8qy0QSgXXGbV2BB0kgnEZ/iKZeQwJv2kZS6kj0CjTqIG+l9gSQQTvh1CHCVgdsjznGZpWuRpJD0Gty1X6XYH4Yn41ImYysUqj95EfKcD+Hqu12CDfLuBvRIrBRshpUNo1LQbWCnl0dwTITpVfcmx6XtjMZZyk2lX1a+UtuA1MCCAd6sbXvR98WKK5QFwDmib+F/xbBfw7kcxITomkhjU00heRVG16QAbdq30r8yVWyD2V4cG5nsL2ArUx/hW+m5ALHZbA3JCm/GzSmNKEcd0gBZVXYGhVOiOauXeRrDAILQvPIloCV7CeRaRtMSvIy6vLM05ZxrI+B36AkjT5CdTqVm3STBZOACHTKmqWePUeaqYMOcJGBpRwedSvOzagzt5hOGwZt2fynhHksPKaBV0pCgJotQpW06SVBC1odDbAYvZ7jUWXj1O5YXpXqzMw+6vd39TsNiSRRxllJrUUMQ5CR50OsOVJV0mtQWPmFkKUK6KrCtVBtBZzeKvF+NZWEsJHXV3jUs7kGwVKqeUbVTMuMJ4g8S5uUFYx5ERJJSI8xLEsxZx6sbKrpWydj1OYXjcixGCRQ0Y6ci6ls3YIq7/ABw6wOW/wFM9ZyPi+IEIRNpAVFkkWMhn0CkLxyMmsitiQbIB3OLea4yzIxMCxogtnzU8MOgqR1SIyuD+Butj0Pmfh/jhgFP++yz2ro1sNLde/Kb/AFeNzwqGNpYVkPnR8z5VmOoEqBqSVfheaJa0sd9J71tPTq37Ab3Rfy2aDRh60Iw1U1qQPiB3C+UwG+leo503tQRyebYMO56gjcMPXpWobWtUw3HQ0ma9AFBajq6UQSQwKqSWB3H89zihlM4rtpWSM3qK6LOlkan0Em61HWNvhcr0FYpu9oNGzykoYX0PcYsqMZ/huaog1QPb0o06/Q0wPo3tg8Djs9Nl9SO+UYMsO16H1hcNU7dcJjVRUDFPTc4mA9Lwxtj/AKDFlEsH9VhQjUTbmw2Wu+JkTbEecGlb72MV5JdsXIeKt0DZW/HFSbkDNY07ltRCgX1IJ2FmtjtZ98VJOKSfaBGI1KmRUMgLcoZSwveiSAarpRsetLxVmJNCRKliVyvLLRYCuVhp1KturOV1Uqnpd44fa29+Tfwi63E9PxjSNWm6a1NXUg6x73RO3LZrGWzEwnzDiIEKutx5SandiypJKiitcjA7N2UMw6A42OehJBZFDONhqJFi9wT3FdjgTN4ajiHmrq1MwX4l31tRFOdFW3Tb0FYVTUVYyjboz3FPDs8QCZOKYs4t5JBEjhNK7JRAAttJbrYoYAn9nObeiItPtqj/AD5sbdFeOOBjmJcsZ1IM165HoahartGt2wJ3AIWyTgdnMy0YJPGc0xF0F83eu3oDv8sWQz06X6MDiY7PeG5ckB9opWkBCgEMwB2ZtthQDDr1OLo43EFAicomoWN+R9DIJQB6qSjDvynqMT8UiWdNUsmalA2DSSM+57KD1+grbAPO+FiotHB9AaB/Ect9qNb7Y0UpbkLfg9H4IsoUQxaGLENG6vG6xCWxL8NsYG+MJSkN1rGG8e+H/s+ZYgEK241UWB6FSV61Vg91IOCPgfMTBJ8pMJkSSNmjZVkLRzLRXTpF0w2KjY1vg74o8Kr9mbQ9KyrIFdifLkCKG5pHLhWG1b6dA6DfFHe4Zd/gatHnUCqRqoX60Ovz9ffF7hPDPNfWSQkZBJFamY7rGmxt2q+h0qC1GgDPw/wrNGxEq0tXqtdO/v7AWTWwBJwQjCMyxxqTEgPKKLsH3LAXqYyEAsAL0KgAblYXSkldMi2EMu0b20pXlopAoNupFrpB2ZOdtIF+YdZJYaRg1wSBUcyRyI6r8Fty6rrdjY0gkVe4JqyKOIs19mnjXnYv0XSpsWNBCt9zawQeWrHahmON8YdIwiBJKbTb3UjHYOwJptgKRuX22UDIoPNx+Ru7tPQMznzJNBpDQrIGLO50O0URYlQi3tQLan2QNtu1YxPEONrK3nOV5hUSahax9lCnoTQZvoO2DXCGaSPLRlIoNUE6UkiySEsjg61omNBYIsncDbfbzZmYWp66txWqiNiulth03Axdhiqr2/cEuQlm+NA2FGn59cBfssjvY398F8hwoDd2JC2VBUUR1AsfCQbG+3TBOGQECqF9Adv9/pjUk1wI2kBco75WTU6B4mFSJ2ZT1Psw6g41fDiYtUKtaOFny8hO2uO3j3HSwGiP/dWBskYIIPfFjJJpyROoXlZgw9RFKQGBvsDbCvTCTXlAi70zaZvLZqdXVZQkcgOkXFq0ONgSsLGwrVd9sR5bJTQJcrrNJS21t8KTKGrkBJ8uYXY/6fpiaDiiwqkTvGZFRQI4hLNLsi3qij5kN2N6FVuLwJy3i1M1yxsrNoktSpDrqC3srMrrsq2ShuvivGRxk/A6aNUgKE6q+JDy33/dN19ih+mNJlGtAfY9PbbGWnZtT6gRy9xXxyqF6MfQ+mNNwo3HfTdsaOgk/Ua+hR1C+Cy3pFdMdiRBt1298JjtmAg0/LCkbYb+JwN49xIwxAp8TtpB99LMaB6mlND2J3rFU5KKcmWxVukFVoDFHisuy+l4xb+K5TWnzg18xYrpHuVOy/UfL1xpI+JCfJxzAhgwDEruNnKMQPQdfljDLOs2OSSNPpPHJNmfyHA2E/nOVDFSC3/WshlsSLsDRFMSzbe2IOKcDkXypFMmZaKVWBbzDMiWGZVYSaXUlAtMgAMmokKGrSOQtA7sbpR1Nda9h3J2GGZjh4kWpDsCG0r8AKmwGB/tffVy+iqd8c5ZXds0uKKnEuNiNGMahzpcx7kCQqpakCguykAnXQXa9RG+MLnf2iyTxlBHCVajuZOgawDqWj8Pp37dtnxnikeSEZrzHmlRHLsNTRivNZ3NAKqVtsoJG3XHjXi/g32WdljbVE9PE43Biktoz/h2+nvi/BjjPlCN0aDh/iMIK+y5GhdlidVnpzDmBHZQe9nC5rjglRk8jLJWxbzJnI3HQO9AmutGvasYFJiCCD06X6+uLjsdJ3/pZ96/XQY0/wBPCLuhe6TNdlwymxfQX13H+Xpi79oBXlJX1/1PU/LArL8RXlFsTQHT2wYgyRki1pZBIVNq1uSBojB3kfezp2A3YjaxNq7YqRbysEIy02ZzIJRR5UahmjZ5Wo0GXcBVFk7+/pipmMhllHmRAMhfTGwAXWVoyEBlVjp6Wxokn0ONmONRZeAlJgqRqBqUbIrKXRasrLM2xMYJJLAkBQMYXjHFJp5fPeMlCKjCupKKzWbH33Y8zEHc/KhjTlKV8ff/AF/P0LqCXi7jyiJUTm83cgbHT2AsHmvtRqu2xxlYsxQFjcGya3J0lqN7qS1WwvvuMFJeGmV2kLIuilGtqBNWAUJvZT1FbuNu5jynDA8gRtPXcjVQWibB2J5RfqNsWSyRlyGMe1aDkUxMIblLONz6izVUSBqoE0T0O9dRuc4ZqU21D1IsA9QfXY12xpTEhAoDZaAqvSt79utE/nYXPR+crCmiUHuKkNHfYnkX+8dz2A64aMfTRVfcwl4a4f5/kTRyuqpK7tAFCxiQxsr7Ach5ga6MpJAu8QeJPChSVs1GhAatYr4HHxMPUN1vobsdcDOCiTKS64XSW6LwsGIkCta2Relwd1kO4PXbB+TjubmKvlBE7xA+bBMDHmGQj4JFU6JFslllTQN+gumSGnaf+R5GXI/E9+l9hivOpAI3A/hAFdevz73jcT+GlzEazQq8BYWYplYUQPXtv67EVRHTGcz/AAaWIW6GuzDdSO9OtqfnfUY0QyRbK3FlJN2olS1WKvdfftf1wc8O8L81JYz0laJSP7sZ82T6AaV+ci4z8UJL6UUu8hpQpBYt93SB+JPTrePReGcMzGWjQIkEpIJlLTOm92FQiJhQNkk/EaqgMLmdKiQCxjrVpAQli7aeXUzGyWK0bvv7em2AUPC085qgVWZwWakcnyWLSNsALad0SxW8T/w4vz8WlW9UHkmrEgljmUAHmekpqQb0QLYxr97avFl9ICqvlswpdWtzFGg6nUQNShixoEGWSt+uMUU1yWtlzJxLqY6QAW7Lp5YbUEjsfNeSvZRjW8Oy5WJBVbX8tW/8iMZqFVXSmnSOUso+5Ch0hb9T8N9yzntjZ46PQQ25fYy9S9JCaNh1x2JF6YXHUMgGBxgf2rZ0PkSB9yaNlokFtAZWo9q12Dv0HrjcyudJI9D/ACOPO/H4/wDh91/ZujXtag8pNH4gbAI9wfu4wdRkcXGK8mrDFPbMzxPNxvkqbPSS8sf7hQvmABhaSMFt2Ab4qFkb42P7OM0s2R8oXpRnBVjvpkJoGvVR+N4AcP41E+SmV5VLBHARRJrYmKCWPTS6qRkkU3tzA9AKu/ssa586ACqcpUMNLfGa1D7tBunzxgtpPx/PsbpU0bDL2CVPNJEACe8kR3RxXe13H8SMO4wQUWLBsdQR0IPSvnitmsiz6XVgkyFvLY3po/Ej1uY3oXW6kKy7rvWjn1BmjtGjY+ZE1sY3ItgVX44m68vUc6G7XGdxFTAHighpkNAq6hC5PUEsyQlRRSKUq5ZgdTlTGdIABFcQ4dG+R/5tvLilmIhkKEursrsZnC/DFK0ZqMDkVYz64mmzLKzCfmMrEyKul9Ql0hpItRCOsgQLfwkFRyyAWY/4nrihbWSyS2wVC4YTI0SxKCDpCI9NGw1hUNBtWrGnaSSEPJv/AEwY5NMiuh/dGmUbo41ag3pQ7fLGoy3gqEKjtrCX1Y6QSd6GwZj12W8a/gUFid01CCMBoI4wFrUZpGYeYDpYhQPLNL8NgbUIly6yzDN5RXM5Bsmd4uTfUWhbVMpDgoUjOk0dwOrPI5OmSqLcHgzLRgF1VSzCgytRLb7RghjsDRbSNtwR1ZxPjEMr6YI5JZI1aMaJFWNEeg6yuFIRDXwKdS6RpCdcDzlg4Y5iUEWdcafu4768++uQnY853sYbmc8DGEjAWNQQdK6Rp9R2sGrveietYpa8vYxnuJpGyCK5nMYIXy4isSX8QjQ1YJPM55m/LAzw4k0bsrF0hA5gTQN9K60drsenXvgxmci5el5e+rqfnttixxjNnyUhBs6id23sgKoodepP88XqT7a9xfIuWyoaMFSBzK7qyow5mJoEDUi7AWCzXuMSNK0SKGXdnPPG17BR0JOoWyozAgAnXtRoVlzCxmSn1f8ATp1BAKG/iAHShvv8VXeJOPIDlXW+aMRMR0rzOnT3k/LGaCk50+C2VKISynG1LhGU9FqSuUkjcX90g/MfLpixnXiYbgFl2Fix0vFLhnCHVAscl0ByPZUiuoI3Q3Y27/PBGKYR/wBqnlH+KSmiP/7F2Hz2O+4PXGyVNUZkvIDyufm2JiTT/wDm6exCq1H2wQzuajeMGakeNf3bxu4dTrAAEgQFQbbsRt2w/jWTZWEkYomrXYqR2NjY7dGH+mBmXy0uYdvs8TydiRsqgfdLfBfUnfqQO2Ke2n3eCxO9BmHxPmoGCPpmNs1GoZdIOoEsoMTEjraK3vvi/FxabNBlygfLzijqaIhVQkcpMbNA3xMbdBY9xeJOHeBpPLPnyCyNkRj36hpAP/AfI98LCmdyt2i+UKFZeOOWLdqDMhMc6vuLcsw69BhW4P5asKT8mjyvDgra20tIRWpVCgCgCEHUXVknc32G2EzPEBHYKN8Oq+XQR3JYElFHcsO4A1EgYqR8YkvS8aqx+HQS9r/FpJsb9zyjrb9MRLESxvnfUDTG1RgCLdlFuwvZfiAPKidcZq38Q1+w1gWa2LsWYFYwNBZl3U6a1xKl2oJ5OaRzqPKub4hHlIWnnI7UBdyOLKKusk6FBJBPq0jdQMdxHiEeWvXckrKSsS6QzAbjVXLDEP8A+jufMaqxpkXOz686jvQpU1jLxKKvSGc9CRZ3tjVm6AfXL4IkegcJgYwLI/xzDVIQCAGNhFF7hFSgo9yTuxxrcrPaKfVV/lgHG7+QhKIi2KUMWYADlB2A6emDGVNIo9AMbP8Ai5uXc2ZeqVUXlbbHYiRtsdjsmMDq46H9DvjO5vhcrwtFLHDIhGkmyti7B3IptlPzGDRY7bjFOafULvbt6Y5/VdtLu+xqxXejGZzjOXyTyQNpjJRSy6HdArQtCCGQ7Hy2Kn+uHeFsw+WdnlDvDOsZEgW9IVQI25RqZSlA7X0NHfGJ/aDIzZ6TUOsA37ELZBH8vpjX+EvETNk4FZdOlFS/UKNIP5YwygoxUl5NabZ6FFLfQgg9CNxXrfpjDeJeOOJDmIm0tEVRGqwY9RtXH30ZjqIPTsRgpkc0I1nyy7DyjLEo6IrAhoxXQCvMA9HPYYzfiA1lmoA9B/Mg/iAPrihthilezQ5fPxZgiKVVimslVLcrMbBeCQjlYi7X4iOqt1xHm+FyI5Naq00QpLaVsaJYtxIoDWGXUAbP7s4G2GQGgQQG3qtxY6+l9cOTxksJCTklKB1NqbT1rmFsBttsa9RiRb8BasJ8N4myPHI26EMdd2rs+nS1qGYMEj01JrChfjGH5WJBNDMCeZtSkqP7Iq0YWwSGKI8eoqSeUehqxlJMtNUqSC7B1FgLPUAuLSTr0bUfcYdJwd0cMKB06dSkxvuSTXWPflBLFbA6bAYPemLVBXP8LiloTRqx7WObYXsRRNAE/S8ZviXD0gmQMJFie6k/tFBrUNZ5Wj2VrJsG1NgBqtSQuFFbmNxKjEFKkFmiU/cmzKY+lAO3XTi4eI61pk1xsGthzDbmSjGVaiilgwWxcf8AFsEq+pLBOd8JO28PlopAOmzYBF8p0kJe23MOtV1xlOO8JOWdI3ARjoYFGdrBe9WsCl+Akk79MeiZTO+XGsbKbjAQbtzKikKRqjWzpjINHqjeoxg/FeaeV5M1GYmSNIVZAZ1ei5QGniAK6j2ODGUvlCq5A7ZRCraZAXJsgFHNsa3I6iwNu5F9rwY4nwVjrZWjKyGHUWly8QVYrIBDyWCzHYegrtgBl82ZW+CMKHWy7Jd7Gl1VZAHQkC6vG1g4cJGMiCN9aiOXzZFZZoq2SWiAZFPKs17coLllqWyNwfxMk98C5LwnmrDFokPozsf/ABU7H5+mC+a4ZLFFYDSnuI0VqH/bLINfyCk+2HcEkaBFhZmkQAhNRJZFDFAHlj17A7AkDSQVJHKMXIc1Ko0vTdf3mmiKs04JUkgUCypY2LKBzYEptsVJGZhzSFT5cEZVTqIcyvGAeqlNKtlnNHmMDr71Zxq+H8YSTlpkIFha1IVqw0bxgxyKRXw7/wB3A5muVpSqFioUOq6yDpsW0YQG6umOhqFSWaE0HCm3VENXYUsQg3DDRHFQAsk2fLYEb6+uFm0wq0TZni1kGN9lvUrJ15SRdlWhO3WRowemK00pc02xUjYbsDRo7hVivSwtgoO1SnpieTy0cRvKNQNiGMW/rRjhGoHseim+YG8XsvwqYpaRLl0UbNMFd668sMZ0Jt/E238OKW0tjUDPJ0oXdlhiPUkkFj/eY8zGrGkWx7ORtjKeLv2hDKARZZCr0AGdQGC9tKEVHtuCwLd6HXBLM5sNI5QszKDqzMpU6FA5iv3V70FA9+1+QeJs15k9qDpoabuyOtknck3ZJ740dNFZZ7BLRtY+LKqGUk81OzMSzMxHUk7se2+A/GONnMR6NOkMygWQSd+tDbrhZ46ybX2VAfxBxQ8MjzMxGDuFN1V2eigDuSxG3scPjSpz9hpRppH0dmY6ZUv0Ne1Vf5H8MXY3OA3DQ3xMSxOkW1E0qhRdbWavba2Y98FExv6DB6OLfLOdnn3S/sW0+mOwiHCY3lBnHkN/r6YwfEePTZGaRJE8zLyO7xNekgO2oqrfCdLMQUNEdjRAxu5FwMzyAqVZQynqrAMpr1B2xky41NUzRCXazyXxfPHm5kkQhQI9JD7HVqJHwgjoRgjlfFhhy0UEcaFkXSZGs2bNFUoWd63PbocUfGmV8mbVGipEwA2GwYDfbtfXD/CkLCIu1WxtTQsLVdewPWhjP6VpJ8Iv7/Id8OZSVA0s0jebJKshuiQFGkK3/chZSo6AgdsX89FrR1Xow5fY3a/mAMUll2A3xZy9tsQa9R2/Xphc2HuVrlAx5KZW4XPcKavuDR9U23+gGAPFc6jqJCurzCQi6qBEbEX06k37Ko6EsK1eV8PO0jiwEYFtXQaqrf0vqfSjgdwTKwlny2cXSDvE5Yx8w03TdA4N7HqKxzk+yTckbOVoxS52RJbjVIifuxtIuxrqdX87Htg9/wCtpstDHIr8zsytGGKEaQjK40cpB1Fd1NFW9dimU8MZQZaWaSV0P2cyqhdUuQPIhjbuTSJsKJ1+lYw7ZX7TOdwidFB2AHUKB9frjbcJva0uStKXCZu+FftVnlcDyYnvu4KMPUa4iNvfTjVQeIGYanyE/YlongnA3DWNdOKKqfoPQY834f4Ulia13IrbtjYZfiGYhXmisV1XcfnRxz8+WKl/1U0aVi18RJ4k8dQwR1CJBMZFQxzK6FFIUlgA/UaErsOvffPSy6hNHuVYkFlAOwkDirIFWDtY6k4zHi3NmbMNJVElTW/3VC9/ljU8Qmgj5Yh50pos8gDIpKgkIp5dj3IPTF8o9sYPy/2KuzbRQ+wpGpZKo2aGr7o6WzsPwP0xqOG8dmhgjMQi0ykrThyQVAfsRYKsVN9aYVRxn8/nNcTKd2NCz93YgD2FnoPTBLPSBcvlw1/GCaBO3ksDWnfrXTFfdKW5chlFLg1/A5p5YlzEqPIrsVVYFdnRkJ5m1OQVZTp1dQAqmxsC65OVt0yMtgADzHgi6XVm2ahZoVtZ6Yqfs44/BHlvJZmVgzsTIjovMRVM+1+wxr28RxXS6pD/APbR2/MCvzxVLJUqoqRjuNDiEKIRBl1LtpHl6pnBPwgmQogv1ojB3L+Dw0YObnmlJA1R+YIYgSBY0wBAwu/iJwnimKXMRoI1eMq1gsQCTVCgDsfSyMQZDwpmXOvMZhidqUtr0kDfagl+4H44HqexHwWc5xrLZCILloo+Y/DFojQX3YqLN+wJOHZrKT5iNmnYRRBb8tTVity7dhW+kfjixnJMrlOdgGkAsdHkJ9d+hPrtjyjxP47mz2pHf7Nlg+kqoLk6RqYuRu1cvKKG4JNWQIwlk8kRn/Gni1Tqy+V5YfvsBRl/qI/bvXpQwEyWRE0yxtSoqrJK5FlY0XU7A9idlA7llGNXx3wLk4yqrPI2rZpQpKrIQSE22dtiTp6D5i4+I8PfLMmUjTVPNollojT0Iy0QP8CANK56FgP4RjpYnCKqIWCuIylkSJUFyPflbsxu9KBRud26nblxv/BvgxcvTyV51dBp0pY3A07FqNFvoO5MHhbwxHlF1bPmGHPKd6vqqX0HYnqfltjWZUEd8aun6by+DNn6lvUQhlzvi5C+2KsP0xYVO+2OiYC6jb47ESfTHYAQI2+KuZymoVi6q44p/PCMsMhxXwkkwprI9CbxUi8K6BSk0OgxtzDiJ8v1wlBTMh/wgjB7g2UUCiBeLL5bE2UhAwqQbKnFuHlopEUVqBBrrRH+lYpLlwgDlo9RAEiuC0bE1erupsdehPY40yEYFcT4Iktnv+H6GMufpI5Nl2PM46MyMo2Vy8gjykfmuk6h2YFGWZtQ0yIlqV+FVfSK6N2x5usUn2lDMixnlUqFC2AAoI7OTVlhdnHp03Cp8qLgkOkfdrUD/wC3t9KwHzXHIZKGaywLD78ezA36Eg9f730xn9KcL1f6l8csfJc4XL5QGkbdaO4PucX5uOUN49vY/wCeAg4jAAAkmq/uuwRx/jUKf8WI5uIpVMWUV1ZG0/4k1L+eOVPp5XuJqjkT4ZlPHMgkm1xgqCqWNgb5gTt9Pwxe4RJFFU05BAClY+rM1CqX0vudsVeNZTzmuJ43odA6j/zIOJly0Q0LNGSyqAdxXqOnXrjoaeKMH+4G92hIuMLM7MAyubOmtQIJJqx0+uDMA1wxLMdIDpfWwoil+IjcFmK7drGKa8RAGmNAg9RV/kABizlcnJJGQgJIdGPyAa/5jCONLikBztUegfs44cgy/myRxhyxpgbGgBCt7kAnrRo/TGxm45l4/jmiX21r/Q48myfB5QCqxtRJNGup67GvTE7+DJG3alv7qspP103jG0nK2I4m04942y8kRSIvJTLqZT5SiiCRrcWenQCzirmvGssmwAjHot3/AIj/AExkeI+GdJFSBE5To3u63OqWlDe9HFuCNVULbtXdWglar2vy5LY+9A+2C4Orig/DVNljOTk3v163/n3xj8jAUll6KbdlGkOXB0KSQegVh176iMa4wxn4pgg/vK6/+QA7YofYIvNzNFZVSFGsMFCqdVnVpeqKmyBXbriY7jdodVZIFtngaZYwI5CaSxGhUFyJWoAEk7KL39ReAuQmri0jMpRSiLHqO+ho9Cbdhyad+moA740nCsurZxERJmBEYuozCpaEFCZGVpS+kAhTQog2MZ7xHlFOeLIwYGNouU/ws1lW7gHv6g73Zxtw5FF/YqyK0zawDBOFf6YAeFJ5JYFaQEblQx++ABT/ANL71eNPl0vHdhJSVo5Mk4umWok2xZiGGRpteLER5bxYKOVcdiUY7ECA0AxN5W2K6ruMSedvWKiw5iBhujC0CcNdCT7YBCPycMjQ3idj6YRmAxAjzHiKc6FJxDmuMpHsxxUzfHY3QgHtiWiGQ4x4vfWQvS8AM1mRKb6E4vZvIgsfmcVGyPffC0mTuKcuVvFcwEdCR8jV/Ojg1DB646TIfrfEoNgBmfpqse4B/Mi8PTNyLta7eqIf5jBR+H/qsQtkcRwi/CJ3teSoOKyX0jPsYo/x6XizlvEWZjB0MqX/AAxRD5blThTkcc2UPpielD2QO+XuTHxVnT/8w4+QjH8lxBLxOdzzTzH2Mj1+AYDEgyWJVye+CscFwkBzb8lDyATuN/U7n8Tixl4P1WLi5XFlIMOITZPNOF0liwvo1n8MX4clHLqL0GMTqDr8rSSCQwcMtLezLdEHoemBubzKwRNLJdKBsOpN0qj3J/CicYbPeOc055H8lf4U29fiY7t9dvbGLP00cm1p+5pwZJp/Q9f4dPk6Cebms3ug8pJJWTlTRzshSJl26FztQo4uHh+XMhk8oM1BVBA0Iq3pVUACgC+hB+mPMclm2aOV2d2byZNJ1MSGKbEb7fTFvw54wzMBUSM0yDqrnUwHfQ53B9iSD7dcZMOKF3NsvySl/wCT1aAEmz+v0MEIodvritw+mVWU2rAEH1BojBGOLHaiklSOc7b2SKuLKp0xHGnpiwowxBwGOw9MJiEABiwhjxa0YTRiosKhTphVasTsuGFLxCCKLF4a0fXEimhh9XiEPO/ERYSm9/lgUJlPQ/0xs+J+G2kcuWoYxecy4EhHphaCNMxHow/Aj/PDw971tisIANheFLMOn54HBOSdGU7XuO24IxzSEdOYfPfEIiZu2+Hnh7g98GrJdCtmV9KxEuYBJ264UwV1xcTh4IusMIdFlQRYwj5TFrLqV5cWUj1Hp8sQgOXJ79ML9lwbGQw9OFk9sElANctiVYAMGRwyuxxFLk/TCMKRlvGHD/NyoRTR8xSPTo+x/H+WMC/DNJIZdJ9/1vj1nMZPUGVhYIojGc4hwKRAWVwVAJN7EUD17HpjPOUk9GiFUZ7huabSLKqK6jlNEVRN1g5kOEkhXcFIr+JgQW9kB3c+pGw6kjFPI5t1YGORV22KaVIA67hb/wB8bnw94N1sJMy/mbA6bJ1XvTsfu79B19cZ1jlJ0i2U4o2HhuzlYbFcimvmLH5Vg1Em2IsvAcW44sdWKpJGB7djkXEoGGhbwoGCAlRcdhF647ECB8JeOw2Tp9cVjjXb0wrdMR5ft9cWBiEImTHdBhz45+2BYRCdt++Bmc4DGVOlRqOLxw6PBAYLO+GZIwWYgDAfT8zj0fxB/YnGKj6HC0QpRTFcXIcyD1xTmxGn9cREoIPlFbfCIGX5Ynynw4fN3wwp2VYMffB7IcGujWM9wv8AtPrj0PIdFxEQrxcJAHTE3/DgBgj2x0nTDgBUnD/bFKXh/sMH2xVbrgNBRm5+EE9q+uBeY4STYr8cbI9sVXxVKKY6lRheGeCdM2orGE6itV36URpq97vG74fl6x0X6/DBGD+owIxUeAyfdyW4emJQaw2Lphx/rjQUj1bDm6YgHx4nPQ4gRUG+Ew8dsdiEP//Z"/>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9" name="Picture 11" descr="http://www.raisonsbrassband.com/images/Nautical%20Compas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657600"/>
            <a:ext cx="2033356" cy="1897799"/>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https://encrypted-tbn3.gstatic.com/images?q=tbn:ANd9GcSFbeJLuc-LbehA72uVlhsAmn0g5BxVPR4qT8zvfidBXhAXUcJe3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687189"/>
            <a:ext cx="2571750" cy="178117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5" descr="data:image/jpeg;base64,/9j/4AAQSkZJRgABAQAAAQABAAD/2wCEAAkGBxQSEhQUEhQUFhUXFxcXFRcUGBgVGBcXFxcXGBcVFxcYHCggGBwlHBcYITEhJSkrLi4uGB8zODMsNygtLisBCgoKDg0OGhAQGiwdICQsLCwsLCwsLCwsLCwsLCwsLCwsLCwsLCwsLCwsLCwsLCwsLCwsLCwsLCwsLCwsLCwsLP/AABEIALEBHAMBIgACEQEDEQH/xAAbAAACAgMBAAAAAAAAAAAAAAAFBgMEAAECB//EADwQAAEDAgMGAwYGAQIHAQAAAAEAAgMEEQUhMQYSQVFh8CJxgRMykbHB0RRCUqHh8TMjYhU0coKDkrIH/8QAGgEAAwEBAQEAAAAAAAAAAAAAAQIDAAQFBv/EACURAAICAgICAgIDAQAAAAAAAAABAhEDIRIxQVEEIhNxMkJhM//aAAwDAQACEQMRAD8AGzTbp/n9lqmxKxzU9TDqAhjqDP7L6sqHKmBszeqQ8ewp0Tt9mTmkH4aH5J2w9jmqTF6TfbewSSinozVoF0WNMqIA4ZOGUjP0npzB4HpzQ693d8eCBV1O6mk9pHpoRwI4tPRM+z7WzgPacjkRxaeR68VKLa0xbvRepYCf6+itOhyRCOEAAWUUrUeRSiiIFLFGApN34rpoWs1HTRzWXzXJ/daugE7Lb8EOr8ODh36ojddWusmarEbE8DBvbvil2pw1zdAvU56YEaIfNhIdfLitKMZE3A8xdERwWtw8l6LJgDTfTmuTs0w9EixpC8GeebikipyToU/t2aiHEKzFgcQ5Jvxo3Bixg1Mb5p2onZAKOLCmN45q2yHdzVlVFIqiV2nNeZbXNtKb6r0z1XnW2rLSD1Ucq+jFydC7FqFPLGSSe7qCAXIRiCAkdNVy4txIop0tK64IGnWy9G2bnuwNdytmkWRwFhb1H8o7s9X59fNdMUqopB0yXa3AgSXMCWaLFHxeB1yBkL8OnkvT3vErbceiQdo8J3SXN9UHfaDNVtFV9ZcXVSWS6pRyFqsNkBQ5WJZhcs31y9RbyFgJnNuoHNU8TrqJ5zWZj2B7VjIQVKM1xLLuhdZ0HckrWC6XcR2ibvbgshm1ONnNjchzCVaNxMg81NzSdCOQ9T0glYbpepJpKCbfAJjdlI3mOY5EXy/lOODx3aB0VjEMGbI0jmEciTNV7LtJVtkjD2O3muF2nvTy81p7klYbUvw+UxS/4HnI/od+roOfx4Ztpf3zUor2OpWdE5rd1DddEpzGy7mt739LhdDRYxu9vLout+wXAK2O7pQkpcq1ROG+qke+wS3juIbgKyA3R1imPhl0uVG0khORNkGqZy8klRBTeTdIi5thhuNyKZmPO436oPGFKGo8mLbGalx888kRZtAbZ+qRy3ks9u4JlkGUmPdDjzXSBvNBP/0E2lYOl1S2VhdJUNtfI3PRR7YVglqX20b4R6apcs7xsLf1BlC3xXKaKVg3bc9UGwWk3jfgm6mo7DQ92U8caSQsVYCqqUclqjBDvzfv/SO1NOLZD4IFUsIJ7+SugtUOWF1gsBkOakxSiD2XHJKGH126dU0UOJA6kEeaNeiiaapnn+NYeY3E2yQsGy9UxfCWTNJAv30XnOKYa6JxuDbmo5I+USlFoijfvCyikCja6ynfmLoKVoU3Dom/Z/ZR0sQeQMydQOnNA9nsNM0rWDS9z0CdJpp5Cfw0jY4mf6bbtJ3y3JzwQdN64/7VSPVspBewq2TL6aofi9XutJ6KaF+SXdp6izSF0XWx29CjXTbziVe2dpN9+l0Icbleg7F4bZu8RrmubF9puRJbYy0MAjju7LJK+L7V7slmHIcvkptscY3W7rV5655JuVSc+P7KSlWj0eKqhr4yySwfwOmap4RUPp5Pws//AIXnQj9H2+HJJ1LUuYQWmxTrTTx18Ps35SN9x3EEIKSl12BOw2HLpvf9IXg1a529DNlNHr/vbkBIPkfPqitrI2OmZ3zWzwWrLm/RYJ3+66HVRtd2FhdzyQCQVs1gTlbovPcerS9xHBNmP1O60rz+Z9ySp5JcURyMjXbQuApY2qGJXtk0TxBSkK1RYe56YKLZsnULq4tjU2K4jJ0Cnp8HklIDWEp5iweCEb0hAsNEGxja9rAWUot/uQcUuxuFdnFU5mHwljSDUPGdvyA636pRo6Z0r7DMnU/UrqKN8z+LnE5nX1T3s/gwjb1OpU39n/gK5M3g+FbjQAEWFPyVuNlljz38VSJZRoE1cKAV1OTcC37pnqmiyF1UV04kkKz4SDcK3R1Zar0lKe/moPwV1iYXw/F7ccuwiUjIahtn2S1T0tiiVPCQjVjpsD4xsbIy7obObyvmECpqCUu3Nx1+Vl6nQyniuMSr44QXWF+dlPgrC4LsACA0kTYYyPxE53S79DTq70GfomKihbGxrGjJoAHkMvilrZkOmkkqX34sj6abx+Q+KY7nhZaW+hokboiAkXaqfx2XoVQbtuvLsel3pj0T5JfRiT6OcEovaygcL5r0+4hi5ZJd2Jw/dbvuGqt7TV2623Tn8U2KHGNGjpCXj9UXyFC13O+5uubLlm+UmTfZICrmG1hjeHAqkzRaugpU7MeiVzfxMbKiHKePMf7hxB5ghEMKr2zxh7ddHNOrHDVp70sk7ZXFzE8AnI9kI7iLRTSipjuYJLCVo4cngcx8rq9+UVT8h4arl4W43AgOaQQRcEZgg5g35Lq3f0TWORaLUpsFM7Pvvoh+JzBrT2O9EDMVNqKrhzSsVfxep35CqTG3XJmfOXFHO9s2xqZcBwJ0hBIyVnZjZsv8cmQ5EFMGJY1FTN3WEXXVjx8VseMfZZihigbd1skCxbbEC7YglnFcafMdSAhscZcbAXK0p+gufotYhiUkxJe425LeH4Y+Y5Cw5ozg2zLnEOf8E60GGNjAAHJRbvsVRcgVgmAiMA29SmFkYCkDVy5ZOy6ikaPn36KJ5+66Aso3KqMQSN7+qqui/pX9e+ui43E6FooGnXTaREmxjkuzGmNxB7aJTNp7K6Wc1zuaINhopOduglJm0NY6Rwjbm5xAA0zOVk0Y1UbrCl/Zaj9vO+Yjwx5Nv+o/Yf8A0EsnS/ZOW3Qx4bEIomRgZNAHmdSfUm/qrYPdlKIQs3AktDlWabdhJ6Fef4XRmefoXXN0y7SVu7BYau8I78gt7IYdus3zxF+wrUmxHsYGsEUdhlYdEjbSVlyRfRMePV+405993Xn9ZUF7rkrZZqMQSdEIK7keFDdYuBZfCJ2SxLTluJY9N4MbifY3CetmsTbLGYZMwcrJCCuUNUWODhwT45V2NF0OuHTGkl/DSE+zcSYXHhzj+3rzTAHCyXWTR18Xs3ndkHuO0zVagx50DvY1QIc3Le4Ec/5VuiqdfoaibX/ZKu09fZpt6I1UV7XN8JFvNIOO1JfJbWyWbpAnLQM1Kcdl9nchLNkBmLrNmdng0e3nyaMwCoNpNpi87kWTRlktjxqC5S7ESrbLu0e0waDFDkBxCS5pi43JuuSbo7gmAOlN3A2yy+6Dk5foDbYNoMOfKfCMuaeMF2cbGLnXnxRClpGQt4fJVcRx1rb5od9DqKXYVL2syHBcjEWg6/LmkWux5zrgFUWVjncStxRvyHqEdU06FSErzKHFXxkZ5fRN+D462RuueVwtQ0clhl2q5uV21wOhWrKiHOCeytA/SyxwXIbyToBZZwW+SyJbce/h/KITf2XEjhb4rHFC8artxpzS1YG6FvaquOTG6uNgBrfgEx4BSCCFrBqBd3V594/H6JX2dh9vUGV3ux+71edPOwz/APVNctSG8VKX2YkfYQdLlZVHyZoVNiVuKoOxw+fxRSoLkgdKTVVIa3NjMhyJ/Mfj8k4SvETLZDKyobO4cII94gXtnxQfaPFdRddC+qti9bBOP15e6yCldPdcrledmyOciTdmLbQsAVqCAngtDGA5a2y4eER/Bu4KCakcOBVnEJSXbV06IjUFYAkoxJFO5hBabFMbcWgq2ezqvC8DwSgXLeh5hKz1JQ0D5nBsbSSfgPMoxk7pKwpssyOkge6KORrxoCw7zeluR6JiwTAmwt9vVG3FrTqT1UtNQwUDQ+Uh8tshyKWcaxqSocS45cBwVajj2+xtLsu7Q7RunO6zwxjQBAWtJNhmVkbC42AuU6bN4AGgPf8Auktz2wbkyvs7s3ezpB1CZaioZE2zfiquKYsGNs1JuI4u59wDknr2NaiE8Xx78rT8EuTVBdqVE519VpI5CN2dAqzThQxMU5PAIoBDM7NWsKqCx4suY6QlW6PDyHX5JqCOuG1Jt32UUbIDxS7SZAeXFX457DNFFYsKuIssuLKgyoyVpj06HssRnJbutRBbe6yYxDUyWHJIm1NfcloN7+qaMVqd0Fec11SXSF3I5KeSXGJKbGnDp208TWXz1d1cdfPl6KhWY0M7ZpefMTqSuFz/AJV0hHIuz4i5yqmUrkRnkpW0rjwWuTBs9BxuvDWW5Lz+tn33Eojj1cXuIvkgyp8nL/VDSZi7Ywk2Gqs0GHvlOQy5pywnZ4MFzbzzUseLyxVGxboMGcbFw9EepsI6ItLNFEMyh8+07G5NXRx9FOKXZbiwropjhI42/lLs21TjoCqE20Mp42W4+w6GuTCo+Jb/AGl3FZ6ePwxgSP5N90HqePkP2VCE1FSd0FxB1te3qmegwOGlaHzeJ2tjwWWPl0DsC4Rs2+Y78vgZ5W+AROvxmKlb7OmAvaxdxQ/HtpnSeGPwt6JZc6+qEskYaj2K2l0S1VS6Rxc43KjjYXGwXLW3NgnHZrArWe/z/pRhFzdsVK2SbNYCG2e/zV3GsXaxtgfQKTGsSDGkDgEhVtUZHElWeijdKkd1tc6Q3zVO6xYFCU2yTZikjYtMarDGJ4RCkdNbwCLUOHXVGlZnn3qjlLOBZXjEZFinorZFTsgHJTxvBAK251raLSGpHLzZU5ZzwUlRLfvvsqCmgJNyggMsU0jtcvNE4p1RfkLd92UbZOqeIyYcp5727yU8rsihlCCSFNilRutTD3oWdpq6zSL5lLMOHSP0aUaw6IVVV4z/AKbPE7rbRv7X8mlNLsRhjyaxt+ZXNNc3vwSq9sTqXZqRyL0+yJGoPqrtRtQRpYeQVCbal36iVqijfVBWn2ZA96wy70Vj/hlOMiRdKs+07yOPqUPfjchOq35EjckukC3OuUXwTBXTEEjw/NbwDBzK4OI8IITNX4oynbus1ASYsX9pCpeWW2tipm2Nsh3dAsU2mJJDNL5IDXYi6Qm5VK6s5pBci1PVOebuJKiuobqenpHPNgEqyN9Kwcjkv5BG8D2dfMQ59w1FsE2aDbPk+CI4nijY2kNsAFaOPzIZL2bnq4qVlmWvxPFJWLYs6VxzyUWI1xkPRUVHNm8RBKRhK0sRPBcPMrxyuueEHN0IthTZjB9477h5fdN1dUtiZbRbp4xEwdEn7SYlfwgrspJFf4oGYxX+0dlohpWErS5Mk7JXZit0VC+QgNBPWyK4HgG+PaTHciHE5X8kUk2ggg8EDBYfm4q2PDSuWhlH2Q02yz7XIKjqsKMeoU0W2EhN72HJMFNVsqmWNg63xXQuL6HpMQqiSxWoa0g6q/tDhpYdMkAUZycWI9DdRVNwPTP6ImHd5JTwiXOx0TTTMuNckbsKOBFdWQ3dt3quoxYLJBfRNQ1FaZ3yXEAJK6cwnW/plyV+ip7Z2TpGSLdJFYd9Uu7V126CAe7Jgq5wxpKRZnGomJ1YzP7d9ClnKkGT8HNNUexZb8x8R8zoO+qqTYg49Faq4b3Q19OQVyu0tEjh0pK4LlJ7B3IrttE8/lKk1IBXusV1uFyHgpBg0nJD8cg0M2I1zadm4y17JPqagvNyrtSHSvOuaI0WzjjmQu6UZT0hnbF0MKnhonO4FOlPgDW62V+npI2cAjH468mUBYwzZwuPiTPSYfHCAePVTOqA1CK+u6q6io9D0kWMUxSwsDkk7E64uNrqavqShDyubPl1SEkzRWli2AuNbJkkERcQAn3Z+hDGglL2z1DcglORcGM9F3Y4cUVgiljlaGtKQKqbecSi20FYXOsgRUs0qVCzZiObN4UJCZJMomZnrbgheH0hle1jeJRzaWqEbW00dt1ub7cSp4YpJ5JGivJUx7GzM6zfDGMmtHJB1yu2hRlkeR2wPZslEMJxAxuFihrljSnjkcZGs9OcG1UWdr2Xn2KUZjeQmPZavNwOCubX4eHN3gF3TipxKPaE3D5LOCdsNdkLJBabFOOCzXaM+ShieqEiHgxbMK6ifkpT/auixAyn/b+VO8bre7rpzteCoYpUbrT5JgALabETbdbqcrBFcJwIRwAH3z4n/wDUeHSwACB4FTfiKkyO9yM3z4u/KPTX0HNOvtc/uop8pWCKvbFWpoCC4W7ubqs2hvwTlJCHZ/bvgqrKDPRBxRnADU2E34dhE4cHA1sijYw0IfWV1skEvQaSO20DBxUopGdEDkrXLkYg4JuP+gtFiKnjgF3WJVOq2hDcggWI4iSSg733RyfIUehHIZXbRrbMdvxSvdZdQXzH5ByY1PxQHiqVRWXQQPUgkVF8jkaySokuqykeolDI7YsjFZo4t5wVcBGcIhzCfDC2aKGbB6ewXWMVNm26K1St3WjyS3tDUrseir0hfrJN5xVdbcVPQU5ke1o4lcM7nOkS7Y0bOUvsYXTH3iDu9EqVcpc5zjxKbtqJhFE2JvIXSU5N8yShBQQ79GwpFywLZXNBUhTkrFi0l8gCuDz7py79U9sIlgA1yXm9JLuuCe9nqoEWPFelglcSkWJOJ05Y8hE8BquBV3aygsd6xS7RvLXBLJcJivTPQaaXIK61+vPRLlHU5D6IpBV+f0VkUTCDz8u+/NKG01afdGpyy+SZ6yfdjJ6JGil9pNvnQHK/NJklSBJjhszSCKIN46utxcdft5BW6l9j2eKgwmUXA5qWtZxWgqGXRLBUXFj/AFZXmOuP5QWC4RKJ2SWQUzufP6ILWwFE3z2Oa5eWuHZTJaM9ixJkuLojW036UPcwpZIkwPLQH46KnNSFvBO7qQKjVUN0ZYEzNCaQtItXYeRewQt7CNV5+XC4inK6aVythJBmZIVwuguV0N2BkkQuUyYNGl2nGabcGYuvChohSpk3WJGxWo3nFM2P1e6PJJjnXRzSpUGTOSmfZCjzMh4aJaY25ATp/wAvTdSP3UvjRuTkwQQB2mrfaSnkMkGAuV3K+5J5q7RUJIuubJeXJ/gLIYoCeC6dDZFTFui1u/NRvjV1AwHe1RIlPSqg5llHJABoFHsHqrWsgCu0UliE/wAeVMKH3EohNCLa2SNPBuu9U3YLWXG6dCosWw+5uBx/bsLulHkijVgimk8OSK4aCXAaqrS0JJtZE6iZlLHc62QiqWwJFPautsBG33jl/aAQM3bAcNe+9UUw+idIDO/V/ujk3n0J+3kqFdFYnv4rmm7diyDeFVHiCPyi6TcKlta6bKeW7VWDtDxZwzW3qrjDoh8uR0VuJ+SaQxVxB1iq0FVnqp8TCD79is2K3sNVEd27zdeI+yDy6othsyhrKVu9e9r527KLRmSjj5/UqOX7fVbWKhgVVaH1+qW6/wB5YsXNn/iIyothYsXmLsB01craxdPgDJ6X3gnHCdB6fJYsXbg6GiBto/r9kAWLFLP/ACBIsYb/AJG+YTPtT/ib3yWLE+D/AJsaPQos1CY6PQeaxYufB5FRJNoPNaZw8voVixdPgJDUa980Kq1ixTn0ZlVT0uqxYpY+zIYMNTG/3e+ixYvRj0PE5o9T5lLG2OvfMrFilm/gzPoaHf4++aWsY1PfJbWKE+kLIpUWvqmvDNFixPj6NE6n19fup4OHfFYsVJDkVbp3yKBye98fktLEvhCyCGG8EVHHzK2sVF0FdH//2Q=="/>
          <p:cNvSpPr>
            <a:spLocks noChangeAspect="1" noChangeArrowheads="1"/>
          </p:cNvSpPr>
          <p:nvPr/>
        </p:nvSpPr>
        <p:spPr bwMode="auto">
          <a:xfrm>
            <a:off x="30480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7" descr="data:image/jpeg;base64,/9j/4AAQSkZJRgABAQAAAQABAAD/2wCEAAkGBxQSEhQUEhQUFhUXFxcXFRcUGBgVGBcXFxcXGBcVFxcYHCggGBwlHBcYITEhJSkrLi4uGB8zODMsNygtLisBCgoKDg0OGhAQGiwdICQsLCwsLCwsLCwsLCwsLCwsLCwsLCwsLCwsLCwsLCwsLCwsLCwsLCwsLCwsLCwsLCwsLP/AABEIALEBHAMBIgACEQEDEQH/xAAbAAACAgMBAAAAAAAAAAAAAAAFBgMEAAECB//EADwQAAEDAgMGAwYGAQIHAQAAAAEAAgMEEQUhMQYSQVFh8CJxgRMykbHB0RRCUqHh8TMjYhU0coKDkrIH/8QAGgEAAwEBAQEAAAAAAAAAAAAAAQIDAAQFBv/EACURAAICAgICAgIDAQAAAAAAAAABAhEDIRIxQVEEIhNxMkJhM//aAAwDAQACEQMRAD8AGzTbp/n9lqmxKxzU9TDqAhjqDP7L6sqHKmBszeqQ8ewp0Tt9mTmkH4aH5J2w9jmqTF6TfbewSSinozVoF0WNMqIA4ZOGUjP0npzB4HpzQ693d8eCBV1O6mk9pHpoRwI4tPRM+z7WzgPacjkRxaeR68VKLa0xbvRepYCf6+itOhyRCOEAAWUUrUeRSiiIFLFGApN34rpoWs1HTRzWXzXJ/daugE7Lb8EOr8ODh36ojddWusmarEbE8DBvbvil2pw1zdAvU56YEaIfNhIdfLitKMZE3A8xdERwWtw8l6LJgDTfTmuTs0w9EixpC8GeebikipyToU/t2aiHEKzFgcQ5Jvxo3Bixg1Mb5p2onZAKOLCmN45q2yHdzVlVFIqiV2nNeZbXNtKb6r0z1XnW2rLSD1Ucq+jFydC7FqFPLGSSe7qCAXIRiCAkdNVy4txIop0tK64IGnWy9G2bnuwNdytmkWRwFhb1H8o7s9X59fNdMUqopB0yXa3AgSXMCWaLFHxeB1yBkL8OnkvT3vErbceiQdo8J3SXN9UHfaDNVtFV9ZcXVSWS6pRyFqsNkBQ5WJZhcs31y9RbyFgJnNuoHNU8TrqJ5zWZj2B7VjIQVKM1xLLuhdZ0HckrWC6XcR2ibvbgshm1ONnNjchzCVaNxMg81NzSdCOQ9T0glYbpepJpKCbfAJjdlI3mOY5EXy/lOODx3aB0VjEMGbI0jmEciTNV7LtJVtkjD2O3muF2nvTy81p7klYbUvw+UxS/4HnI/od+roOfx4Ztpf3zUor2OpWdE5rd1DddEpzGy7mt739LhdDRYxu9vLout+wXAK2O7pQkpcq1ROG+qke+wS3juIbgKyA3R1imPhl0uVG0khORNkGqZy8klRBTeTdIi5thhuNyKZmPO436oPGFKGo8mLbGalx888kRZtAbZ+qRy3ks9u4JlkGUmPdDjzXSBvNBP/0E2lYOl1S2VhdJUNtfI3PRR7YVglqX20b4R6apcs7xsLf1BlC3xXKaKVg3bc9UGwWk3jfgm6mo7DQ92U8caSQsVYCqqUclqjBDvzfv/SO1NOLZD4IFUsIJ7+SugtUOWF1gsBkOakxSiD2XHJKGH126dU0UOJA6kEeaNeiiaapnn+NYeY3E2yQsGy9UxfCWTNJAv30XnOKYa6JxuDbmo5I+USlFoijfvCyikCja6ynfmLoKVoU3Dom/Z/ZR0sQeQMydQOnNA9nsNM0rWDS9z0CdJpp5Cfw0jY4mf6bbtJ3y3JzwQdN64/7VSPVspBewq2TL6aofi9XutJ6KaF+SXdp6izSF0XWx29CjXTbziVe2dpN9+l0Icbleg7F4bZu8RrmubF9puRJbYy0MAjju7LJK+L7V7slmHIcvkptscY3W7rV5655JuVSc+P7KSlWj0eKqhr4yySwfwOmap4RUPp5Pws//AIXnQj9H2+HJJ1LUuYQWmxTrTTx18Ps35SN9x3EEIKSl12BOw2HLpvf9IXg1a529DNlNHr/vbkBIPkfPqitrI2OmZ3zWzwWrLm/RYJ3+66HVRtd2FhdzyQCQVs1gTlbovPcerS9xHBNmP1O60rz+Z9ySp5JcURyMjXbQuApY2qGJXtk0TxBSkK1RYe56YKLZsnULq4tjU2K4jJ0Cnp8HklIDWEp5iweCEb0hAsNEGxja9rAWUot/uQcUuxuFdnFU5mHwljSDUPGdvyA636pRo6Z0r7DMnU/UrqKN8z+LnE5nX1T3s/gwjb1OpU39n/gK5M3g+FbjQAEWFPyVuNlljz38VSJZRoE1cKAV1OTcC37pnqmiyF1UV04kkKz4SDcK3R1Zar0lKe/moPwV1iYXw/F7ccuwiUjIahtn2S1T0tiiVPCQjVjpsD4xsbIy7obObyvmECpqCUu3Nx1+Vl6nQyniuMSr44QXWF+dlPgrC4LsACA0kTYYyPxE53S79DTq70GfomKihbGxrGjJoAHkMvilrZkOmkkqX34sj6abx+Q+KY7nhZaW+hokboiAkXaqfx2XoVQbtuvLsel3pj0T5JfRiT6OcEovaygcL5r0+4hi5ZJd2Jw/dbvuGqt7TV2623Tn8U2KHGNGjpCXj9UXyFC13O+5uubLlm+UmTfZICrmG1hjeHAqkzRaugpU7MeiVzfxMbKiHKePMf7hxB5ghEMKr2zxh7ddHNOrHDVp70sk7ZXFzE8AnI9kI7iLRTSipjuYJLCVo4cngcx8rq9+UVT8h4arl4W43AgOaQQRcEZgg5g35Lq3f0TWORaLUpsFM7Pvvoh+JzBrT2O9EDMVNqKrhzSsVfxep35CqTG3XJmfOXFHO9s2xqZcBwJ0hBIyVnZjZsv8cmQ5EFMGJY1FTN3WEXXVjx8VseMfZZihigbd1skCxbbEC7YglnFcafMdSAhscZcbAXK0p+gufotYhiUkxJe425LeH4Y+Y5Cw5ozg2zLnEOf8E60GGNjAAHJRbvsVRcgVgmAiMA29SmFkYCkDVy5ZOy6ikaPn36KJ5+66Aso3KqMQSN7+qqui/pX9e+ui43E6FooGnXTaREmxjkuzGmNxB7aJTNp7K6Wc1zuaINhopOduglJm0NY6Rwjbm5xAA0zOVk0Y1UbrCl/Zaj9vO+Yjwx5Nv+o/Yf8A0EsnS/ZOW3Qx4bEIomRgZNAHmdSfUm/qrYPdlKIQs3AktDlWabdhJ6Fef4XRmefoXXN0y7SVu7BYau8I78gt7IYdus3zxF+wrUmxHsYGsEUdhlYdEjbSVlyRfRMePV+405993Xn9ZUF7rkrZZqMQSdEIK7keFDdYuBZfCJ2SxLTluJY9N4MbifY3CetmsTbLGYZMwcrJCCuUNUWODhwT45V2NF0OuHTGkl/DSE+zcSYXHhzj+3rzTAHCyXWTR18Xs3ndkHuO0zVagx50DvY1QIc3Le4Ec/5VuiqdfoaibX/ZKu09fZpt6I1UV7XN8JFvNIOO1JfJbWyWbpAnLQM1Kcdl9nchLNkBmLrNmdng0e3nyaMwCoNpNpi87kWTRlktjxqC5S7ESrbLu0e0waDFDkBxCS5pi43JuuSbo7gmAOlN3A2yy+6Dk5foDbYNoMOfKfCMuaeMF2cbGLnXnxRClpGQt4fJVcRx1rb5od9DqKXYVL2syHBcjEWg6/LmkWux5zrgFUWVjncStxRvyHqEdU06FSErzKHFXxkZ5fRN+D462RuueVwtQ0clhl2q5uV21wOhWrKiHOCeytA/SyxwXIbyToBZZwW+SyJbce/h/KITf2XEjhb4rHFC8artxpzS1YG6FvaquOTG6uNgBrfgEx4BSCCFrBqBd3V594/H6JX2dh9vUGV3ux+71edPOwz/APVNctSG8VKX2YkfYQdLlZVHyZoVNiVuKoOxw+fxRSoLkgdKTVVIa3NjMhyJ/Mfj8k4SvETLZDKyobO4cII94gXtnxQfaPFdRddC+qti9bBOP15e6yCldPdcrledmyOciTdmLbQsAVqCAngtDGA5a2y4eER/Bu4KCakcOBVnEJSXbV06IjUFYAkoxJFO5hBabFMbcWgq2ezqvC8DwSgXLeh5hKz1JQ0D5nBsbSSfgPMoxk7pKwpssyOkge6KORrxoCw7zeluR6JiwTAmwt9vVG3FrTqT1UtNQwUDQ+Uh8tshyKWcaxqSocS45cBwVajj2+xtLsu7Q7RunO6zwxjQBAWtJNhmVkbC42AuU6bN4AGgPf8Auktz2wbkyvs7s3ezpB1CZaioZE2zfiquKYsGNs1JuI4u59wDknr2NaiE8Xx78rT8EuTVBdqVE519VpI5CN2dAqzThQxMU5PAIoBDM7NWsKqCx4suY6QlW6PDyHX5JqCOuG1Jt32UUbIDxS7SZAeXFX457DNFFYsKuIssuLKgyoyVpj06HssRnJbutRBbe6yYxDUyWHJIm1NfcloN7+qaMVqd0Fec11SXSF3I5KeSXGJKbGnDp208TWXz1d1cdfPl6KhWY0M7ZpefMTqSuFz/AJV0hHIuz4i5yqmUrkRnkpW0rjwWuTBs9BxuvDWW5Lz+tn33Eojj1cXuIvkgyp8nL/VDSZi7Ywk2Gqs0GHvlOQy5pywnZ4MFzbzzUseLyxVGxboMGcbFw9EepsI6ItLNFEMyh8+07G5NXRx9FOKXZbiwropjhI42/lLs21TjoCqE20Mp42W4+w6GuTCo+Jb/AGl3FZ6ePwxgSP5N90HqePkP2VCE1FSd0FxB1te3qmegwOGlaHzeJ2tjwWWPl0DsC4Rs2+Y78vgZ5W+AROvxmKlb7OmAvaxdxQ/HtpnSeGPwt6JZc6+qEskYaj2K2l0S1VS6Rxc43KjjYXGwXLW3NgnHZrArWe/z/pRhFzdsVK2SbNYCG2e/zV3GsXaxtgfQKTGsSDGkDgEhVtUZHElWeijdKkd1tc6Q3zVO6xYFCU2yTZikjYtMarDGJ4RCkdNbwCLUOHXVGlZnn3qjlLOBZXjEZFinorZFTsgHJTxvBAK251raLSGpHLzZU5ZzwUlRLfvvsqCmgJNyggMsU0jtcvNE4p1RfkLd92UbZOqeIyYcp5727yU8rsihlCCSFNilRutTD3oWdpq6zSL5lLMOHSP0aUaw6IVVV4z/AKbPE7rbRv7X8mlNLsRhjyaxt+ZXNNc3vwSq9sTqXZqRyL0+yJGoPqrtRtQRpYeQVCbal36iVqijfVBWn2ZA96wy70Vj/hlOMiRdKs+07yOPqUPfjchOq35EjckukC3OuUXwTBXTEEjw/NbwDBzK4OI8IITNX4oynbus1ASYsX9pCpeWW2tipm2Nsh3dAsU2mJJDNL5IDXYi6Qm5VK6s5pBci1PVOebuJKiuobqenpHPNgEqyN9Kwcjkv5BG8D2dfMQ59w1FsE2aDbPk+CI4nijY2kNsAFaOPzIZL2bnq4qVlmWvxPFJWLYs6VxzyUWI1xkPRUVHNm8RBKRhK0sRPBcPMrxyuueEHN0IthTZjB9477h5fdN1dUtiZbRbp4xEwdEn7SYlfwgrspJFf4oGYxX+0dlohpWErS5Mk7JXZit0VC+QgNBPWyK4HgG+PaTHciHE5X8kUk2ggg8EDBYfm4q2PDSuWhlH2Q02yz7XIKjqsKMeoU0W2EhN72HJMFNVsqmWNg63xXQuL6HpMQqiSxWoa0g6q/tDhpYdMkAUZycWI9DdRVNwPTP6ImHd5JTwiXOx0TTTMuNckbsKOBFdWQ3dt3quoxYLJBfRNQ1FaZ3yXEAJK6cwnW/plyV+ip7Z2TpGSLdJFYd9Uu7V126CAe7Jgq5wxpKRZnGomJ1YzP7d9ClnKkGT8HNNUexZb8x8R8zoO+qqTYg49Faq4b3Q19OQVyu0tEjh0pK4LlJ7B3IrttE8/lKk1IBXusV1uFyHgpBg0nJD8cg0M2I1zadm4y17JPqagvNyrtSHSvOuaI0WzjjmQu6UZT0hnbF0MKnhonO4FOlPgDW62V+npI2cAjH468mUBYwzZwuPiTPSYfHCAePVTOqA1CK+u6q6io9D0kWMUxSwsDkk7E64uNrqavqShDyubPl1SEkzRWli2AuNbJkkERcQAn3Z+hDGglL2z1DcglORcGM9F3Y4cUVgiljlaGtKQKqbecSi20FYXOsgRUs0qVCzZiObN4UJCZJMomZnrbgheH0hle1jeJRzaWqEbW00dt1ub7cSp4YpJ5JGivJUx7GzM6zfDGMmtHJB1yu2hRlkeR2wPZslEMJxAxuFihrljSnjkcZGs9OcG1UWdr2Xn2KUZjeQmPZavNwOCubX4eHN3gF3TipxKPaE3D5LOCdsNdkLJBabFOOCzXaM+ShieqEiHgxbMK6ifkpT/auixAyn/b+VO8bre7rpzteCoYpUbrT5JgALabETbdbqcrBFcJwIRwAH3z4n/wDUeHSwACB4FTfiKkyO9yM3z4u/KPTX0HNOvtc/uop8pWCKvbFWpoCC4W7ubqs2hvwTlJCHZ/bvgqrKDPRBxRnADU2E34dhE4cHA1sijYw0IfWV1skEvQaSO20DBxUopGdEDkrXLkYg4JuP+gtFiKnjgF3WJVOq2hDcggWI4iSSg733RyfIUehHIZXbRrbMdvxSvdZdQXzH5ByY1PxQHiqVRWXQQPUgkVF8jkaySokuqykeolDI7YsjFZo4t5wVcBGcIhzCfDC2aKGbB6ewXWMVNm26K1St3WjyS3tDUrseir0hfrJN5xVdbcVPQU5ke1o4lcM7nOkS7Y0bOUvsYXTH3iDu9EqVcpc5zjxKbtqJhFE2JvIXSU5N8yShBQQ79GwpFywLZXNBUhTkrFi0l8gCuDz7py79U9sIlgA1yXm9JLuuCe9nqoEWPFelglcSkWJOJ05Y8hE8BquBV3aygsd6xS7RvLXBLJcJivTPQaaXIK61+vPRLlHU5D6IpBV+f0VkUTCDz8u+/NKG01afdGpyy+SZ6yfdjJ6JGil9pNvnQHK/NJklSBJjhszSCKIN46utxcdft5BW6l9j2eKgwmUXA5qWtZxWgqGXRLBUXFj/AFZXmOuP5QWC4RKJ2SWQUzufP6ILWwFE3z2Oa5eWuHZTJaM9ixJkuLojW036UPcwpZIkwPLQH46KnNSFvBO7qQKjVUN0ZYEzNCaQtItXYeRewQt7CNV5+XC4inK6aVythJBmZIVwuguV0N2BkkQuUyYNGl2nGabcGYuvChohSpk3WJGxWo3nFM2P1e6PJJjnXRzSpUGTOSmfZCjzMh4aJaY25ATp/wAvTdSP3UvjRuTkwQQB2mrfaSnkMkGAuV3K+5J5q7RUJIuubJeXJ/gLIYoCeC6dDZFTFui1u/NRvjV1AwHe1RIlPSqg5llHJABoFHsHqrWsgCu0UliE/wAeVMKH3EohNCLa2SNPBuu9U3YLWXG6dCosWw+5uBx/bsLulHkijVgimk8OSK4aCXAaqrS0JJtZE6iZlLHc62QiqWwJFPautsBG33jl/aAQM3bAcNe+9UUw+idIDO/V/ujk3n0J+3kqFdFYnv4rmm7diyDeFVHiCPyi6TcKlta6bKeW7VWDtDxZwzW3qrjDoh8uR0VuJ+SaQxVxB1iq0FVnqp8TCD79is2K3sNVEd27zdeI+yDy6othsyhrKVu9e9r527KLRmSjj5/UqOX7fVbWKhgVVaH1+qW6/wB5YsXNn/iIyothYsXmLsB01craxdPgDJ6X3gnHCdB6fJYsXbg6GiBto/r9kAWLFLP/ACBIsYb/AJG+YTPtT/ib3yWLE+D/AJsaPQos1CY6PQeaxYufB5FRJNoPNaZw8voVixdPgJDUa980Kq1ixTn0ZlVT0uqxYpY+zIYMNTG/3e+ixYvRj0PE5o9T5lLG2OvfMrFilm/gzPoaHf4++aWsY1PfJbWKE+kLIpUWvqmvDNFixPj6NE6n19fup4OHfFYsVJDkVbp3yKBye98fktLEvhCyCGG8EVHHzK2sVF0FdH//2Q=="/>
          <p:cNvSpPr>
            <a:spLocks noChangeAspect="1" noChangeArrowheads="1"/>
          </p:cNvSpPr>
          <p:nvPr/>
        </p:nvSpPr>
        <p:spPr bwMode="auto">
          <a:xfrm>
            <a:off x="457200"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9" descr="data:image/jpeg;base64,/9j/4AAQSkZJRgABAQAAAQABAAD/2wCEAAkGBxQSEhQUEhQUFhUXFxcXFRcUGBgVGBcXFxcXGBcVFxcYHCggGBwlHBcYITEhJSkrLi4uGB8zODMsNygtLisBCgoKDg0OGhAQGiwdICQsLCwsLCwsLCwsLCwsLCwsLCwsLCwsLCwsLCwsLCwsLCwsLCwsLCwsLCwsLCwsLCwsLP/AABEIALEBHAMBIgACEQEDEQH/xAAbAAACAgMBAAAAAAAAAAAAAAAFBgMEAAECB//EADwQAAEDAgMGAwYGAQIHAQAAAAEAAgMEEQUhMQYSQVFh8CJxgRMykbHB0RRCUqHh8TMjYhU0coKDkrIH/8QAGgEAAwEBAQEAAAAAAAAAAAAAAQIDAAQFBv/EACURAAICAgICAgIDAQAAAAAAAAABAhEDIRIxQVEEIhNxMkJhM//aAAwDAQACEQMRAD8AGzTbp/n9lqmxKxzU9TDqAhjqDP7L6sqHKmBszeqQ8ewp0Tt9mTmkH4aH5J2w9jmqTF6TfbewSSinozVoF0WNMqIA4ZOGUjP0npzB4HpzQ693d8eCBV1O6mk9pHpoRwI4tPRM+z7WzgPacjkRxaeR68VKLa0xbvRepYCf6+itOhyRCOEAAWUUrUeRSiiIFLFGApN34rpoWs1HTRzWXzXJ/daugE7Lb8EOr8ODh36ojddWusmarEbE8DBvbvil2pw1zdAvU56YEaIfNhIdfLitKMZE3A8xdERwWtw8l6LJgDTfTmuTs0w9EixpC8GeebikipyToU/t2aiHEKzFgcQ5Jvxo3Bixg1Mb5p2onZAKOLCmN45q2yHdzVlVFIqiV2nNeZbXNtKb6r0z1XnW2rLSD1Ucq+jFydC7FqFPLGSSe7qCAXIRiCAkdNVy4txIop0tK64IGnWy9G2bnuwNdytmkWRwFhb1H8o7s9X59fNdMUqopB0yXa3AgSXMCWaLFHxeB1yBkL8OnkvT3vErbceiQdo8J3SXN9UHfaDNVtFV9ZcXVSWS6pRyFqsNkBQ5WJZhcs31y9RbyFgJnNuoHNU8TrqJ5zWZj2B7VjIQVKM1xLLuhdZ0HckrWC6XcR2ibvbgshm1ONnNjchzCVaNxMg81NzSdCOQ9T0glYbpepJpKCbfAJjdlI3mOY5EXy/lOODx3aB0VjEMGbI0jmEciTNV7LtJVtkjD2O3muF2nvTy81p7klYbUvw+UxS/4HnI/od+roOfx4Ztpf3zUor2OpWdE5rd1DddEpzGy7mt739LhdDRYxu9vLout+wXAK2O7pQkpcq1ROG+qke+wS3juIbgKyA3R1imPhl0uVG0khORNkGqZy8klRBTeTdIi5thhuNyKZmPO436oPGFKGo8mLbGalx888kRZtAbZ+qRy3ks9u4JlkGUmPdDjzXSBvNBP/0E2lYOl1S2VhdJUNtfI3PRR7YVglqX20b4R6apcs7xsLf1BlC3xXKaKVg3bc9UGwWk3jfgm6mo7DQ92U8caSQsVYCqqUclqjBDvzfv/SO1NOLZD4IFUsIJ7+SugtUOWF1gsBkOakxSiD2XHJKGH126dU0UOJA6kEeaNeiiaapnn+NYeY3E2yQsGy9UxfCWTNJAv30XnOKYa6JxuDbmo5I+USlFoijfvCyikCja6ynfmLoKVoU3Dom/Z/ZR0sQeQMydQOnNA9nsNM0rWDS9z0CdJpp5Cfw0jY4mf6bbtJ3y3JzwQdN64/7VSPVspBewq2TL6aofi9XutJ6KaF+SXdp6izSF0XWx29CjXTbziVe2dpN9+l0Icbleg7F4bZu8RrmubF9puRJbYy0MAjju7LJK+L7V7slmHIcvkptscY3W7rV5655JuVSc+P7KSlWj0eKqhr4yySwfwOmap4RUPp5Pws//AIXnQj9H2+HJJ1LUuYQWmxTrTTx18Ps35SN9x3EEIKSl12BOw2HLpvf9IXg1a529DNlNHr/vbkBIPkfPqitrI2OmZ3zWzwWrLm/RYJ3+66HVRtd2FhdzyQCQVs1gTlbovPcerS9xHBNmP1O60rz+Z9ySp5JcURyMjXbQuApY2qGJXtk0TxBSkK1RYe56YKLZsnULq4tjU2K4jJ0Cnp8HklIDWEp5iweCEb0hAsNEGxja9rAWUot/uQcUuxuFdnFU5mHwljSDUPGdvyA636pRo6Z0r7DMnU/UrqKN8z+LnE5nX1T3s/gwjb1OpU39n/gK5M3g+FbjQAEWFPyVuNlljz38VSJZRoE1cKAV1OTcC37pnqmiyF1UV04kkKz4SDcK3R1Zar0lKe/moPwV1iYXw/F7ccuwiUjIahtn2S1T0tiiVPCQjVjpsD4xsbIy7obObyvmECpqCUu3Nx1+Vl6nQyniuMSr44QXWF+dlPgrC4LsACA0kTYYyPxE53S79DTq70GfomKihbGxrGjJoAHkMvilrZkOmkkqX34sj6abx+Q+KY7nhZaW+hokboiAkXaqfx2XoVQbtuvLsel3pj0T5JfRiT6OcEovaygcL5r0+4hi5ZJd2Jw/dbvuGqt7TV2623Tn8U2KHGNGjpCXj9UXyFC13O+5uubLlm+UmTfZICrmG1hjeHAqkzRaugpU7MeiVzfxMbKiHKePMf7hxB5ghEMKr2zxh7ddHNOrHDVp70sk7ZXFzE8AnI9kI7iLRTSipjuYJLCVo4cngcx8rq9+UVT8h4arl4W43AgOaQQRcEZgg5g35Lq3f0TWORaLUpsFM7Pvvoh+JzBrT2O9EDMVNqKrhzSsVfxep35CqTG3XJmfOXFHO9s2xqZcBwJ0hBIyVnZjZsv8cmQ5EFMGJY1FTN3WEXXVjx8VseMfZZihigbd1skCxbbEC7YglnFcafMdSAhscZcbAXK0p+gufotYhiUkxJe425LeH4Y+Y5Cw5ozg2zLnEOf8E60GGNjAAHJRbvsVRcgVgmAiMA29SmFkYCkDVy5ZOy6ikaPn36KJ5+66Aso3KqMQSN7+qqui/pX9e+ui43E6FooGnXTaREmxjkuzGmNxB7aJTNp7K6Wc1zuaINhopOduglJm0NY6Rwjbm5xAA0zOVk0Y1UbrCl/Zaj9vO+Yjwx5Nv+o/Yf8A0EsnS/ZOW3Qx4bEIomRgZNAHmdSfUm/qrYPdlKIQs3AktDlWabdhJ6Fef4XRmefoXXN0y7SVu7BYau8I78gt7IYdus3zxF+wrUmxHsYGsEUdhlYdEjbSVlyRfRMePV+405993Xn9ZUF7rkrZZqMQSdEIK7keFDdYuBZfCJ2SxLTluJY9N4MbifY3CetmsTbLGYZMwcrJCCuUNUWODhwT45V2NF0OuHTGkl/DSE+zcSYXHhzj+3rzTAHCyXWTR18Xs3ndkHuO0zVagx50DvY1QIc3Le4Ec/5VuiqdfoaibX/ZKu09fZpt6I1UV7XN8JFvNIOO1JfJbWyWbpAnLQM1Kcdl9nchLNkBmLrNmdng0e3nyaMwCoNpNpi87kWTRlktjxqC5S7ESrbLu0e0waDFDkBxCS5pi43JuuSbo7gmAOlN3A2yy+6Dk5foDbYNoMOfKfCMuaeMF2cbGLnXnxRClpGQt4fJVcRx1rb5od9DqKXYVL2syHBcjEWg6/LmkWux5zrgFUWVjncStxRvyHqEdU06FSErzKHFXxkZ5fRN+D462RuueVwtQ0clhl2q5uV21wOhWrKiHOCeytA/SyxwXIbyToBZZwW+SyJbce/h/KITf2XEjhb4rHFC8artxpzS1YG6FvaquOTG6uNgBrfgEx4BSCCFrBqBd3V594/H6JX2dh9vUGV3ux+71edPOwz/APVNctSG8VKX2YkfYQdLlZVHyZoVNiVuKoOxw+fxRSoLkgdKTVVIa3NjMhyJ/Mfj8k4SvETLZDKyobO4cII94gXtnxQfaPFdRddC+qti9bBOP15e6yCldPdcrledmyOciTdmLbQsAVqCAngtDGA5a2y4eER/Bu4KCakcOBVnEJSXbV06IjUFYAkoxJFO5hBabFMbcWgq2ezqvC8DwSgXLeh5hKz1JQ0D5nBsbSSfgPMoxk7pKwpssyOkge6KORrxoCw7zeluR6JiwTAmwt9vVG3FrTqT1UtNQwUDQ+Uh8tshyKWcaxqSocS45cBwVajj2+xtLsu7Q7RunO6zwxjQBAWtJNhmVkbC42AuU6bN4AGgPf8Auktz2wbkyvs7s3ezpB1CZaioZE2zfiquKYsGNs1JuI4u59wDknr2NaiE8Xx78rT8EuTVBdqVE519VpI5CN2dAqzThQxMU5PAIoBDM7NWsKqCx4suY6QlW6PDyHX5JqCOuG1Jt32UUbIDxS7SZAeXFX457DNFFYsKuIssuLKgyoyVpj06HssRnJbutRBbe6yYxDUyWHJIm1NfcloN7+qaMVqd0Fec11SXSF3I5KeSXGJKbGnDp208TWXz1d1cdfPl6KhWY0M7ZpefMTqSuFz/AJV0hHIuz4i5yqmUrkRnkpW0rjwWuTBs9BxuvDWW5Lz+tn33Eojj1cXuIvkgyp8nL/VDSZi7Ywk2Gqs0GHvlOQy5pywnZ4MFzbzzUseLyxVGxboMGcbFw9EepsI6ItLNFEMyh8+07G5NXRx9FOKXZbiwropjhI42/lLs21TjoCqE20Mp42W4+w6GuTCo+Jb/AGl3FZ6ePwxgSP5N90HqePkP2VCE1FSd0FxB1te3qmegwOGlaHzeJ2tjwWWPl0DsC4Rs2+Y78vgZ5W+AROvxmKlb7OmAvaxdxQ/HtpnSeGPwt6JZc6+qEskYaj2K2l0S1VS6Rxc43KjjYXGwXLW3NgnHZrArWe/z/pRhFzdsVK2SbNYCG2e/zV3GsXaxtgfQKTGsSDGkDgEhVtUZHElWeijdKkd1tc6Q3zVO6xYFCU2yTZikjYtMarDGJ4RCkdNbwCLUOHXVGlZnn3qjlLOBZXjEZFinorZFTsgHJTxvBAK251raLSGpHLzZU5ZzwUlRLfvvsqCmgJNyggMsU0jtcvNE4p1RfkLd92UbZOqeIyYcp5727yU8rsihlCCSFNilRutTD3oWdpq6zSL5lLMOHSP0aUaw6IVVV4z/AKbPE7rbRv7X8mlNLsRhjyaxt+ZXNNc3vwSq9sTqXZqRyL0+yJGoPqrtRtQRpYeQVCbal36iVqijfVBWn2ZA96wy70Vj/hlOMiRdKs+07yOPqUPfjchOq35EjckukC3OuUXwTBXTEEjw/NbwDBzK4OI8IITNX4oynbus1ASYsX9pCpeWW2tipm2Nsh3dAsU2mJJDNL5IDXYi6Qm5VK6s5pBci1PVOebuJKiuobqenpHPNgEqyN9Kwcjkv5BG8D2dfMQ59w1FsE2aDbPk+CI4nijY2kNsAFaOPzIZL2bnq4qVlmWvxPFJWLYs6VxzyUWI1xkPRUVHNm8RBKRhK0sRPBcPMrxyuueEHN0IthTZjB9477h5fdN1dUtiZbRbp4xEwdEn7SYlfwgrspJFf4oGYxX+0dlohpWErS5Mk7JXZit0VC+QgNBPWyK4HgG+PaTHciHE5X8kUk2ggg8EDBYfm4q2PDSuWhlH2Q02yz7XIKjqsKMeoU0W2EhN72HJMFNVsqmWNg63xXQuL6HpMQqiSxWoa0g6q/tDhpYdMkAUZycWI9DdRVNwPTP6ImHd5JTwiXOx0TTTMuNckbsKOBFdWQ3dt3quoxYLJBfRNQ1FaZ3yXEAJK6cwnW/plyV+ip7Z2TpGSLdJFYd9Uu7V126CAe7Jgq5wxpKRZnGomJ1YzP7d9ClnKkGT8HNNUexZb8x8R8zoO+qqTYg49Faq4b3Q19OQVyu0tEjh0pK4LlJ7B3IrttE8/lKk1IBXusV1uFyHgpBg0nJD8cg0M2I1zadm4y17JPqagvNyrtSHSvOuaI0WzjjmQu6UZT0hnbF0MKnhonO4FOlPgDW62V+npI2cAjH468mUBYwzZwuPiTPSYfHCAePVTOqA1CK+u6q6io9D0kWMUxSwsDkk7E64uNrqavqShDyubPl1SEkzRWli2AuNbJkkERcQAn3Z+hDGglL2z1DcglORcGM9F3Y4cUVgiljlaGtKQKqbecSi20FYXOsgRUs0qVCzZiObN4UJCZJMomZnrbgheH0hle1jeJRzaWqEbW00dt1ub7cSp4YpJ5JGivJUx7GzM6zfDGMmtHJB1yu2hRlkeR2wPZslEMJxAxuFihrljSnjkcZGs9OcG1UWdr2Xn2KUZjeQmPZavNwOCubX4eHN3gF3TipxKPaE3D5LOCdsNdkLJBabFOOCzXaM+ShieqEiHgxbMK6ifkpT/auixAyn/b+VO8bre7rpzteCoYpUbrT5JgALabETbdbqcrBFcJwIRwAH3z4n/wDUeHSwACB4FTfiKkyO9yM3z4u/KPTX0HNOvtc/uop8pWCKvbFWpoCC4W7ubqs2hvwTlJCHZ/bvgqrKDPRBxRnADU2E34dhE4cHA1sijYw0IfWV1skEvQaSO20DBxUopGdEDkrXLkYg4JuP+gtFiKnjgF3WJVOq2hDcggWI4iSSg733RyfIUehHIZXbRrbMdvxSvdZdQXzH5ByY1PxQHiqVRWXQQPUgkVF8jkaySokuqykeolDI7YsjFZo4t5wVcBGcIhzCfDC2aKGbB6ewXWMVNm26K1St3WjyS3tDUrseir0hfrJN5xVdbcVPQU5ke1o4lcM7nOkS7Y0bOUvsYXTH3iDu9EqVcpc5zjxKbtqJhFE2JvIXSU5N8yShBQQ79GwpFywLZXNBUhTkrFi0l8gCuDz7py79U9sIlgA1yXm9JLuuCe9nqoEWPFelglcSkWJOJ05Y8hE8BquBV3aygsd6xS7RvLXBLJcJivTPQaaXIK61+vPRLlHU5D6IpBV+f0VkUTCDz8u+/NKG01afdGpyy+SZ6yfdjJ6JGil9pNvnQHK/NJklSBJjhszSCKIN46utxcdft5BW6l9j2eKgwmUXA5qWtZxWgqGXRLBUXFj/AFZXmOuP5QWC4RKJ2SWQUzufP6ILWwFE3z2Oa5eWuHZTJaM9ixJkuLojW036UPcwpZIkwPLQH46KnNSFvBO7qQKjVUN0ZYEzNCaQtItXYeRewQt7CNV5+XC4inK6aVythJBmZIVwuguV0N2BkkQuUyYNGl2nGabcGYuvChohSpk3WJGxWo3nFM2P1e6PJJjnXRzSpUGTOSmfZCjzMh4aJaY25ATp/wAvTdSP3UvjRuTkwQQB2mrfaSnkMkGAuV3K+5J5q7RUJIuubJeXJ/gLIYoCeC6dDZFTFui1u/NRvjV1AwHe1RIlPSqg5llHJABoFHsHqrWsgCu0UliE/wAeVMKH3EohNCLa2SNPBuu9U3YLWXG6dCosWw+5uBx/bsLulHkijVgimk8OSK4aCXAaqrS0JJtZE6iZlLHc62QiqWwJFPautsBG33jl/aAQM3bAcNe+9UUw+idIDO/V/ujk3n0J+3kqFdFYnv4rmm7diyDeFVHiCPyi6TcKlta6bKeW7VWDtDxZwzW3qrjDoh8uR0VuJ+SaQxVxB1iq0FVnqp8TCD79is2K3sNVEd27zdeI+yDy6othsyhrKVu9e9r527KLRmSjj5/UqOX7fVbWKhgVVaH1+qW6/wB5YsXNn/iIyothYsXmLsB01craxdPgDJ6X3gnHCdB6fJYsXbg6GiBto/r9kAWLFLP/ACBIsYb/AJG+YTPtT/ib3yWLE+D/AJsaPQos1CY6PQeaxYufB5FRJNoPNaZw8voVixdPgJDUa980Kq1ixTn0ZlVT0uqxYpY+zIYMNTG/3e+ixYvRj0PE5o9T5lLG2OvfMrFilm/gzPoaHf4++aWsY1PfJbWKE+kLIpUWvqmvDNFixPj6NE6n19fup4OHfFYsVJDkVbp3yKBye98fktLEvhCyCGG8EVHHzK2sVF0FdH//2Q=="/>
          <p:cNvSpPr>
            <a:spLocks noChangeAspect="1" noChangeArrowheads="1"/>
          </p:cNvSpPr>
          <p:nvPr/>
        </p:nvSpPr>
        <p:spPr bwMode="auto">
          <a:xfrm>
            <a:off x="609600"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21" descr="data:image/jpeg;base64,/9j/4AAQSkZJRgABAQAAAQABAAD/2wCEAAkGBxQSEhQUEhQUFhUXFxcXFRcUGBgVGBcXFxcXGBcVFxcYHCggGBwlHBcYITEhJSkrLi4uGB8zODMsNygtLisBCgoKDg0OGhAQGiwdICQsLCwsLCwsLCwsLCwsLCwsLCwsLCwsLCwsLCwsLCwsLCwsLCwsLCwsLCwsLCwsLCwsLP/AABEIALEBHAMBIgACEQEDEQH/xAAbAAACAgMBAAAAAAAAAAAAAAAFBgMEAAECB//EADwQAAEDAgMGAwYGAQIHAQAAAAEAAgMEEQUhMQYSQVFh8CJxgRMykbHB0RRCUqHh8TMjYhU0coKDkrIH/8QAGgEAAwEBAQEAAAAAAAAAAAAAAQIDAAQFBv/EACURAAICAgICAgIDAQAAAAAAAAABAhEDIRIxQVEEIhNxMkJhM//aAAwDAQACEQMRAD8AGzTbp/n9lqmxKxzU9TDqAhjqDP7L6sqHKmBszeqQ8ewp0Tt9mTmkH4aH5J2w9jmqTF6TfbewSSinozVoF0WNMqIA4ZOGUjP0npzB4HpzQ693d8eCBV1O6mk9pHpoRwI4tPRM+z7WzgPacjkRxaeR68VKLa0xbvRepYCf6+itOhyRCOEAAWUUrUeRSiiIFLFGApN34rpoWs1HTRzWXzXJ/daugE7Lb8EOr8ODh36ojddWusmarEbE8DBvbvil2pw1zdAvU56YEaIfNhIdfLitKMZE3A8xdERwWtw8l6LJgDTfTmuTs0w9EixpC8GeebikipyToU/t2aiHEKzFgcQ5Jvxo3Bixg1Mb5p2onZAKOLCmN45q2yHdzVlVFIqiV2nNeZbXNtKb6r0z1XnW2rLSD1Ucq+jFydC7FqFPLGSSe7qCAXIRiCAkdNVy4txIop0tK64IGnWy9G2bnuwNdytmkWRwFhb1H8o7s9X59fNdMUqopB0yXa3AgSXMCWaLFHxeB1yBkL8OnkvT3vErbceiQdo8J3SXN9UHfaDNVtFV9ZcXVSWS6pRyFqsNkBQ5WJZhcs31y9RbyFgJnNuoHNU8TrqJ5zWZj2B7VjIQVKM1xLLuhdZ0HckrWC6XcR2ibvbgshm1ONnNjchzCVaNxMg81NzSdCOQ9T0glYbpepJpKCbfAJjdlI3mOY5EXy/lOODx3aB0VjEMGbI0jmEciTNV7LtJVtkjD2O3muF2nvTy81p7klYbUvw+UxS/4HnI/od+roOfx4Ztpf3zUor2OpWdE5rd1DddEpzGy7mt739LhdDRYxu9vLout+wXAK2O7pQkpcq1ROG+qke+wS3juIbgKyA3R1imPhl0uVG0khORNkGqZy8klRBTeTdIi5thhuNyKZmPO436oPGFKGo8mLbGalx888kRZtAbZ+qRy3ks9u4JlkGUmPdDjzXSBvNBP/0E2lYOl1S2VhdJUNtfI3PRR7YVglqX20b4R6apcs7xsLf1BlC3xXKaKVg3bc9UGwWk3jfgm6mo7DQ92U8caSQsVYCqqUclqjBDvzfv/SO1NOLZD4IFUsIJ7+SugtUOWF1gsBkOakxSiD2XHJKGH126dU0UOJA6kEeaNeiiaapnn+NYeY3E2yQsGy9UxfCWTNJAv30XnOKYa6JxuDbmo5I+USlFoijfvCyikCja6ynfmLoKVoU3Dom/Z/ZR0sQeQMydQOnNA9nsNM0rWDS9z0CdJpp5Cfw0jY4mf6bbtJ3y3JzwQdN64/7VSPVspBewq2TL6aofi9XutJ6KaF+SXdp6izSF0XWx29CjXTbziVe2dpN9+l0Icbleg7F4bZu8RrmubF9puRJbYy0MAjju7LJK+L7V7slmHIcvkptscY3W7rV5655JuVSc+P7KSlWj0eKqhr4yySwfwOmap4RUPp5Pws//AIXnQj9H2+HJJ1LUuYQWmxTrTTx18Ps35SN9x3EEIKSl12BOw2HLpvf9IXg1a529DNlNHr/vbkBIPkfPqitrI2OmZ3zWzwWrLm/RYJ3+66HVRtd2FhdzyQCQVs1gTlbovPcerS9xHBNmP1O60rz+Z9ySp5JcURyMjXbQuApY2qGJXtk0TxBSkK1RYe56YKLZsnULq4tjU2K4jJ0Cnp8HklIDWEp5iweCEb0hAsNEGxja9rAWUot/uQcUuxuFdnFU5mHwljSDUPGdvyA636pRo6Z0r7DMnU/UrqKN8z+LnE5nX1T3s/gwjb1OpU39n/gK5M3g+FbjQAEWFPyVuNlljz38VSJZRoE1cKAV1OTcC37pnqmiyF1UV04kkKz4SDcK3R1Zar0lKe/moPwV1iYXw/F7ccuwiUjIahtn2S1T0tiiVPCQjVjpsD4xsbIy7obObyvmECpqCUu3Nx1+Vl6nQyniuMSr44QXWF+dlPgrC4LsACA0kTYYyPxE53S79DTq70GfomKihbGxrGjJoAHkMvilrZkOmkkqX34sj6abx+Q+KY7nhZaW+hokboiAkXaqfx2XoVQbtuvLsel3pj0T5JfRiT6OcEovaygcL5r0+4hi5ZJd2Jw/dbvuGqt7TV2623Tn8U2KHGNGjpCXj9UXyFC13O+5uubLlm+UmTfZICrmG1hjeHAqkzRaugpU7MeiVzfxMbKiHKePMf7hxB5ghEMKr2zxh7ddHNOrHDVp70sk7ZXFzE8AnI9kI7iLRTSipjuYJLCVo4cngcx8rq9+UVT8h4arl4W43AgOaQQRcEZgg5g35Lq3f0TWORaLUpsFM7Pvvoh+JzBrT2O9EDMVNqKrhzSsVfxep35CqTG3XJmfOXFHO9s2xqZcBwJ0hBIyVnZjZsv8cmQ5EFMGJY1FTN3WEXXVjx8VseMfZZihigbd1skCxbbEC7YglnFcafMdSAhscZcbAXK0p+gufotYhiUkxJe425LeH4Y+Y5Cw5ozg2zLnEOf8E60GGNjAAHJRbvsVRcgVgmAiMA29SmFkYCkDVy5ZOy6ikaPn36KJ5+66Aso3KqMQSN7+qqui/pX9e+ui43E6FooGnXTaREmxjkuzGmNxB7aJTNp7K6Wc1zuaINhopOduglJm0NY6Rwjbm5xAA0zOVk0Y1UbrCl/Zaj9vO+Yjwx5Nv+o/Yf8A0EsnS/ZOW3Qx4bEIomRgZNAHmdSfUm/qrYPdlKIQs3AktDlWabdhJ6Fef4XRmefoXXN0y7SVu7BYau8I78gt7IYdus3zxF+wrUmxHsYGsEUdhlYdEjbSVlyRfRMePV+405993Xn9ZUF7rkrZZqMQSdEIK7keFDdYuBZfCJ2SxLTluJY9N4MbifY3CetmsTbLGYZMwcrJCCuUNUWODhwT45V2NF0OuHTGkl/DSE+zcSYXHhzj+3rzTAHCyXWTR18Xs3ndkHuO0zVagx50DvY1QIc3Le4Ec/5VuiqdfoaibX/ZKu09fZpt6I1UV7XN8JFvNIOO1JfJbWyWbpAnLQM1Kcdl9nchLNkBmLrNmdng0e3nyaMwCoNpNpi87kWTRlktjxqC5S7ESrbLu0e0waDFDkBxCS5pi43JuuSbo7gmAOlN3A2yy+6Dk5foDbYNoMOfKfCMuaeMF2cbGLnXnxRClpGQt4fJVcRx1rb5od9DqKXYVL2syHBcjEWg6/LmkWux5zrgFUWVjncStxRvyHqEdU06FSErzKHFXxkZ5fRN+D462RuueVwtQ0clhl2q5uV21wOhWrKiHOCeytA/SyxwXIbyToBZZwW+SyJbce/h/KITf2XEjhb4rHFC8artxpzS1YG6FvaquOTG6uNgBrfgEx4BSCCFrBqBd3V594/H6JX2dh9vUGV3ux+71edPOwz/APVNctSG8VKX2YkfYQdLlZVHyZoVNiVuKoOxw+fxRSoLkgdKTVVIa3NjMhyJ/Mfj8k4SvETLZDKyobO4cII94gXtnxQfaPFdRddC+qti9bBOP15e6yCldPdcrledmyOciTdmLbQsAVqCAngtDGA5a2y4eER/Bu4KCakcOBVnEJSXbV06IjUFYAkoxJFO5hBabFMbcWgq2ezqvC8DwSgXLeh5hKz1JQ0D5nBsbSSfgPMoxk7pKwpssyOkge6KORrxoCw7zeluR6JiwTAmwt9vVG3FrTqT1UtNQwUDQ+Uh8tshyKWcaxqSocS45cBwVajj2+xtLsu7Q7RunO6zwxjQBAWtJNhmVkbC42AuU6bN4AGgPf8Auktz2wbkyvs7s3ezpB1CZaioZE2zfiquKYsGNs1JuI4u59wDknr2NaiE8Xx78rT8EuTVBdqVE519VpI5CN2dAqzThQxMU5PAIoBDM7NWsKqCx4suY6QlW6PDyHX5JqCOuG1Jt32UUbIDxS7SZAeXFX457DNFFYsKuIssuLKgyoyVpj06HssRnJbutRBbe6yYxDUyWHJIm1NfcloN7+qaMVqd0Fec11SXSF3I5KeSXGJKbGnDp208TWXz1d1cdfPl6KhWY0M7ZpefMTqSuFz/AJV0hHIuz4i5yqmUrkRnkpW0rjwWuTBs9BxuvDWW5Lz+tn33Eojj1cXuIvkgyp8nL/VDSZi7Ywk2Gqs0GHvlOQy5pywnZ4MFzbzzUseLyxVGxboMGcbFw9EepsI6ItLNFEMyh8+07G5NXRx9FOKXZbiwropjhI42/lLs21TjoCqE20Mp42W4+w6GuTCo+Jb/AGl3FZ6ePwxgSP5N90HqePkP2VCE1FSd0FxB1te3qmegwOGlaHzeJ2tjwWWPl0DsC4Rs2+Y78vgZ5W+AROvxmKlb7OmAvaxdxQ/HtpnSeGPwt6JZc6+qEskYaj2K2l0S1VS6Rxc43KjjYXGwXLW3NgnHZrArWe/z/pRhFzdsVK2SbNYCG2e/zV3GsXaxtgfQKTGsSDGkDgEhVtUZHElWeijdKkd1tc6Q3zVO6xYFCU2yTZikjYtMarDGJ4RCkdNbwCLUOHXVGlZnn3qjlLOBZXjEZFinorZFTsgHJTxvBAK251raLSGpHLzZU5ZzwUlRLfvvsqCmgJNyggMsU0jtcvNE4p1RfkLd92UbZOqeIyYcp5727yU8rsihlCCSFNilRutTD3oWdpq6zSL5lLMOHSP0aUaw6IVVV4z/AKbPE7rbRv7X8mlNLsRhjyaxt+ZXNNc3vwSq9sTqXZqRyL0+yJGoPqrtRtQRpYeQVCbal36iVqijfVBWn2ZA96wy70Vj/hlOMiRdKs+07yOPqUPfjchOq35EjckukC3OuUXwTBXTEEjw/NbwDBzK4OI8IITNX4oynbus1ASYsX9pCpeWW2tipm2Nsh3dAsU2mJJDNL5IDXYi6Qm5VK6s5pBci1PVOebuJKiuobqenpHPNgEqyN9Kwcjkv5BG8D2dfMQ59w1FsE2aDbPk+CI4nijY2kNsAFaOPzIZL2bnq4qVlmWvxPFJWLYs6VxzyUWI1xkPRUVHNm8RBKRhK0sRPBcPMrxyuueEHN0IthTZjB9477h5fdN1dUtiZbRbp4xEwdEn7SYlfwgrspJFf4oGYxX+0dlohpWErS5Mk7JXZit0VC+QgNBPWyK4HgG+PaTHciHE5X8kUk2ggg8EDBYfm4q2PDSuWhlH2Q02yz7XIKjqsKMeoU0W2EhN72HJMFNVsqmWNg63xXQuL6HpMQqiSxWoa0g6q/tDhpYdMkAUZycWI9DdRVNwPTP6ImHd5JTwiXOx0TTTMuNckbsKOBFdWQ3dt3quoxYLJBfRNQ1FaZ3yXEAJK6cwnW/plyV+ip7Z2TpGSLdJFYd9Uu7V126CAe7Jgq5wxpKRZnGomJ1YzP7d9ClnKkGT8HNNUexZb8x8R8zoO+qqTYg49Faq4b3Q19OQVyu0tEjh0pK4LlJ7B3IrttE8/lKk1IBXusV1uFyHgpBg0nJD8cg0M2I1zadm4y17JPqagvNyrtSHSvOuaI0WzjjmQu6UZT0hnbF0MKnhonO4FOlPgDW62V+npI2cAjH468mUBYwzZwuPiTPSYfHCAePVTOqA1CK+u6q6io9D0kWMUxSwsDkk7E64uNrqavqShDyubPl1SEkzRWli2AuNbJkkERcQAn3Z+hDGglL2z1DcglORcGM9F3Y4cUVgiljlaGtKQKqbecSi20FYXOsgRUs0qVCzZiObN4UJCZJMomZnrbgheH0hle1jeJRzaWqEbW00dt1ub7cSp4YpJ5JGivJUx7GzM6zfDGMmtHJB1yu2hRlkeR2wPZslEMJxAxuFihrljSnjkcZGs9OcG1UWdr2Xn2KUZjeQmPZavNwOCubX4eHN3gF3TipxKPaE3D5LOCdsNdkLJBabFOOCzXaM+ShieqEiHgxbMK6ifkpT/auixAyn/b+VO8bre7rpzteCoYpUbrT5JgALabETbdbqcrBFcJwIRwAH3z4n/wDUeHSwACB4FTfiKkyO9yM3z4u/KPTX0HNOvtc/uop8pWCKvbFWpoCC4W7ubqs2hvwTlJCHZ/bvgqrKDPRBxRnADU2E34dhE4cHA1sijYw0IfWV1skEvQaSO20DBxUopGdEDkrXLkYg4JuP+gtFiKnjgF3WJVOq2hDcggWI4iSSg733RyfIUehHIZXbRrbMdvxSvdZdQXzH5ByY1PxQHiqVRWXQQPUgkVF8jkaySokuqykeolDI7YsjFZo4t5wVcBGcIhzCfDC2aKGbB6ewXWMVNm26K1St3WjyS3tDUrseir0hfrJN5xVdbcVPQU5ke1o4lcM7nOkS7Y0bOUvsYXTH3iDu9EqVcpc5zjxKbtqJhFE2JvIXSU5N8yShBQQ79GwpFywLZXNBUhTkrFi0l8gCuDz7py79U9sIlgA1yXm9JLuuCe9nqoEWPFelglcSkWJOJ05Y8hE8BquBV3aygsd6xS7RvLXBLJcJivTPQaaXIK61+vPRLlHU5D6IpBV+f0VkUTCDz8u+/NKG01afdGpyy+SZ6yfdjJ6JGil9pNvnQHK/NJklSBJjhszSCKIN46utxcdft5BW6l9j2eKgwmUXA5qWtZxWgqGXRLBUXFj/AFZXmOuP5QWC4RKJ2SWQUzufP6ILWwFE3z2Oa5eWuHZTJaM9ixJkuLojW036UPcwpZIkwPLQH46KnNSFvBO7qQKjVUN0ZYEzNCaQtItXYeRewQt7CNV5+XC4inK6aVythJBmZIVwuguV0N2BkkQuUyYNGl2nGabcGYuvChohSpk3WJGxWo3nFM2P1e6PJJjnXRzSpUGTOSmfZCjzMh4aJaY25ATp/wAvTdSP3UvjRuTkwQQB2mrfaSnkMkGAuV3K+5J5q7RUJIuubJeXJ/gLIYoCeC6dDZFTFui1u/NRvjV1AwHe1RIlPSqg5llHJABoFHsHqrWsgCu0UliE/wAeVMKH3EohNCLa2SNPBuu9U3YLWXG6dCosWw+5uBx/bsLulHkijVgimk8OSK4aCXAaqrS0JJtZE6iZlLHc62QiqWwJFPautsBG33jl/aAQM3bAcNe+9UUw+idIDO/V/ujk3n0J+3kqFdFYnv4rmm7diyDeFVHiCPyi6TcKlta6bKeW7VWDtDxZwzW3qrjDoh8uR0VuJ+SaQxVxB1iq0FVnqp8TCD79is2K3sNVEd27zdeI+yDy6othsyhrKVu9e9r527KLRmSjj5/UqOX7fVbWKhgVVaH1+qW6/wB5YsXNn/iIyothYsXmLsB01craxdPgDJ6X3gnHCdB6fJYsXbg6GiBto/r9kAWLFLP/ACBIsYb/AJG+YTPtT/ib3yWLE+D/AJsaPQos1CY6PQeaxYufB5FRJNoPNaZw8voVixdPgJDUa980Kq1ixTn0ZlVT0uqxYpY+zIYMNTG/3e+ixYvRj0PE5o9T5lLG2OvfMrFilm/gzPoaHf4++aWsY1PfJbWKE+kLIpUWvqmvDNFixPj6NE6n19fup4OHfFYsVJDkVbp3yKBye98fktLEvhCyCGG8EVHHzK2sVF0FdH//2Q=="/>
          <p:cNvSpPr>
            <a:spLocks noChangeAspect="1" noChangeArrowheads="1"/>
          </p:cNvSpPr>
          <p:nvPr/>
        </p:nvSpPr>
        <p:spPr bwMode="auto">
          <a:xfrm>
            <a:off x="762000"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91" name="Picture 23" descr="http://t3.gstatic.com/images?q=tbn:ANd9GcScdRtd9h1Gt4Lwspt_u_19FHpm6z4WfJ7JjDwCTn6PLVGeWzEq1if3Fp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086" y="2209800"/>
            <a:ext cx="2705100" cy="168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20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barn(inVertical)">
                                      <p:cBhvr>
                                        <p:cTn id="13" dur="500"/>
                                        <p:tgtEl>
                                          <p:spTgt spid="717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179"/>
                                        </p:tgtEl>
                                        <p:attrNameLst>
                                          <p:attrName>style.visibility</p:attrName>
                                        </p:attrNameLst>
                                      </p:cBhvr>
                                      <p:to>
                                        <p:strVal val="visible"/>
                                      </p:to>
                                    </p:set>
                                    <p:anim calcmode="lin" valueType="num">
                                      <p:cBhvr additive="base">
                                        <p:cTn id="18" dur="500" fill="hold"/>
                                        <p:tgtEl>
                                          <p:spTgt spid="7179"/>
                                        </p:tgtEl>
                                        <p:attrNameLst>
                                          <p:attrName>ppt_x</p:attrName>
                                        </p:attrNameLst>
                                      </p:cBhvr>
                                      <p:tavLst>
                                        <p:tav tm="0">
                                          <p:val>
                                            <p:strVal val="#ppt_x"/>
                                          </p:val>
                                        </p:tav>
                                        <p:tav tm="100000">
                                          <p:val>
                                            <p:strVal val="#ppt_x"/>
                                          </p:val>
                                        </p:tav>
                                      </p:tavLst>
                                    </p:anim>
                                    <p:anim calcmode="lin" valueType="num">
                                      <p:cBhvr additive="base">
                                        <p:cTn id="19" dur="5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181"/>
                                        </p:tgtEl>
                                        <p:attrNameLst>
                                          <p:attrName>style.visibility</p:attrName>
                                        </p:attrNameLst>
                                      </p:cBhvr>
                                      <p:to>
                                        <p:strVal val="visible"/>
                                      </p:to>
                                    </p:set>
                                    <p:anim calcmode="lin" valueType="num">
                                      <p:cBhvr additive="base">
                                        <p:cTn id="24" dur="500" fill="hold"/>
                                        <p:tgtEl>
                                          <p:spTgt spid="7181"/>
                                        </p:tgtEl>
                                        <p:attrNameLst>
                                          <p:attrName>ppt_x</p:attrName>
                                        </p:attrNameLst>
                                      </p:cBhvr>
                                      <p:tavLst>
                                        <p:tav tm="0">
                                          <p:val>
                                            <p:strVal val="#ppt_x"/>
                                          </p:val>
                                        </p:tav>
                                        <p:tav tm="100000">
                                          <p:val>
                                            <p:strVal val="#ppt_x"/>
                                          </p:val>
                                        </p:tav>
                                      </p:tavLst>
                                    </p:anim>
                                    <p:anim calcmode="lin" valueType="num">
                                      <p:cBhvr additive="base">
                                        <p:cTn id="25"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Manuscript Illumination</a:t>
            </a:r>
            <a:endParaRPr lang="en-US" dirty="0"/>
          </a:p>
        </p:txBody>
      </p:sp>
      <p:sp>
        <p:nvSpPr>
          <p:cNvPr id="3" name="Content Placeholder 2"/>
          <p:cNvSpPr>
            <a:spLocks noGrp="1"/>
          </p:cNvSpPr>
          <p:nvPr>
            <p:ph idx="1"/>
          </p:nvPr>
        </p:nvSpPr>
        <p:spPr>
          <a:xfrm>
            <a:off x="457200" y="1295400"/>
            <a:ext cx="3429000" cy="4830763"/>
          </a:xfrm>
        </p:spPr>
        <p:txBody>
          <a:bodyPr>
            <a:normAutofit lnSpcReduction="10000"/>
          </a:bodyPr>
          <a:lstStyle/>
          <a:p>
            <a:pPr marL="0" indent="0">
              <a:buNone/>
            </a:pPr>
            <a:r>
              <a:rPr lang="en-US" dirty="0" smtClean="0"/>
              <a:t>Manuscript illumination was the chief form of painting over a period of several hundred years.</a:t>
            </a:r>
          </a:p>
          <a:p>
            <a:pPr marL="0" indent="0">
              <a:buNone/>
            </a:pPr>
            <a:r>
              <a:rPr lang="en-US" dirty="0" smtClean="0"/>
              <a:t>Illumination is the art of decorating hand lettered manuscripts.</a:t>
            </a:r>
            <a:endParaRPr lang="en-US" dirty="0"/>
          </a:p>
        </p:txBody>
      </p:sp>
      <p:grpSp>
        <p:nvGrpSpPr>
          <p:cNvPr id="5" name="Group 4"/>
          <p:cNvGrpSpPr/>
          <p:nvPr/>
        </p:nvGrpSpPr>
        <p:grpSpPr>
          <a:xfrm>
            <a:off x="4038600" y="1219200"/>
            <a:ext cx="4691513" cy="4679752"/>
            <a:chOff x="4038600" y="1219200"/>
            <a:chExt cx="4691513" cy="4679752"/>
          </a:xfrm>
        </p:grpSpPr>
        <p:pic>
          <p:nvPicPr>
            <p:cNvPr id="8194" name="Picture 2" descr="http://1.bp.blogspot.com/-uhoeYtN8fBU/UNb3KFdo_BI/AAAAAAABSgo/Zg9rZPbo2uo/s1600/1%2BIlluminated%2BManuscript%252C%2BBook%2Bof%2BHours%2Bin%2BDutch%252C%2BInitial%2BH%2Bwith%2Bthe%2BApocalyptic%2BMadonna%2Band%2BChild%252C%2BWalters%2BManuscript%2BW_918%252C%2Bfol_%2B14r%2Bdeta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219200"/>
              <a:ext cx="4615313" cy="4371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14800" y="5591175"/>
              <a:ext cx="4615313" cy="307777"/>
            </a:xfrm>
            <a:prstGeom prst="rect">
              <a:avLst/>
            </a:prstGeom>
            <a:noFill/>
          </p:spPr>
          <p:txBody>
            <a:bodyPr wrap="square" rtlCol="0">
              <a:spAutoFit/>
            </a:bodyPr>
            <a:lstStyle/>
            <a:p>
              <a:pPr algn="ctr"/>
              <a:r>
                <a:rPr lang="en-US" sz="1400" dirty="0" smtClean="0"/>
                <a:t>Madonna, 6-7</a:t>
              </a:r>
              <a:r>
                <a:rPr lang="en-US" sz="1400" baseline="30000" dirty="0" smtClean="0"/>
                <a:t>th</a:t>
              </a:r>
              <a:r>
                <a:rPr lang="en-US" sz="1400" dirty="0" smtClean="0"/>
                <a:t> centuries, </a:t>
              </a:r>
              <a:r>
                <a:rPr lang="en-US" sz="1400" dirty="0" err="1" smtClean="0"/>
                <a:t>Sta</a:t>
              </a:r>
              <a:r>
                <a:rPr lang="en-US" sz="1400" dirty="0" smtClean="0"/>
                <a:t> Francesca </a:t>
              </a:r>
              <a:r>
                <a:rPr lang="en-US" sz="1400" dirty="0" err="1" smtClean="0"/>
                <a:t>Romana</a:t>
              </a:r>
              <a:r>
                <a:rPr lang="en-US" sz="1400" dirty="0" smtClean="0"/>
                <a:t>, Rome</a:t>
              </a:r>
              <a:endParaRPr lang="en-US" sz="1400" dirty="0"/>
            </a:p>
          </p:txBody>
        </p:sp>
      </p:grpSp>
    </p:spTree>
    <p:extLst>
      <p:ext uri="{BB962C8B-B14F-4D97-AF65-F5344CB8AC3E}">
        <p14:creationId xmlns:p14="http://schemas.microsoft.com/office/powerpoint/2010/main" val="1096111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63691" y="3733800"/>
            <a:ext cx="5534328" cy="2971800"/>
          </a:xfrm>
        </p:spPr>
        <p:txBody>
          <a:bodyPr/>
          <a:lstStyle/>
          <a:p>
            <a:r>
              <a:rPr lang="en-US" dirty="0" smtClean="0"/>
              <a:t>The Modern city of Istanbul was once Constantinople (named for Emperor Constantine).  Before that the city was called Byzantium.</a:t>
            </a:r>
            <a:endParaRPr lang="en-US" dirty="0"/>
          </a:p>
        </p:txBody>
      </p:sp>
      <p:pic>
        <p:nvPicPr>
          <p:cNvPr id="1026" name="Picture 2" descr="http://ichef.bbci.co.uk/wwtravel/624_351/images/live/p0/14/57/p01457d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528182" cy="36694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2.gstatic.com/images?q=tbn:ANd9GcRVAP2LIZRznHpgLVyY5IiVoGk2vYKQotcFfCEiYzRvGHhFcr6Uxncnh6g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8019" y="3669437"/>
            <a:ext cx="3545981"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7257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434" y="228600"/>
            <a:ext cx="4476566" cy="4525963"/>
          </a:xfrm>
        </p:spPr>
        <p:txBody>
          <a:bodyPr>
            <a:normAutofit/>
          </a:bodyPr>
          <a:lstStyle/>
          <a:p>
            <a:pPr marL="0" indent="0">
              <a:buNone/>
            </a:pPr>
            <a:r>
              <a:rPr lang="en-US" dirty="0" smtClean="0"/>
              <a:t>The first known illuminated manuscript is the Egyptian Book of the Dead.  The vast majority of western  manuscripts were produced in monasteries, which were the center of learning.</a:t>
            </a:r>
            <a:endParaRPr lang="en-US" dirty="0"/>
          </a:p>
        </p:txBody>
      </p:sp>
      <p:pic>
        <p:nvPicPr>
          <p:cNvPr id="9222" name="Picture 6" descr="http://media.web.britannica.com/eb-media/98/102198-004-67231D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28600"/>
            <a:ext cx="4068932" cy="308499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upload.wikimedia.org/wikipedia/commons/7/75/Egypt_dauingevekt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7229" y="4259626"/>
            <a:ext cx="4191000" cy="2445232"/>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C:\Users\37115\AppData\Local\Microsoft\Windows\Temporary Internet Files\Content.IE5\V1VYDDQZ\MC90031861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33400" y="2741116"/>
            <a:ext cx="3429000" cy="391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178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8878"/>
            <a:ext cx="5136189" cy="4525963"/>
          </a:xfrm>
        </p:spPr>
        <p:txBody>
          <a:bodyPr>
            <a:normAutofit/>
          </a:bodyPr>
          <a:lstStyle/>
          <a:p>
            <a:pPr marL="0" indent="0">
              <a:buNone/>
            </a:pPr>
            <a:r>
              <a:rPr lang="en-US" dirty="0" smtClean="0"/>
              <a:t>The Emperor Charlemagne</a:t>
            </a:r>
            <a:r>
              <a:rPr lang="en-US" dirty="0"/>
              <a:t>, though he was unable to read, was true patron of the art in that he supported the copying of classical manuscripts and encouraged the buildings of </a:t>
            </a:r>
            <a:r>
              <a:rPr lang="en-US" dirty="0" smtClean="0"/>
              <a:t>churches.</a:t>
            </a:r>
            <a:endParaRPr lang="en-US" dirty="0"/>
          </a:p>
        </p:txBody>
      </p:sp>
      <p:pic>
        <p:nvPicPr>
          <p:cNvPr id="4" name="Picture 2" descr="http://library.syr.edu/digital/collections/m/MedievalManuscripts/ms07/047v_048r.jpg"/>
          <p:cNvPicPr>
            <a:picLocks noChangeAspect="1" noChangeArrowheads="1"/>
          </p:cNvPicPr>
          <p:nvPr/>
        </p:nvPicPr>
        <p:blipFill>
          <a:blip r:embed="rId3">
            <a:clrChange>
              <a:clrFrom>
                <a:srgbClr val="061405"/>
              </a:clrFrom>
              <a:clrTo>
                <a:srgbClr val="061405">
                  <a:alpha val="0"/>
                </a:srgbClr>
              </a:clrTo>
            </a:clrChange>
            <a:extLst>
              <a:ext uri="{28A0092B-C50C-407E-A947-70E740481C1C}">
                <a14:useLocalDpi xmlns:a14="http://schemas.microsoft.com/office/drawing/2010/main" val="0"/>
              </a:ext>
            </a:extLst>
          </a:blip>
          <a:srcRect/>
          <a:stretch>
            <a:fillRect/>
          </a:stretch>
        </p:blipFill>
        <p:spPr bwMode="auto">
          <a:xfrm>
            <a:off x="381000" y="3657600"/>
            <a:ext cx="4343400" cy="289560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www.alistairgraham.com/FamilyTree/Images/charlemagn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189" y="0"/>
            <a:ext cx="365344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012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3200400" cy="6257926"/>
          </a:xfrm>
        </p:spPr>
        <p:txBody>
          <a:bodyPr>
            <a:normAutofit/>
          </a:bodyPr>
          <a:lstStyle/>
          <a:p>
            <a:pPr marL="0" indent="0">
              <a:buNone/>
            </a:pPr>
            <a:r>
              <a:rPr lang="en-US" sz="2800" dirty="0" smtClean="0"/>
              <a:t>The majority of the books were religious, including bibles, psalm books (psalters), personal prayer and hour books, song book, and antiphonies (responsive reading and song books, often quite large, so they could be seen by many people.</a:t>
            </a:r>
            <a:endParaRPr lang="en-US" sz="2800" dirty="0"/>
          </a:p>
        </p:txBody>
      </p:sp>
      <p:pic>
        <p:nvPicPr>
          <p:cNvPr id="11266" name="Picture 2" descr="http://media-cache-ak0.pinimg.com/736x/c4/00/f3/c400f3fbea6823509af52972300b37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7218" y="13580"/>
            <a:ext cx="7535285" cy="708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04330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3429000" cy="3276600"/>
          </a:xfrm>
        </p:spPr>
        <p:txBody>
          <a:bodyPr>
            <a:noAutofit/>
          </a:bodyPr>
          <a:lstStyle/>
          <a:p>
            <a:pPr algn="l"/>
            <a:r>
              <a:rPr lang="en-US" sz="2400" dirty="0" smtClean="0"/>
              <a:t>In later years royal patronage encouraged artists to produce books of hours (book containing prayers to be said at certain hours of the day), histories and romances.</a:t>
            </a:r>
            <a:endParaRPr lang="en-US" sz="2400" dirty="0"/>
          </a:p>
        </p:txBody>
      </p:sp>
      <p:sp>
        <p:nvSpPr>
          <p:cNvPr id="3" name="Content Placeholder 2"/>
          <p:cNvSpPr>
            <a:spLocks noGrp="1"/>
          </p:cNvSpPr>
          <p:nvPr>
            <p:ph idx="1"/>
          </p:nvPr>
        </p:nvSpPr>
        <p:spPr>
          <a:xfrm>
            <a:off x="19975" y="3429000"/>
            <a:ext cx="6095999" cy="4525963"/>
          </a:xfrm>
        </p:spPr>
        <p:txBody>
          <a:bodyPr>
            <a:normAutofit/>
          </a:bodyPr>
          <a:lstStyle/>
          <a:p>
            <a:pPr marL="0" indent="0">
              <a:buNone/>
            </a:pPr>
            <a:r>
              <a:rPr lang="en-US" sz="2400" dirty="0" smtClean="0"/>
              <a:t>The books were painted on vellum or parchment (fine-grained lamb skin, kidskin, or calf skin especially prepared for writing) and often elaborately bound between </a:t>
            </a:r>
            <a:r>
              <a:rPr lang="en-US" sz="2400" dirty="0"/>
              <a:t>c</a:t>
            </a:r>
            <a:r>
              <a:rPr lang="en-US" sz="2400" dirty="0" smtClean="0"/>
              <a:t>overs of ivory or gold and enamel embedded with jewels.  The text and outlines </a:t>
            </a:r>
            <a:r>
              <a:rPr lang="en-US" sz="2400" dirty="0"/>
              <a:t>w</a:t>
            </a:r>
            <a:r>
              <a:rPr lang="en-US" sz="2400" dirty="0" smtClean="0"/>
              <a:t>ere done with quill pens in ink. Gold leaf was lavishly used, with the amount of ornament dependent on the price.  </a:t>
            </a:r>
            <a:endParaRPr lang="en-US" sz="2400" dirty="0"/>
          </a:p>
        </p:txBody>
      </p:sp>
      <p:pic>
        <p:nvPicPr>
          <p:cNvPr id="12290" name="Picture 2" descr="http://www.siue.edu/babel/Book%20of%20Hour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7600" y="1"/>
            <a:ext cx="5486400" cy="311693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37115\AppData\Local\Microsoft\Windows\Temporary Internet Files\Content.IE5\9JB0GJ74\MC900360684[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2621634"/>
            <a:ext cx="1617339" cy="990600"/>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http://t2.gstatic.com/images?q=tbn:ANd9GcQWTjGE3axTHFQ6bruqA3UmPpXFLFP4J1UN77dkxv8EGsH_W3brKJjxfS1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276600"/>
            <a:ext cx="2697361"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8430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 </a:t>
            </a:r>
            <a:r>
              <a:rPr lang="en-US" dirty="0" err="1"/>
              <a:t>T</a:t>
            </a:r>
            <a:r>
              <a:rPr lang="en-US" dirty="0" err="1" smtClean="0"/>
              <a:t>res</a:t>
            </a:r>
            <a:r>
              <a:rPr lang="en-US" dirty="0" smtClean="0"/>
              <a:t> Riches </a:t>
            </a:r>
            <a:r>
              <a:rPr lang="en-US" dirty="0" err="1"/>
              <a:t>H</a:t>
            </a:r>
            <a:r>
              <a:rPr lang="en-US" dirty="0" err="1" smtClean="0"/>
              <a:t>eures</a:t>
            </a:r>
            <a:r>
              <a:rPr lang="en-US" dirty="0" smtClean="0"/>
              <a:t> de </a:t>
            </a:r>
            <a:r>
              <a:rPr lang="en-US" dirty="0" err="1" smtClean="0"/>
              <a:t>Duc</a:t>
            </a:r>
            <a:r>
              <a:rPr lang="en-US" dirty="0" smtClean="0"/>
              <a:t> de Berry</a:t>
            </a:r>
            <a:br>
              <a:rPr lang="en-US" dirty="0" smtClean="0"/>
            </a:br>
            <a:r>
              <a:rPr lang="en-US" dirty="0" err="1">
                <a:hlinkClick r:id="rId3" action="ppaction://hlinkfile"/>
              </a:rPr>
              <a:t>Limbourg</a:t>
            </a:r>
            <a:r>
              <a:rPr lang="en-US" dirty="0">
                <a:hlinkClick r:id="rId3" action="ppaction://hlinkfile"/>
              </a:rPr>
              <a:t> </a:t>
            </a:r>
            <a:r>
              <a:rPr lang="en-US" dirty="0" smtClean="0">
                <a:hlinkClick r:id="rId3" action="ppaction://hlinkfile"/>
              </a:rPr>
              <a:t>Brothers</a:t>
            </a:r>
            <a:r>
              <a:rPr lang="en-US" dirty="0" smtClean="0"/>
              <a:t> 1413-1416</a:t>
            </a:r>
            <a:endParaRPr lang="en-US" dirty="0"/>
          </a:p>
        </p:txBody>
      </p:sp>
      <p:sp>
        <p:nvSpPr>
          <p:cNvPr id="4" name="AutoShape 4" descr="data:image/jpeg;base64,/9j/4AAQSkZJRgABAQAAAQABAAD/2wCEAAkGBhQSERUUExQWFRQWFhwaGRgXFhcYGBgeGBgYFxUdFhgaGyceGBkjGhgYIC8gIycpLCwtGh4zNTAqNSYrLCkBCQoKDgwOGg8PGiwkHyQsLCwsKSwsLCwsLCwsKiksLCwpKSwpLCksLCwsKSwsKSksLCksKSwpLCwsLCwsLCwsLP/AABEIAK0BIwMBIgACEQEDEQH/xAAcAAACAgMBAQAAAAAAAAAAAAAFBgQHAAIDAQj/xABNEAACAQIDBQQGBgYGCQMFAAABAhEDIQASMQQFIkFRBhMyYUJScYGRoQcjkrHB0RQVM3Lh8BZTYqLC8SRDY3OCk7LS0xdkozREVLPj/8QAGgEAAgMBAQAAAAAAAAAAAAAAAAQBAgMFBv/EAC4RAAICAQMDAgUEAgMAAAAAAAABAhEDEiExBDJBE1EUInGh8GGBscEFkULR4f/aAAwDAQACEQMRAD8AvHGYzCz9JO8KlDdm0VKTMlQKoVlJDDPURJUi8wx0wAMs49xRewbftEHNtm1sy2P19YSRJJIkZSbDLyg3MzidsO+a7HK1esyxzquSTlJ69RheXURWxvHBJqy09v7QU6bBQc7kgZVvEkDiOi6z1x3/AFiOhxX24jNQAjmnuOaT+GHV1wtLqZt7FniUdmTBvEer88e/p/8AZ+f8MBNr2zulLRPlMe3XoJPuwOp9pGkygKlwFve4B4gY4ucGOY5YFlyvhkaYobP009B8f4Yw7YeQGFxt/Fcx7tiALDRm4ssgEWHvnW1saP2kIZwFBEShDCDaWJbQR0m5BAJ5HqZfcjTEZDtxnQfPHh2t+UfA/ngEm/CzKAtmMZgykSOnrDXToehxxbtAZTgyiePMbrYxoDewMGPZecRry+5NRGIbW/PL8D+ePV2xvL4H88BF3+Cpbu3sxUCACYtIE+HQyORGNV38ty1ky5g3IgeI6aDynBrye4OMQzU3kw5D5/njke0AB4kPuIP3xgRtG+6YKguJdcw9nDfy8QwOq71pm4ddJ1Glh7rkC/XB6uReQ0RG+hv2i1s4U9Gt89PnieDOmK6q7SI1/k6YjUt71aM927LraxGnqkEe+Maw6l/8kQ8XsWfjwthe3Bt1RqKNUqlywEkqg9EAxkUakE+/pABD9PRTBYDiy36kFonrAmPZ1xb4pN1FFNDXIQz45VtqCgk6ASSYAEXM9BiHU3wgUtJIBiwkm8WHSTrgVv7eoNCsIM91ViRYwjjXTUG3lifUkyNJF3j9KeyUmyqTVaD4NOEE3ZoHLlOBK/TZQvOz1RHmn4HCXsG7M201DVUsBnIJbxQYJjVhlLXFh8sH6u7aIYr3NMQQICIeQJ0GOpk+Hw/K7ltzaE9WSW6pDRuv6VdlrMFaaJIBHeMoUz/aEgHyaMNJ3h0X5/wxQe9NhyVaZRYAKzAEDi4bDTn5XxY+4O0IGz7NTysYoU8x88oUATqZjnhPq46YxyYW6fh1sb4Zam4zXA5frT+z8/4Y3TeIPon4jCuO0AKKTTdS4JAIPKNTGpkWF5gcxMrY99ICFYFSVUyfDxW8UxE8/IjUEY53rZhrTEOtvQD0W+X549XeakTB+X54X6naOidGzSGNgfR1v1M2HP3iem7t7U3VLgM8wp8Vvd5a6eZxPr5VyRoiHv1inn8Dj1N40ywXOMx0BsT1gHX3YELtCs0AgmJjy5ffgH2rHFSHWdPjzEcgNOeCHVTupJE+knwPk4zFU1tpquFPf7Qutl2ispgFCLB4iCfzwG30dppKGTbNpnKYPfvAIliXz1YjLw/ODhpdRF7EPBJF34zEPc20d5s9F5JzUkaTqZUG/nfEzDBgZjMZjMAGYSvpgqAbrqKfTq0V5f1yMZzWiFOtutsOuEH6ZqkbFRAMZtrpDUg2DvYqpIPDqAcQ+CUIG6hwN++R8ETloNcSdks8XgT8pA+754jbuEUvMu3/AEov4Yk7DJYk9Cfkx/EY5M+6zqw7Rm7L3rD977gD+GHoLhL7IoO99jmPsPhzacUMMncBu0lAFAYJIIi59LhMAAyYOFraCCxHj6gjXih2vcG4MgE6CDhr32pakQACurAiZUagW6TflHLUKy05vJsFuz92EhcsS0QSGgDlflhjHwYSRlIHiLCAMssBmiJ8AIzST11zTNpO6MIHIElrgDvMhVpDKRkgeiSCSOZYxtWpXAJAiGlg/DmlamU3BbxWynkeTYWK21bQ1ShRp1nEIjyYbKZclrjUKDEXJjmScbxi5MoMZcAK0FyACzgAlj4ZlGhWmRMg/V8tDi1AatMIy2OVfEzCosd5eJy5AARHSOWFDaaO0qAaldwM2UycsCWTiIplYPFAMEg6YiDtFtIMLtNcgTlJqZZkx6siYNh5iCQobePSyluqIbrkfQQQhUrDplXNmQogHGzBuEklbZiM0Wn0elXaTUYZTDMshQw8azDIjkEgDMcp6jClsz94M7VNrdjIZ89HiIANxe0NEGeYm2JlXbSRDVdqHCRcUDrr6NtPjhCeWMJaXdoYjhlJWgs4UXkkTMgnK3DlhmJJBlQSbxMydcD9v4hCrlbKxZi4dV4QQMxM5QWi9hAsbYGbTvTJxDaSSPCK1A5SdRJSw1MkCeI6zGBS9q6gPGqucxYNmaVzEBxeRlOhHK4HPG8IPJHVFbf6/kzknB0w3X2klVsdAVBhACohspVja1xGUQ3mccaG8WzMpaZkDlGUQ3PqOWt/KdqEMFzEI5rVBBJcMFYhspiEaFIty6482ClPezHLncHLeehiPh5YzlVFlYw/rJ+5pJdFUKQ8xmIptOk2FheJkaYlUqBtCZVkyTT8BAY5wxGmizK89CRMZ9hXLs7ygcjKLE1DaOCDoCwkxYZr3gzhShKjqrAJSDAZwxY5GBB1OVZI1mx91MdbFZMIoSwzLAvY5kuQWJUkRlmQPaTpNuO8wO6qlhfuXIAJInI2YLI8MCLdTGNaW3s5LrTUGQuqggTdDAbVpMwPcBiJvFnZShyKpBUgZ2sSc0EkcVyJvyMQJwylvuZOSONfYKdM1XEZjmDOfFABtOoXQwIFsAF36jSVU5AYkjX36AeU/DBHbqSgvUaAxLSSbqptA6LEC3mT1x7tWyr3UQDNliOHQLBHnFoi2Bu+Q9Hbd7grb6StUQnW2UiQRcgj920Ee33TNyVJopkyqwEiGUyc4WGDghZCuLyDBNjchto3hx5SUcm5jOMoAAzI05YDWywPbifsi1FVAGEKxYJkYgEySGIrDhzMbH32kYHK1pvgl4ZY6lJbO/sG6KhQICgTmvUsC6g5ZEBgJCmSSJkETI9IKrwAqAkqTUAUHVe8MGGUjP0EAG5wAo77ZK1FfqyS+VSS7R3jASwzk2k2mOG9yTidu3aR3VJwArFkViMxDAsyqIBOUDwyy5TPLLBpoa3ZNpkkbQSoYZxJCqGawBnMaeZYZrlgRcm8SDJHdgbvacZO8M3aWZwuYVGDAEIf2Yg6COk4hCjLqhaWUA1CJsFWA1NFBggBmBBiGiLxgz2TXIzpbhVOsgsoJn0ST5ToOYxSb2BK2MS0ANAAT5YXe3KwKXmWEf8ACfxjDQNcLfboCKB6VD8wPywmuRmPchdpLwg+Z/6V/LEff44Kd44gNT/teYEi8cibaY75rD2n8sc98HgX94H51B+ONIv5kasd+w29g2xbMvShTH2UVfww04rjsBUjZ6Q6Aj7LMvInp1PtOLFpmwx2Fwjmvk2xmMxmAgzFcfTRU+r2NYmdpLRc+CjU6Mp9Lr8dDY+Kv+ml+PYVsZaswBy6rTUCM1pBebX6XjFZcErkV9i8C/8AEf750xI3bofZH/SPxxw2VeBbzwz7ZYt7cT92UpXp/moxyW92dZbRGTsin1lurfJSP8Q+OG7IThZ7JJxe1XP95Pzw0I0C+I8is+4D9pB9S1gQCCZMACbmdZ9l/uK2zGYAsUlSVHIGxg8U5gZFrJysrF2l2wKkSvFYiTnK88gHPlpF8LQq5DcSDAJJ4agUcJJUkMJMzYc7EEBiHBlIksIqAwIGZnQ+GXV6rZBcMQSASTYEHSIStq280q9B1jMKGzgToS6d4V8yQdNdDBiMOdWsYJGVzTWoAcqDuwqk5RIliVi4I98NK2ioCyjIay06IVXYLMbJQmwBdhbQC/OeTOPuM3fgFbdvVnQjMdBFyZvma9pYssz7b2JA6rQuZExb3wBoLzpbWSfSup+rTouzkhgwhS2XLTzlsp0tIcrwwJgR0IXa9myllJR4iWU5lNtdBPO1oEzHFnd6TNCTqO34ic0ZtapfnIa3QMtAZTr3hm3ohcunmQfMRopjBAMb35sNT6JUDQ9TPyxD3RxUFAOUgNLESLtBFrjw840OhxOpIVUScwJJDDLlOYhrcUctOWnLCGffJL6meio6gF2qSyamWe5JMBSAPYTPK5MAdQs1D11ldPJgPZYRpYaDDb2i2epVVBTWZLMZIAvmyg6weFr6cQuLHCvtmzlCQ4g2MexhoRY89OtrzHQwTj6Lj5p/chJ8sb6ZbuyAVjvtoEGc3jdRBHLmZ5DpMbbEw+tcxmJNoAYD0Q1zcC3uxoigwGAIXaK5LENIBquBBgrfo3SeUjbZtls5DKVbwlZmAIWZMiBaDjkz2GYjlTf6jZwGUZitm1bhYgLe0m0nkSOd9Nrrd2tQFQAaVRZmSMucW8gqwbDQdAD4acbNTqd3mgQYYIVUrlN9Y8h8zAxz26mpp1odihpnLZclqbmFK2sBpY2b3Vw8FZHRNp7tGJE8UANYS3U8hzn/ADxyFds2RysnSAReJIEm/DP86Rd5MRQzC81JvoR3dIwfjr54G7MrPteztlOQDLJ08DD4/lhmm3sZaopNNb+AHsvebRtVcq2VDUfMLkEBjCtAIEi3InS+h709lrqrQ6AMvhIc31mQLNyn8hh2dKdNGJIl3IgXJZ259B5+XswM2jaURJLAELPESF9UZmCnKuaBMYvnyLJK+Pb+DOMZeEJFXYmo93bM4UI8EZVW8WKgzzn+zF7nBzaUmgQIFSOAGYzWGnO86jnjzbnWplcMAxiQGGYEBc89RNuhib44bZWNOiXqOVUGISA7EmLmLaaCLLe+KadU9QzPPqxRxNcb8+9ce367v9gMaD/pNFzGXPS0EXlcx0FjfDzudAiUpMfWOgygtn+ucHvEykZV7wnXUaYrYbcKjBlzAqymC0k3GLE2GiZfJCMKm0jM2YKFG0VO8loKiFIGliROoi2ThGUSVtLZpGbMqrTJRAxb0bMc0OSxPCYMgDWJMdmairUKSoleFFUAKAYIzc7gWNxcQYzELUdYyupYeFjUIFQuJILDiHd2bjufMicMXZhizvJAgANTyiUeTm4zxMDGaTzZtcKz7TSPIfnC729P1FM9Ko+44Z8kHC529pTso8qyffGFVybwfzIVW1PtPzLRj3eo+pHu+/yPRsaK8kn2H5t+eN95j6k+72a0sX8o3XAQ7CVR3UC4FSoOX9a/QAfADFl0TYYq7sQ9nHSs2s81Rh4r+l7OloxZ+zHhGOtHtRzZ9zOuMxmMxYqZiq/pcqTtmxr0o1zGYjVqQNgOLw6SOs2g2pipPpSed4pYwmxySC3p1j04f9X6VtOYBFZcFo8gpKeVFH9geXoAnBHYKUC06H7/ALv4Yimn4QeWUfARgrslLh91vmfuxx2dXwMHZhI9yfeV/LB5r4CdnxZv3V+Zb8sG6dsShWfIL7ROVpE2FxcmIvAgm031Ol8LVClDMGYROXKozFoKjiVYuQ0E31IuNWPtHtIyhRlknRgx0IJIygwRI664WmotnAAYEvlEl3Di8FzqFhV1AuCQQBOGILYxkRN87Tlo1rqzpSqgPnGe+cVecMpICiBIDT7RleuKW01gIzucksYCgUKSqc3TN9/xl7zqzRamXbO1GpTWnIOdanCk8IK5SQQmgBJ5kGHvDZUdtpLFg52isojiBhoQRNjaCdPhjeMW9jKctKsj7CgWkgszqcwNrFtSs6GJE2tOBW+NzEV6j03qZqVMVSJL56mcWiRClgDzIyeQwwDdbNUCE5HWmXOYSpEwQSNCMsn2c8Edpo0lVQgmoVy1GJYk5T6fMEFTwxbDPUKGPs5M45Mk40Lmw7fVfOtNRlZHLhkzQhzuwYmIs2XlNsabs2jaE2ddmo1lVVJyg5JPGzgGpEAyxEmAeugxM7Qbb+j06IoVXFSoxYkEoQq8PhHoltJnQ4WN5bzqlyCwc+uVEmRz19mG+m6PNkhHInHzs1z9TWfWdNcoSxtXW6b296v+BnbaMzwyMKihQycRVC6g3E3gswnXW+Bu+tnQpSNzU71abHWPrAJWwBjSPP2zO7PbzDghnCtTAUKzTKkLlhmnRg5jlnjocQd5VJK3AiuthMyKw8tdcc/Jjcc26prwbYmpw0rhK79wpslIAgsrPFSqQ/KVqFQDAJJJM+eJmxtwkFFRgbqpHD0sNLRrGnsxE2WsBBLkNnrHLAiFrFmgkRmiRHny599hpMAxIiSTEyNSJUi0HXlhWZMRxCE7EgCCpZbNoBztBJMWGUEycc95LwVglMrmpuxYkgg0xEZTMA3IGkObiIxs9HPsCyJhQ0ZsosL+TR0NvZE457XlenUnMr93UYLOpCd3f7JgGLDSMUwcL6lZ8kSjlZEV2CqrT5n6qiOegkX11AAk4j9+iqjAhX4WVJ8U2UNpmcg8rzpiVs9APTeLnMo/+Gmwv7Z+eA1HYyatNmYgUfrAIGogC/kch9x0ww8jSb8L8/shYlKNk6sneB/QKxlVwqlYObvA2YkyRFwPBgLRQniQM4ynPJD52PhVJgCGUC3q63GI+8aKsGqZYch1ksSSDK3k2FzYaGNcC6fadNnTZwi53TiYMGUENnmT61weY8saw6f1k/Ttv2/Z/tz5M3lljSTOW9N6JSq05B4IJVCFZNCREWn1bactcSt+1g1BGqKSWdWmcyFAWyREMCVabEcxIwB3/vP9Lr51VgzADKYMtJgCNZkDDa9XvM9NWyA0zMARAI4b6RPLD88Xp4samqk7v9Ckryynkjwq/P8AsT6mz92SV0OQgSCRDxeCROut74svYqUpWBXMBXqlg892F/SmLsDEho5hgYnWIKh2l2RQsqANNAJ5Hlhwo7SRRGmX9IqyM12bPmUFNHTMRIJIMnwmDjm5eEi8d9zfKQ5OcgnMVeYVZEWMwxhQwBjhAIggQT7LAmuCM5Tu9VP1YlyQCp8Js2nUQABOBbIW8IBCsVXI0uQAiqRECmQGfQWKkDQkkeyIQVyEyXooSQ1M1DByw2VbgQLzzUnxQuEu1l1yOrNgD21B/RD5VKZ+DYPRbAHtp/8AR1fLIf8A5E/PCfk3jyhRVYj2af8ACMdNvWaB9n4LPu4caBtfKR/dX5Y61f8A6d/3Sf7rRpfFvIwedjDD1hEcanlzpU+hPQ3MHqBi0thPAMVX2WeNoqj+zTPL/aDl7Oc+2IAtHdp4BjsY94I5uTuZLxmMxmLFDMU59IZzb1rEapslNdNMzVWsc0ry5EHnECbjxS3a6tO9tr0kCgoHDP7JTPr6uei2vpamTtZfH3HeqgzN5N+J/hgpsyQPZH3fxwMLAsTzJ0+OCqAwfePhlxxzqUHOz4GUmZEKPhmwYV7YDbqTKsDS33fxwUotiVyLPkFdoHPBGaM0kqwWI0nmb+7C9ITI2jZjwhyLVPGysxzMozWsRM3Ivhg36gL0xKliYysSZBnNC6TAIBjWL2wFp17wM0QoIEi/rIOEzJYTIAtc2wzDgwlyKu2dn0psa4LErmMGxfIMrFct4yMLaS0QVzhvH3ee/NVQxqNV2jhHFdXyqAOZ+Zvhg3nsxXZ6ggAZKdM8Rn9sqix8RvHkCBgeaauVU3U1qxIUkGDWqkglTJEHTocPYclXJvZJt/RC+SN0vdjBs2y1KFNnqjMSQSB52g+V46a4AptzuxLVQctR1FNQAgBkEkniMgEz1OJe37iyUm/R9oqoh/1ZYVFuVAgOJWwY9ZOtox7u6qq2y52sWkrmnKACWaJJAJ/LCmFqpSjK791Wz+3PsWyNrTtVewkb8qKawe9lyQwiCAq2vebnQanAjbhIzebCfYZ5aWPyxZ22bJRqMWagS2UqYZIIIi4mCQCYJFpwJqdl6JC5EqrAOY5M5bUg8LgZrxPQDnM+j6X/ACeGGOMJWqVHMyYJOWpCburblpVFqOGCPIBAnwMJtN44euDe8Mo2cQQGNWmQOcCofgIjDJT2bZqVIUipKiSBWp82Mt6MC8cuXswvbz2MEhkZCvepwhjYFwLZgCdfOPPHM6zLj6ieuPP5X/p0ukagnF+xMouTSUKT+1rAgLY56lQeK0RZom4AsbYm7AphzxAljIa51uZ5/Ex7sctlaaCgFDNSoXUiWyiq8kRJHh5j2XAxtsbnikry0AzZsozZosSdZ1v7hzp+RmI31oOx0806ppMXIBzRoL8/445l4pVQWF6TJdctUnizRMTeTIkdIxlJidkprlkFkVpYj0l6azprzFjpjyn+zrnJI7lql4y5sjkxqZ8K62EcgpOeHtInyR6bEUqgBAGZWvpPdUSPfAj34FU6lRdnYJQd2aeMMuUxIEkkFYuMsdeuCNJ7H95PlSpjEnYqOWnURuEzm1GjqGF/c0jyxrKL3VJ273b/AKNGqxXYi7UxFJVYy0Nzm5ZtDzGEiLj3/nixN4qO/UABgOU6yCdet8IFdL+Y/L+GOz/hF8+Rvn7CXXP5YVxQR7LAfpSyJhWPsIEA+4n7sE9tqsrMwJBYZTysxEwRofP88C+y6nvzBgmmwHlBUn22GGJ91vVAKgKPSLNAHMSddL2B1xX/ACkn6/7L+x3oYx+Gd/qc9uQGi0zwgESZHnM64nbDvPaOKkqgg1C0qJZWDZiykaFSSttIIIkHHHeShaLKrZpBzNEAwp8M3yjqbmfdhg3fSzUc1wGr8lkfWUqTAtBDAcybgBTa+ObwlYvtbol7XT+sXiJ480M6wnCFUrkchUD5lgxooEESSO4Nr+uAOVQVgBmIqEqzBrAlSJOggAkxcGQZpg5uFpnKAFU/VwVXw8QAHFK5oOWYEQV3MR+kKvBaTxAlyMqBSpLNHhMixkEahgMJcFlyOBbAztQgbZKo/s/cQfwwTy4G7/P+jVf923yE4SbN09xODWiObH5fwGOpWabjqpHxV4+/EdLi3n815fHErZbyP5uf44uxggdmq3+kkTrRQ8+Tv1sPFy998WrupuD3YqDs2SNqS0TRYaGLPTOoOUni5AecyItvczcOOth7Dn5u9hLGYzGY0MjMUbvevn3jt3P/AEpViZjIlJNItMG8npAjivI4ohpO1bWZMHb6pg5tBUiVzcMysSl7cWlssrqDNMXcgpQU66acr6N+eDKtwn2t87fhgVR5fvfKP4/LBSkPLVv8Z/ATjkHUYd2BLH944J01i+IO714R7f4YIk4lCjAW/M4fN6GQgmRwzyAiTmmNZsMBBTBqLnVeH0iTcEgMVUEENLQQI4c3OTgvvase89PKqiYHC2YgQNCSNSJuJA8wdCobiQJaCIgMsnMFHWCOUg5SeeGoLYxlyebc3CgKqC1Sms3Bj9Ko2ySYAhr2sfbI/dG0UKVMM7Us7FtagDJxPpcFTp7cc9/VWWgzBoY1qZsc1RDn7wEm+oEe0CQDhV2imXIJZWIIHERq1gAGBVfbAvOsTjZ4dcKul+hVPceds7UUPC1VVULEyt4WBF5/yxB2bfWzEZnNMM3LxZcxzGMtvedI56YG9k3zOVl2UC3cyXBIWAJ5cz7VHtbKhlCCu23kEa85vyHtPLFMmFKKhb2XK9nv7Alu37/ZgOtveh61D35h87DHRN9bvIklAw1y1OflxYbO0myitsYzZkChWhhLGBoRmHESeuELc2xU1NqlZvFxJSB6AZhnIy2J1HKx1EwSa5M3jJabYjk9x3mWYBWsskRc5YNpxA3i05QS894njUT+0TRtflidtWy0WmXpklbCrsomQYuVWTo2h8+uIWxbsRnTJkZQ9OyVaqaEEnI9jGsARa3PAlTuydBtRX6qnKi/eQ2aDFSsZEWI4WNwZ9l8TN3rZ2ygZjMgzmiw/n43nHLY1P6Ls8PlzLYGDLHQrYmQxnmNJxmxUzmeSbHw8ha0dNJibTHLGchiI4Uaf+j0pRm4pAU2BvJN72Jt8YE48TJDWYsaNYDUgKJgyRqZOki+sxjhVqsKFE94q0zZwQCGtoSToffESQcS9mzIKqtAA2cnLf1ZOUEmwutugJmcUxdpWfIL2WqcrACSSP8A9KafDHLe1WqVSW0ADhRqFIM6SY589eU4jCo5bLS0OXRbCERW4iYHh1vcHTTBbatlOUk1KAvoa1Q2uNUMajpyPu0yQk5XYKbpLxQnb32dpV6aliuUiIIsIGhuLfMaYCbN2bqVDxgqADqBNx0Ht54ddroIDHeUQPWyVGjhUjMSLyTMjy64knZ6ISic1LKXy1HyPeVtlHK5Go5DlOGMfUTw43CCW/mt/wCaF54nN23wJGzbiqUKqVAS0GGtE5uExrBgz0trywx7HSKpUnmpHvJBt8/iMLu1bxc1IFQjIQMsEZupaHESZHnprYmdyqK9LM1WnJY2etWSwZwsDPk5L1PM6zgyvLJxllldfistFNR0rg5bwIZGi5g855R7Bg1unKaRl3zK65UXL9YH2agDbXxVF0nw6ekI1fdI1V6eWCIG0jlrAe9iGERoZ5YkbKopLUpliBmpBipOYKtFbKyDLMypJs2UixOM3Jye5KTXJJdCxLMcwYvnIY57KRIF2FiJt5RYLgnunastemCQoylRnz5ixhiVliBJaL3aAblhlhlVDwCFzZhCqAUIcoXDiGEKYy63vrB77BtlOm6MSFSwPCt2IKzJGYWQAkcMDXljOXBdDmTbA/fVKaFUf7J/+k4IU4jEXbjKOvVWH90jCTNkIWwGR9n5pibsLcQ6fxU4Hbr8K+xf+n+GJ1JYNun5R92Jew35Au6rbXS9lVdF1EE3mdVJiIGLa3GeHFSC220uve1Rym6OYuMxExpYe8YtfcJtjr4HcDnZ+4M4zGYzGpiZihdgqSzP/WbVtFQWIMF615JIYWiVAGoOhm+WMCemPn/s1TmjTaIzBnbhC5pzQRElrOOIxytjDO/kZtgXzoYdjPEs/wA+H88F9k0Xzg/Ofx+eBWyUoIm92+FvywX2SllXzyj7p/DHJOkxl3en1a89cSoxx2O1NfZjoamJ8igtb0pL3nrnMCVLEgC82sNCdTzvbA1a1zEFi5K2VVnhBhjIJ10AuBEm2Jm+q31rA5bJMQZOvOB0tBmYi9sQ6LKG0Frg6ATqvD4QcsGL665jhuHBlLkHb32DvAtPPlzVacmVOe0ioIHkyzexHNcAG7PZ2zd8YhjBokmYEy2dCZmwnmeZnBbfG8FoPRMqHUq0QcogGAxAMkzJMsbmD6WCn9JhDN36xIs7Khgi4kXMHoOehIjDFyjHbgzVC7uxhRNl2toBk06OUsRCgZhUeV0sNbyehdN8NP7DeB1FyRrPIrcG/liVR7VZShWoGkAsoLuRxAXgR4SdCbi0CBjlV3nxB+8JqFcubu9oAYGxAimNBzAEk6alqtt+C1jP2qo95slRRJJGiCSYIMAc5+4nCJunYGoGozvtQbNE06caHMAWLydQdemtyTR7RKjytQqoLCDSqQJJZM0LH45iTBmcb1e1tKTO00wDGpKBSAZEsFNzFwJt8KR1RVeAdEGrvATB2prKb1KQIBJeSwvpweUDXWB+y7cvfLx0XWfEEyOIFyAFA16jQ6DBr+kCkQtSnUYqDHfowJM8KhiRImcoAm1zluP3hRQBmqU0T1YBXM5iImAZJFx1Ak2Jle1E2Qtjf6ikCVygKIiSTFySTaJgaXB1sMT6LNBziG9kYj7p20DZqJUZ1iGJsVIII69eXPnzx2pbQWDZgFZSRH3fKDfqPflNMvEaqbH9FQqAXEZZMQ3IixvIEDQ88c2oVAanCQwQEsMsOJggjxHgBIJMz0EYHU6xyUcxhQRlCtxMZ4iViIEqJJHi5zBJ7LUCBndZYo4apMAhTkBjLroD58tQIxKolZcnmz7CuRGNOmfq6V6lTKsd2MxCyNIA+OPdopMQJbZlERmyZrE2g5SNc2h69LdN0tRahTc0y7hUWpJI7vIqgkryAgmYjzvjqlcZgAgTLyCqQQVDgzN1ExNgbXE42kmQq8gHa1cAD9JpHlAoAaCB6HLh5dccaSvTWDVTjIKsJRcxIYXWDEjNPI8jBGDLb6KTFMZuQcqswchZmAjwhdDy1IvgdvPei99JamsEBCpVge8lLqM0lLcxI6Tiivhkyca2BG8N3Ue8io9DNTBBDU6jRAuM2UZ4Nx92JSUUpyUfYypIIDIxIYqJymCygsCRf4YKrt6qnElN812qAKQxJCnh8RaNJiYHK+M2Ve8F6IzFM2XukMkE8McImHF5EgCwEli3W4WgbWpSxJXYmEk+MAkR1kDqZ8sddj/anIKcr3DACXUfVsrCnlBkSpH2YIbLjtTWm9RA2zUUOXNUDRNMG6MyEiPCefQ6WwM2PbaDbVUp0y9MQiplgEimzMwkn0riGgSt7qQLJMhtE9XzZFLMS4JsCkIpzA6EMQAgsSTYAsIx3oVi7JlMSylWYozEZWJBSxUTzA63MXjFIUz9WZJZDxAtNSnqTAuoyhtBJuQGx0puy5SYLIbFhAsEW4MZW5Wu3MQFOKvggeF8savBsRjlSqNAkAGLwZ+fPHdGBjCEnRsV1u6wA5hR8mIxNA4o9n3Yi7NrA/tD4VZ/hiUPF8fuOLSY2uQJtr5dqp3idpFp1kMNIMkZjzEX1xaPZ9sVZvurkra/6+kdSJ4kIiPF7GgdJIE2d2fbTHV6bsEOo7hjxmMxmGBch75r5NnrP6tJz8FJxSnZKhFBB0pKLBRGYA6LKkzN9dZvIFv9sq2Td+1t6uzVj8KbRir+zFL6kDoqCAVMcp4OC8ar0vfCvVOoDHTr5wjTWDpyY+yc5P5YJhdb6D42I/HEGkBf93p53+/BLZ11B6geyWj8Djmpbj7ewxUxCL7MatVxneQB7IxC3hWhZAk9JiffywIVAu+KxzZgcwMQApsBmni9h8rgHpiFnYZTTLOIlDoSDC05DaHibhAjTlYZAMGQpE8JIgEWEgxyjQzrckDHG4ZTGUZSCMygmAMwvoeEggRIzEcwXY8UYMgb43MlWo1RjkOYHKczaRoZAUEhhdQJJ5xJXZ6mQZUI4bNMgBQxJKmOJsvpEc1gmRjmKfCFM2U6AwpkzkMSeJiS2VoPWDjM5bNFzEAMUKySLklvSJGmkC552bbIo7UNoKELJkMTE1HzQmVWMNBawJAmQLGAZ1FaCZaCZzRAJYiBxqTElQJAgkmwmBHjMMwIF4tN7MCqA6cyQxIggXE4klZPRgjcLWMkEBrjOIXlqQL9cGwUSH2g5SZbMQTMnKC5ByEKOJtOZNpOk440KnEfFlFmu055nLJXKVkt4o5z56FiTmywGJIBmdDqptIIW2nitjfZ6M2DRIuR4jlBzEFcxMFWjXU2FhitliJvOjSdc2QS+qMi8Cm0tw30WBfW0niwH3jumm0haa0ybSIWQQdVy5Za4iIuZnkYqjQqYYkFRNzm8cwbCWNzYxmM64iVqIC6WkiADcNlmGBIj+emLJtcBVgPYN292oZiSrSwi9/GTOY3MN4pmeKb4L7KSWfUWPOR7otfXlM6YibW2VQma9zAZbnQrESwMt8fKMd9gElmkE20JMyvPqZvIJny51yO1bLRD7qBS2cy/DmJy6FVGeSYMAMim14B6SOG9djeogWnPeNIILFc5QEzTAiQXk6jmRqTiW7BqNNc+ilSon01jjGaCt1MRN/O3VYDEvABlm7xgxhsuUCG4km4HFMAXgRTC9MUVnyDOz25jSXNVBOYeBWhwDGRmCnwxPMRMWtBajsVMnjRSyi0ksrWJgZmhbkeI/xmOdCIlUIkXclTyOkeIiDrHMQI1YBeQAULGYnNA0npAOnMTaBGN5Sb3KLYD1thpMwmnTXNfgRZEZbIABKysH/j6EnBsCsACKfeEZslOkCkK1yv1YM2YZWmTHWMStoC6kkqGKlmiZLHPJaM2og68JmxJHJ6TMjhGYhRBpqGLHOAKakiwPCSTcSdMZliL+g0sqqtNbrJLLTNTMWhUJ7sxIkSRMGbRB5bPuugzAPTpqTBUBVysTBdAQbsL3MRYaXMttjXNLKMtM8YkGJuubMcuaSySQBGXUSMYxhrtLFgDJWFAQmzOLpZzYiJsTPFbV7EAuvudGW9JgXUlCa1QIhIAVV4spWZ4hmt1vgT/R0d6KneKKLEDPoePMohYDAjIxMad2Roqw10dmIaXUkvaURiQEghcoWTADdGgEGAMcqVUNCuzBzkVgkSQGMiNUDWuCIgEi8YupNIijohQuyocqklctxfKC9TxRfllgi8TMY67FTEpY5Wy8NnkDMVzzcwBIMX4tQJPGhVJESTGUdMvduocgKTwkTy6gejPoPhgiHCAGLwwKtm55hci5m17Ccmiw5UqtgBiVTGAO4dpkZcpAUWJ0PlIEZgbH4xfBmnU/ywhkVOjZMQjaqR0qOP75OJROnnf78cdtEV6n++b8PljemDb4fP+OBji8ALtYcrVDpHdnVhMFTfL4vDo0DToMWb2fa+K27ZLAqR6VCbZuQb1L6DnwxracWD2bqSFPUA/ETjqdI/kEOp7hwxmPF0xmGhYWfpMq5d07YetEj7RC/jhH3En1RIMgsDIIM85lQEbXVRBn3Bw+llo3VXkxLURJIXXaKU8RsLTc6YVd0twT/aJNwfRABJEAnSSBEzYRhPq+0a6buJ1KleP3R8Qv8AHBDZRp5t/iBxDpqcxt0+Qj8MTtmW6Ta4+4nHPQ3InlzP88sebRTzD+f5GM7298ePWHLAtjBkCjuRQBl4QCSQOevM3Gp08xjsu6UuCgIMzM6HW8zGmJ2zvGN6m0i+L62VoHVt0IyxEGCAw1EkExPs+FsdKe6aeUKRm0ublo6nU89eRjTHRtog47pVxOpgkafoKTOUA9YHn+Z+Jxzq7OskgAE2nnGv347NUxzZ5wagojrs4kWnEqhsSrYCLk+/+bey2mPRAx0FacRqZJC2rYVM8I0jQaWMR0kD4YX9u3OrRqsTpzmxkm8+fxnDPXOB9UYFJoihR2jdj06fiOVQxgXt6JUTYjxdeQwPouwqQQQCswQROpJ0BDAyI1+OHGsmBm1UrHGnqbUyKMpUHiSjFWCLK5izZppkCGAUaRPW/igsOz9nKhzRkWBlpkZri8hr2EmwgxM8REmf2dpDuKY14Rg7SXEQyFZIgUNwplM6sIJFpieWg1vaDzGN6m6kBMKLiDN5HOZ185154KDHGti8pOikeQU+xKwggH+FwfjjrToW0H+VxjtGNqa4UcjYH190UnzZqanNrYSfeL422jc1J1UFF4fDAgrYrwkQVsSLYIMmOZOBTYUmCG7MUJByCQ+cXOse3Sbx1vge/ZRQxUfsimXLJkGSQVPUE2J0iwFyWR2xxq4t6sl5DSAn7MobZnAMTBHIHS1r5TGnDEQSD5V3G65yrybd2DIIhYIZxE3mJmLSTpg6rY2YiMSssiNCBu7t3d2BcmVAy+isADh8vlfG7bTDERiQx5jEao5m2MpSsulWwo71EV6nm2aPcpx1pc/Jj8mn8Bj3fVKa7+zp5L8saUzd/wB5j8Rm/HB4GkC+19HMB50W5E9dApDHX2aThv7F1c1GgetNPmi4V+1NKRRBvmVhEFpsnoghm10BGpwe+j+p/ouz/wC7UfAR+GOp0fYI9VyixU0GMxlLQY8w4KiX9LtfLsKCYzbVQE5wkQ+fxkEL4dYMdMLexkijJF+I878ufXWfZgt9OW3NR2Gi6GGG10yDflTqkXGlwMViO2aMkLWNATUhQA5ACgoWYjVySLEwRJAmyvUQc1SGMElF2yzacZyZt3jD7Jf8BgftfbHZ6DLfvCIMJB5czMC334qrb96B2J/Sc8kSWHrDMxMryMg+eki+IA3kf6zpyHP3ajn8sLR6doYeSBbj/SJQOi1j/wACf+TGg+kWiBajVP2B/iOKqXfP9r7vZ015+zzx6d9G/F/Pl7eXvnE+gyNUC1D9Jy8tnf31AP8ACccW+kknTZvjW/8A5jFaLv2PSnXmeXSDodMbrv4z4h/e6SJv7vbg9Bk68ZYb/SK7W/R1/wCYfyx4v0g1+VGn8WP+IYr5t/n1gCY9a0jmJOnP248G/erDznNPTkdefswegydeMsFu3+0/1dL7L/8AkxqPpB2oejS+w3/kwgfroesD7m5WPP3jy6WxsN9gaspibBWvHS/PliPQYepjHwdv9p9Wl9h//JjtT+kPaBrSpH3VB/jOK9XfYnxL7lPSb305e3Hp30DHGBpfKeYkzB5aH5YPRkGvGWQPpGc+KgvuqEfepx3p9t6bao6/ZYfeD8sViu+Rb6wcrZWtJjry5+206Y4bZvsqFKtmk34YgXEz/NummI9CRN4kW/T37QfSooPRuE/3oxptbSCfLFTrv5M0HaVAkAkUnNu9yExr4Iqx0lbG502btfkyxXqiSmYKghQSwqwCcrFQFZSRfMQdMXXTTMZTx+D6O7N/sE9mJW1792el+0rU1PQus/ZmcfOZ+kKpURVqbRUIhZUoci/tA+VUYCBFOLTxHpJjHtUsWdSYkAU3F+7VgJn+sLJP9kHQ4qummiLg92z6Cr/SJsaf6wt+6jn5kAYHbR9KGz8qdY+5B/jOKR3fvyrVVjlVYIF5OunzgYkDbavM0hHODyOU+lFjiXjnwaKOLnctZ/pRTlQf3uo/A45n6UwP/tz/AM0f9mKpbb63r0rTyHo63zY8beNX16HP0R0n1rW/LGfwzZe8fsWs30q/+3P/ADR/48cf/VH/ANuf+cv/AGYq8b2qj/WUeXorzEjU/wCXPGfrep/W0fsrz09LqPdqcHw30BSx+35/stJfpNH/AOO3uqqf8OPP/UxOdCp9pT+GKu/W786lLTovs9b+ddMbfrsjVqR9w5WMQ1/xwfDBeMtIfSXR50qg9648/wDUyjP7OpHsE+6+KvO+z61LU9Tp7H/zx4++vOl/ejy9PB8OFwLVH0kbP6tX7K/92OJ+kLZ+lX7Kf9+Kv/WpOjU/stzve/txqN5sdGX7Lfn7MT8MRqgWS/aChXqSGClgbPAJ4cvUjWLTzx1ptJb+daS4rMb1ePEP+W3mP44lbHvysvhqZf3aVQ9JtcdMQ+nfgt6sUO/bFoSiSJlyNJmQ0COemnlgt9HD/wCi0h6pdbiDw1GFxyPlhGr7/qVEy12qVgAYC0CsEG0Smhk63F+cYc/oxDfooLIUmq5AiLEgiByEz8MN9NBwVMVzyUqZaVE8IxmNaTWGMw2LHm2bFTqqUqolRDqrqGUxpYiMLW+uy+zZTl2agNdKNMf4cNmIu30gVwAVNtPZymCYpoPYij8MQm7PL6i/ZH5YsLaNgUnEb9XrgCxEHZ5fUX7Ixn9Hx6o+Aw9/oC49G7lwUTYh/wBHh6o+Axg7OL6i/ZH5Yff1YuN13YuALYgDs2vqj7Ix6Oza+oPgMWAN1rjYbtXAFlfDsyvqL9kfljcdml9QfAYsAbtXG43YuAgr7+jY9UfAY9/oyPUH2Riwv1YuN/1WmALK6/o0PVH2R+WOW09kKbiGpqfcAfcRcYsk7sXHjbsXABTtf6LqR0zj3qf8OIx+iZTozfAfni6f1YuNl3cuIoLKWT6JF9Y/AfmcSqX0WUxzf4qP8OLmpbrXEpN1p0wUibZUNDsLTUAd2pjqoJ95OuuJC9jKY/1SfYX8vLFrtudI0xy/VCfyMFILZWK9kk9Rfsr+WPR2RT1E+yv5Ys39Up0xn6sTpgpBbK2HZRfUX7I/LG47Lj1R8B+WLG/Vy9Mejdy4KQWyuh2XHqj4D8sbDsuvqj7I/LFiDdq42G71xIWV4OzI9X5Y3Xs2OmLB/V642G7lwEWV+OznkcdB2e8sP36uXHo3euABETcGJNPcvtw6DYFx0GwLgAVKW68ENk2GDg8uyqMbrSA5YCDyklhjzHXGYAo//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8" name="Picture 6" descr="http://www.citrinitas.com/history_of_viscom/images/books/tresbellesheu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42440"/>
            <a:ext cx="8060959"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836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Les </a:t>
            </a:r>
            <a:r>
              <a:rPr lang="en-US" dirty="0" err="1"/>
              <a:t>Tres</a:t>
            </a:r>
            <a:r>
              <a:rPr lang="en-US" dirty="0"/>
              <a:t> Riches </a:t>
            </a:r>
            <a:r>
              <a:rPr lang="en-US" dirty="0" err="1"/>
              <a:t>Heures</a:t>
            </a:r>
            <a:r>
              <a:rPr lang="en-US" dirty="0"/>
              <a:t> de </a:t>
            </a:r>
            <a:r>
              <a:rPr lang="en-US" dirty="0" err="1"/>
              <a:t>Duc</a:t>
            </a:r>
            <a:r>
              <a:rPr lang="en-US" dirty="0"/>
              <a:t> de Berry</a:t>
            </a:r>
            <a:br>
              <a:rPr lang="en-US" dirty="0"/>
            </a:br>
            <a:r>
              <a:rPr lang="en-US" dirty="0" err="1">
                <a:hlinkClick r:id="rId3" action="ppaction://hlinkfile"/>
              </a:rPr>
              <a:t>Limbourg</a:t>
            </a:r>
            <a:r>
              <a:rPr lang="en-US" dirty="0">
                <a:hlinkClick r:id="rId3" action="ppaction://hlinkfile"/>
              </a:rPr>
              <a:t> Brothers</a:t>
            </a:r>
            <a:r>
              <a:rPr lang="en-US" dirty="0"/>
              <a:t> 1413-1416</a:t>
            </a:r>
          </a:p>
        </p:txBody>
      </p:sp>
      <p:pic>
        <p:nvPicPr>
          <p:cNvPr id="15362" name="Picture 2" descr="http://www.williammorristile.com/book_of_hours/summer.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2400" y="1828800"/>
            <a:ext cx="8686800" cy="4684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7186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a:t>
            </a:r>
            <a:endParaRPr lang="en-US" dirty="0"/>
          </a:p>
        </p:txBody>
      </p:sp>
      <p:sp>
        <p:nvSpPr>
          <p:cNvPr id="3" name="Content Placeholder 2"/>
          <p:cNvSpPr>
            <a:spLocks noGrp="1"/>
          </p:cNvSpPr>
          <p:nvPr>
            <p:ph idx="1"/>
          </p:nvPr>
        </p:nvSpPr>
        <p:spPr/>
        <p:txBody>
          <a:bodyPr>
            <a:noAutofit/>
          </a:bodyPr>
          <a:lstStyle/>
          <a:p>
            <a:r>
              <a:rPr lang="en-US" sz="2000" dirty="0">
                <a:solidFill>
                  <a:prstClr val="black"/>
                </a:solidFill>
              </a:rPr>
              <a:t>Book of </a:t>
            </a:r>
            <a:r>
              <a:rPr lang="en-US" sz="2000" dirty="0" smtClean="0">
                <a:solidFill>
                  <a:prstClr val="black"/>
                </a:solidFill>
              </a:rPr>
              <a:t>Hours</a:t>
            </a:r>
          </a:p>
          <a:p>
            <a:r>
              <a:rPr lang="en-US" sz="2000" dirty="0" smtClean="0">
                <a:solidFill>
                  <a:prstClr val="black"/>
                </a:solidFill>
              </a:rPr>
              <a:t> </a:t>
            </a:r>
            <a:r>
              <a:rPr lang="en-US" sz="2000" dirty="0">
                <a:solidFill>
                  <a:prstClr val="black"/>
                </a:solidFill>
              </a:rPr>
              <a:t>commissioned by John, Duke of Berry, around 1413. </a:t>
            </a:r>
            <a:endParaRPr lang="en-US" sz="2000" dirty="0" smtClean="0">
              <a:solidFill>
                <a:prstClr val="black"/>
              </a:solidFill>
            </a:endParaRPr>
          </a:p>
          <a:p>
            <a:r>
              <a:rPr lang="en-US" sz="2000" dirty="0" smtClean="0">
                <a:solidFill>
                  <a:prstClr val="black"/>
                </a:solidFill>
              </a:rPr>
              <a:t>a </a:t>
            </a:r>
            <a:r>
              <a:rPr lang="en-US" sz="2000" dirty="0">
                <a:solidFill>
                  <a:prstClr val="black"/>
                </a:solidFill>
              </a:rPr>
              <a:t>popular type of devotional prayer book, which included a text for each liturgical hour of the day, plus calendar, as well as prayers, psalms and masses for specific holy days. </a:t>
            </a:r>
            <a:endParaRPr lang="en-US" sz="2000" dirty="0" smtClean="0">
              <a:solidFill>
                <a:prstClr val="black"/>
              </a:solidFill>
            </a:endParaRPr>
          </a:p>
          <a:p>
            <a:r>
              <a:rPr lang="en-US" sz="2000" dirty="0" smtClean="0">
                <a:solidFill>
                  <a:prstClr val="black"/>
                </a:solidFill>
              </a:rPr>
              <a:t>416 </a:t>
            </a:r>
            <a:r>
              <a:rPr lang="en-US" sz="2000" dirty="0">
                <a:solidFill>
                  <a:prstClr val="black"/>
                </a:solidFill>
              </a:rPr>
              <a:t>pages, </a:t>
            </a:r>
            <a:endParaRPr lang="en-US" sz="2000" dirty="0" smtClean="0">
              <a:solidFill>
                <a:prstClr val="black"/>
              </a:solidFill>
            </a:endParaRPr>
          </a:p>
          <a:p>
            <a:r>
              <a:rPr lang="en-US" sz="2000" dirty="0" smtClean="0">
                <a:solidFill>
                  <a:prstClr val="black"/>
                </a:solidFill>
              </a:rPr>
              <a:t>131 </a:t>
            </a:r>
            <a:r>
              <a:rPr lang="en-US" sz="2000" dirty="0">
                <a:solidFill>
                  <a:prstClr val="black"/>
                </a:solidFill>
              </a:rPr>
              <a:t>of which have large miniatures, while many more are decorated with border illustrations or large </a:t>
            </a:r>
            <a:r>
              <a:rPr lang="en-US" sz="2000" dirty="0" err="1">
                <a:solidFill>
                  <a:prstClr val="black"/>
                </a:solidFill>
              </a:rPr>
              <a:t>historiated</a:t>
            </a:r>
            <a:r>
              <a:rPr lang="en-US" sz="2000" dirty="0">
                <a:solidFill>
                  <a:prstClr val="black"/>
                </a:solidFill>
              </a:rPr>
              <a:t> initials, </a:t>
            </a:r>
            <a:endParaRPr lang="en-US" sz="2000" dirty="0" smtClean="0">
              <a:solidFill>
                <a:prstClr val="black"/>
              </a:solidFill>
            </a:endParaRPr>
          </a:p>
          <a:p>
            <a:r>
              <a:rPr lang="en-US" sz="2000" dirty="0" smtClean="0">
                <a:solidFill>
                  <a:prstClr val="black"/>
                </a:solidFill>
              </a:rPr>
              <a:t>as </a:t>
            </a:r>
            <a:r>
              <a:rPr lang="en-US" sz="2000" dirty="0">
                <a:solidFill>
                  <a:prstClr val="black"/>
                </a:solidFill>
              </a:rPr>
              <a:t>well as 300 ornamented capital </a:t>
            </a:r>
            <a:endParaRPr lang="en-US" sz="2000" dirty="0" smtClean="0">
              <a:solidFill>
                <a:prstClr val="black"/>
              </a:solidFill>
            </a:endParaRPr>
          </a:p>
          <a:p>
            <a:r>
              <a:rPr lang="en-US" sz="2000" dirty="0" smtClean="0">
                <a:solidFill>
                  <a:prstClr val="black"/>
                </a:solidFill>
              </a:rPr>
              <a:t>this </a:t>
            </a:r>
            <a:r>
              <a:rPr lang="en-US" sz="2000" dirty="0">
                <a:solidFill>
                  <a:prstClr val="black"/>
                </a:solidFill>
              </a:rPr>
              <a:t>work of art is now in the </a:t>
            </a:r>
            <a:r>
              <a:rPr lang="en-US" sz="2000" dirty="0" err="1">
                <a:solidFill>
                  <a:prstClr val="black"/>
                </a:solidFill>
              </a:rPr>
              <a:t>Musee</a:t>
            </a:r>
            <a:r>
              <a:rPr lang="en-US" sz="2000" dirty="0">
                <a:solidFill>
                  <a:prstClr val="black"/>
                </a:solidFill>
              </a:rPr>
              <a:t> </a:t>
            </a:r>
            <a:r>
              <a:rPr lang="en-US" sz="2000" dirty="0" err="1">
                <a:solidFill>
                  <a:prstClr val="black"/>
                </a:solidFill>
              </a:rPr>
              <a:t>Conde</a:t>
            </a:r>
            <a:r>
              <a:rPr lang="en-US" sz="2000" dirty="0">
                <a:solidFill>
                  <a:prstClr val="black"/>
                </a:solidFill>
              </a:rPr>
              <a:t>, Chantilly, </a:t>
            </a:r>
            <a:r>
              <a:rPr lang="en-US" sz="2000" dirty="0" err="1">
                <a:solidFill>
                  <a:prstClr val="black"/>
                </a:solidFill>
              </a:rPr>
              <a:t>Franceletters</a:t>
            </a:r>
            <a:r>
              <a:rPr lang="en-US" sz="2000" dirty="0">
                <a:solidFill>
                  <a:prstClr val="black"/>
                </a:solidFill>
              </a:rPr>
              <a:t>.</a:t>
            </a:r>
            <a:br>
              <a:rPr lang="en-US" sz="2000" dirty="0">
                <a:solidFill>
                  <a:prstClr val="black"/>
                </a:solidFill>
              </a:rPr>
            </a:br>
            <a:r>
              <a:rPr lang="en-US" sz="2000" dirty="0" err="1">
                <a:solidFill>
                  <a:prstClr val="black"/>
                </a:solidFill>
              </a:rPr>
              <a:t>Limbourg</a:t>
            </a:r>
            <a:r>
              <a:rPr lang="en-US" sz="2000" dirty="0">
                <a:solidFill>
                  <a:prstClr val="black"/>
                </a:solidFill>
              </a:rPr>
              <a:t> Brothers, Pol (Paul), Herman (</a:t>
            </a:r>
            <a:r>
              <a:rPr lang="en-US" sz="2000" dirty="0" err="1">
                <a:solidFill>
                  <a:prstClr val="black"/>
                </a:solidFill>
              </a:rPr>
              <a:t>Hennequin</a:t>
            </a:r>
            <a:r>
              <a:rPr lang="en-US" sz="2000" dirty="0">
                <a:solidFill>
                  <a:prstClr val="black"/>
                </a:solidFill>
              </a:rPr>
              <a:t>) and Jean (Jan or </a:t>
            </a:r>
            <a:r>
              <a:rPr lang="en-US" sz="2000" dirty="0" err="1">
                <a:solidFill>
                  <a:prstClr val="black"/>
                </a:solidFill>
              </a:rPr>
              <a:t>Jannequin</a:t>
            </a:r>
            <a:r>
              <a:rPr lang="en-US" sz="2000" dirty="0">
                <a:solidFill>
                  <a:prstClr val="black"/>
                </a:solidFill>
              </a:rPr>
              <a:t>) - nephews of Jean </a:t>
            </a:r>
            <a:r>
              <a:rPr lang="en-US" sz="2000" dirty="0" err="1">
                <a:solidFill>
                  <a:prstClr val="black"/>
                </a:solidFill>
              </a:rPr>
              <a:t>Malouel</a:t>
            </a:r>
            <a:r>
              <a:rPr lang="en-US" sz="2000" dirty="0">
                <a:solidFill>
                  <a:prstClr val="black"/>
                </a:solidFill>
              </a:rPr>
              <a:t>, court painter to the Duke of Burgundy - all three of whom died of plague in 1416. </a:t>
            </a:r>
            <a:br>
              <a:rPr lang="en-US" sz="2000" dirty="0">
                <a:solidFill>
                  <a:prstClr val="black"/>
                </a:solidFill>
              </a:rPr>
            </a:br>
            <a:endParaRPr lang="en-US" sz="3600" dirty="0"/>
          </a:p>
        </p:txBody>
      </p:sp>
    </p:spTree>
    <p:extLst>
      <p:ext uri="{BB962C8B-B14F-4D97-AF65-F5344CB8AC3E}">
        <p14:creationId xmlns:p14="http://schemas.microsoft.com/office/powerpoint/2010/main" val="1227057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
            <a:ext cx="8229600" cy="1143000"/>
          </a:xfrm>
        </p:spPr>
        <p:txBody>
          <a:bodyPr/>
          <a:lstStyle/>
          <a:p>
            <a:r>
              <a:rPr lang="en-US" dirty="0" smtClean="0"/>
              <a:t>Sculpture	</a:t>
            </a:r>
            <a:endParaRPr lang="en-US" dirty="0"/>
          </a:p>
        </p:txBody>
      </p:sp>
      <p:sp>
        <p:nvSpPr>
          <p:cNvPr id="3" name="Content Placeholder 2"/>
          <p:cNvSpPr>
            <a:spLocks noGrp="1"/>
          </p:cNvSpPr>
          <p:nvPr>
            <p:ph idx="1"/>
          </p:nvPr>
        </p:nvSpPr>
        <p:spPr>
          <a:xfrm>
            <a:off x="0" y="990600"/>
            <a:ext cx="4495800" cy="2971800"/>
          </a:xfrm>
        </p:spPr>
        <p:txBody>
          <a:bodyPr>
            <a:normAutofit fontScale="92500" lnSpcReduction="10000"/>
          </a:bodyPr>
          <a:lstStyle/>
          <a:p>
            <a:pPr marL="0" indent="0">
              <a:buNone/>
            </a:pPr>
            <a:r>
              <a:rPr lang="en-US" sz="2800" dirty="0" smtClean="0"/>
              <a:t>Sculpture played an important part in the decoration of Romanesque and Gothic churches.  It was used to decorate column, the door jambs, and the tympanum (curved arch above the entrance to the churches).  </a:t>
            </a:r>
            <a:endParaRPr lang="en-US" sz="2800" dirty="0"/>
          </a:p>
        </p:txBody>
      </p:sp>
      <p:sp>
        <p:nvSpPr>
          <p:cNvPr id="4" name="Rectangle 3"/>
          <p:cNvSpPr/>
          <p:nvPr/>
        </p:nvSpPr>
        <p:spPr>
          <a:xfrm>
            <a:off x="4743772" y="4419600"/>
            <a:ext cx="3957320" cy="2246769"/>
          </a:xfrm>
          <a:prstGeom prst="rect">
            <a:avLst/>
          </a:prstGeom>
        </p:spPr>
        <p:txBody>
          <a:bodyPr wrap="square">
            <a:spAutoFit/>
          </a:bodyPr>
          <a:lstStyle/>
          <a:p>
            <a:r>
              <a:rPr lang="en-US" sz="2800" dirty="0"/>
              <a:t>Classical sculptures had been all but lost in history, and Romanesque sculpture revived it as a decorative art. </a:t>
            </a:r>
          </a:p>
        </p:txBody>
      </p:sp>
      <p:pic>
        <p:nvPicPr>
          <p:cNvPr id="16386" name="Picture 2" descr="http://www.pitt.edu/~medart/image/glossary/TYMPAN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3612" y="940753"/>
            <a:ext cx="4252908" cy="346868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www.paradoxplace.com/Photo%20Pages/France/Burgundy%20Champagne/Autun/Tympanum_Images/1000/WDoor-Nov06-D1575sAR10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24312"/>
            <a:ext cx="4540336" cy="2833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454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4600" y="228600"/>
            <a:ext cx="2819400" cy="6324600"/>
          </a:xfrm>
        </p:spPr>
        <p:txBody>
          <a:bodyPr>
            <a:noAutofit/>
          </a:bodyPr>
          <a:lstStyle/>
          <a:p>
            <a:pPr marL="0" indent="0">
              <a:buNone/>
            </a:pPr>
            <a:r>
              <a:rPr lang="en-US" sz="2400" dirty="0" smtClean="0"/>
              <a:t>The subjects were largely religious stories and themes such as lives of the saints, the last judgment, or scenes from the life of Christ.  Bronze casting was revitalized, and numerous small images of the Madonna and Child or crucifixes were carved of wood, ivory or stone.</a:t>
            </a:r>
            <a:endParaRPr lang="en-US" sz="2400" dirty="0"/>
          </a:p>
        </p:txBody>
      </p:sp>
      <p:sp>
        <p:nvSpPr>
          <p:cNvPr id="4" name="Rectangle 3"/>
          <p:cNvSpPr/>
          <p:nvPr/>
        </p:nvSpPr>
        <p:spPr>
          <a:xfrm>
            <a:off x="0" y="4097020"/>
            <a:ext cx="4572000" cy="1477328"/>
          </a:xfrm>
          <a:prstGeom prst="rect">
            <a:avLst/>
          </a:prstGeom>
        </p:spPr>
        <p:txBody>
          <a:bodyPr>
            <a:spAutoFit/>
          </a:bodyPr>
          <a:lstStyle/>
          <a:p>
            <a:r>
              <a:rPr lang="en-US" i="1" dirty="0"/>
              <a:t>Good Shepherd Sarcophagus</a:t>
            </a:r>
            <a:r>
              <a:rPr lang="en-US" dirty="0"/>
              <a:t>, from the Catacomb of </a:t>
            </a:r>
            <a:r>
              <a:rPr lang="en-US" dirty="0" err="1"/>
              <a:t>Praetextatus</a:t>
            </a:r>
            <a:r>
              <a:rPr lang="en-US" dirty="0"/>
              <a:t>, Rome,</a:t>
            </a:r>
            <a:br>
              <a:rPr lang="en-US" dirty="0"/>
            </a:br>
            <a:r>
              <a:rPr lang="en-US" dirty="0"/>
              <a:t>Late AD 4th century</a:t>
            </a:r>
            <a:br>
              <a:rPr lang="en-US" dirty="0"/>
            </a:br>
            <a:r>
              <a:rPr lang="en-US" dirty="0"/>
              <a:t>Marble</a:t>
            </a:r>
            <a:br>
              <a:rPr lang="en-US" dirty="0"/>
            </a:br>
            <a:endParaRPr lang="en-US" dirty="0"/>
          </a:p>
        </p:txBody>
      </p:sp>
      <p:pic>
        <p:nvPicPr>
          <p:cNvPr id="17410" name="Picture 2" descr="http://3.bp.blogspot.com/_GzQnzaF4k-o/R1b9iqb0paI/AAAAAAAADY8/mBgSBeVnAc8/s1600/sar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56480" cy="40767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94640" y="4826674"/>
            <a:ext cx="4572000" cy="2031325"/>
          </a:xfrm>
          <a:prstGeom prst="rect">
            <a:avLst/>
          </a:prstGeom>
        </p:spPr>
        <p:txBody>
          <a:bodyPr>
            <a:spAutoFit/>
          </a:bodyPr>
          <a:lstStyle/>
          <a:p>
            <a:pPr marL="285750" indent="-285750">
              <a:buFont typeface="Arial" panose="020B0604020202020204" pitchFamily="34" charset="0"/>
              <a:buChar char="•"/>
            </a:pPr>
            <a:r>
              <a:rPr lang="en-US" dirty="0" smtClean="0"/>
              <a:t>sarcophagus</a:t>
            </a:r>
          </a:p>
          <a:p>
            <a:pPr marL="285750" indent="-285750">
              <a:buFont typeface="Arial" panose="020B0604020202020204" pitchFamily="34" charset="0"/>
              <a:buChar char="•"/>
            </a:pPr>
            <a:r>
              <a:rPr lang="en-US" dirty="0" smtClean="0"/>
              <a:t>The </a:t>
            </a:r>
            <a:r>
              <a:rPr lang="en-US" dirty="0"/>
              <a:t>figure of Christ, as larger and central denotes the importance of Christ. </a:t>
            </a:r>
            <a:endParaRPr lang="en-US" dirty="0" smtClean="0"/>
          </a:p>
          <a:p>
            <a:pPr marL="285750" indent="-285750">
              <a:buFont typeface="Arial" panose="020B0604020202020204" pitchFamily="34" charset="0"/>
              <a:buChar char="•"/>
            </a:pPr>
            <a:r>
              <a:rPr lang="en-US" dirty="0" smtClean="0"/>
              <a:t>hierarchy </a:t>
            </a:r>
            <a:r>
              <a:rPr lang="en-US" dirty="0"/>
              <a:t>of scale governing the size and importance of the figures. </a:t>
            </a:r>
          </a:p>
          <a:p>
            <a:pPr marL="285750" indent="-285750">
              <a:buFont typeface="Arial" panose="020B0604020202020204" pitchFamily="34" charset="0"/>
              <a:buChar char="•"/>
            </a:pPr>
            <a:r>
              <a:rPr lang="en-US" dirty="0" smtClean="0"/>
              <a:t>The </a:t>
            </a:r>
            <a:r>
              <a:rPr lang="en-US" dirty="0"/>
              <a:t>Eucharistic wine or vine, is </a:t>
            </a:r>
            <a:r>
              <a:rPr lang="en-US" dirty="0" smtClean="0"/>
              <a:t> symbolic </a:t>
            </a:r>
            <a:r>
              <a:rPr lang="en-US" dirty="0"/>
              <a:t>of the Blood of Christ. </a:t>
            </a:r>
          </a:p>
        </p:txBody>
      </p:sp>
    </p:spTree>
    <p:extLst>
      <p:ext uri="{BB962C8B-B14F-4D97-AF65-F5344CB8AC3E}">
        <p14:creationId xmlns:p14="http://schemas.microsoft.com/office/powerpoint/2010/main" val="12127809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685800"/>
            <a:ext cx="4838124" cy="1143000"/>
          </a:xfrm>
        </p:spPr>
        <p:txBody>
          <a:bodyPr>
            <a:noAutofit/>
          </a:bodyPr>
          <a:lstStyle/>
          <a:p>
            <a:r>
              <a:rPr lang="en-US" sz="2800" b="1" dirty="0"/>
              <a:t>Saint Michael the </a:t>
            </a:r>
            <a:r>
              <a:rPr lang="en-US" sz="2800" b="1" dirty="0" smtClean="0"/>
              <a:t>Archangel early </a:t>
            </a:r>
            <a:r>
              <a:rPr lang="en-US" sz="2800" b="1" dirty="0"/>
              <a:t>sixth </a:t>
            </a:r>
            <a:r>
              <a:rPr lang="en-US" sz="2800" b="1" dirty="0" smtClean="0"/>
              <a:t>century</a:t>
            </a:r>
            <a:br>
              <a:rPr lang="en-US" sz="2800" b="1" dirty="0" smtClean="0"/>
            </a:br>
            <a:r>
              <a:rPr lang="en-US" sz="2800" b="1" dirty="0" smtClean="0"/>
              <a:t>Ivory</a:t>
            </a:r>
            <a:br>
              <a:rPr lang="en-US" sz="2800" b="1" dirty="0" smtClean="0"/>
            </a:br>
            <a:r>
              <a:rPr lang="en-US" sz="2800" b="1" dirty="0" smtClean="0"/>
              <a:t>1</a:t>
            </a:r>
            <a:r>
              <a:rPr lang="en-US" sz="2800" b="1" dirty="0"/>
              <a:t>' 5" X 5 1/2</a:t>
            </a:r>
            <a:r>
              <a:rPr lang="en-US" sz="2800" b="1" dirty="0" smtClean="0"/>
              <a:t>".</a:t>
            </a:r>
            <a:br>
              <a:rPr lang="en-US" sz="2800" b="1" dirty="0" smtClean="0"/>
            </a:br>
            <a:r>
              <a:rPr lang="en-US" sz="2800" b="1" dirty="0" smtClean="0"/>
              <a:t> </a:t>
            </a:r>
            <a:r>
              <a:rPr lang="en-US" sz="2800" b="1" dirty="0"/>
              <a:t>British Museum, London</a:t>
            </a:r>
          </a:p>
        </p:txBody>
      </p:sp>
      <p:sp>
        <p:nvSpPr>
          <p:cNvPr id="3" name="Content Placeholder 2"/>
          <p:cNvSpPr>
            <a:spLocks noGrp="1"/>
          </p:cNvSpPr>
          <p:nvPr>
            <p:ph idx="1"/>
          </p:nvPr>
        </p:nvSpPr>
        <p:spPr>
          <a:xfrm>
            <a:off x="3276600" y="2474913"/>
            <a:ext cx="5638800" cy="4525963"/>
          </a:xfrm>
        </p:spPr>
        <p:txBody>
          <a:bodyPr>
            <a:normAutofit/>
          </a:bodyPr>
          <a:lstStyle/>
          <a:p>
            <a:r>
              <a:rPr lang="en-US" dirty="0" smtClean="0"/>
              <a:t>right </a:t>
            </a:r>
            <a:r>
              <a:rPr lang="en-US" dirty="0"/>
              <a:t>leaf of a </a:t>
            </a:r>
            <a:r>
              <a:rPr lang="en-US" dirty="0" smtClean="0"/>
              <a:t>diptych</a:t>
            </a:r>
            <a:endParaRPr lang="en-US" dirty="0"/>
          </a:p>
          <a:p>
            <a:r>
              <a:rPr lang="en-US" dirty="0" smtClean="0"/>
              <a:t> </a:t>
            </a:r>
            <a:r>
              <a:rPr lang="en-US" dirty="0"/>
              <a:t>The sculptor who carved this </a:t>
            </a:r>
            <a:r>
              <a:rPr lang="en-US" dirty="0" smtClean="0"/>
              <a:t>ivory </a:t>
            </a:r>
            <a:r>
              <a:rPr lang="en-US" dirty="0"/>
              <a:t>panel modeled </a:t>
            </a:r>
            <a:r>
              <a:rPr lang="en-US" dirty="0" smtClean="0"/>
              <a:t>Saint </a:t>
            </a:r>
            <a:r>
              <a:rPr lang="en-US" dirty="0"/>
              <a:t>Michael on a classical winged </a:t>
            </a:r>
            <a:r>
              <a:rPr lang="en-US" dirty="0" smtClean="0"/>
              <a:t>victory</a:t>
            </a:r>
          </a:p>
          <a:p>
            <a:r>
              <a:rPr lang="en-US" dirty="0" smtClean="0"/>
              <a:t>the </a:t>
            </a:r>
            <a:r>
              <a:rPr lang="en-US" dirty="0"/>
              <a:t>archangel seems to float in front of the architecture rather than stand in </a:t>
            </a:r>
            <a:r>
              <a:rPr lang="en-US" dirty="0" smtClean="0"/>
              <a:t>it</a:t>
            </a:r>
            <a:endParaRPr lang="en-US" dirty="0"/>
          </a:p>
          <a:p>
            <a:endParaRPr lang="en-US" dirty="0"/>
          </a:p>
        </p:txBody>
      </p:sp>
      <p:pic>
        <p:nvPicPr>
          <p:cNvPr id="18434" name="Picture 2" descr="front"/>
          <p:cNvPicPr>
            <a:picLocks noChangeAspect="1" noChangeArrowheads="1"/>
          </p:cNvPicPr>
          <p:nvPr/>
        </p:nvPicPr>
        <p:blipFill>
          <a:blip r:embed="rId3">
            <a:clrChange>
              <a:clrFrom>
                <a:srgbClr val="0C0D0F"/>
              </a:clrFrom>
              <a:clrTo>
                <a:srgbClr val="0C0D0F">
                  <a:alpha val="0"/>
                </a:srgbClr>
              </a:clrTo>
            </a:clrChange>
            <a:extLst>
              <a:ext uri="{28A0092B-C50C-407E-A947-70E740481C1C}">
                <a14:useLocalDpi xmlns:a14="http://schemas.microsoft.com/office/drawing/2010/main" val="0"/>
              </a:ext>
            </a:extLst>
          </a:blip>
          <a:srcRect/>
          <a:stretch>
            <a:fillRect/>
          </a:stretch>
        </p:blipFill>
        <p:spPr bwMode="auto">
          <a:xfrm>
            <a:off x="-228600" y="-228600"/>
            <a:ext cx="4157858" cy="722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9049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7400" y="76923"/>
            <a:ext cx="2819400" cy="2209800"/>
          </a:xfrm>
        </p:spPr>
        <p:txBody>
          <a:bodyPr>
            <a:normAutofit/>
          </a:bodyPr>
          <a:lstStyle/>
          <a:p>
            <a:pPr algn="l"/>
            <a:r>
              <a:rPr lang="en-US" sz="2000" dirty="0" smtClean="0"/>
              <a:t>Emperor Constantine decided to move the capital of the Holy Roman Empire to Byzantium.</a:t>
            </a:r>
            <a:endParaRPr lang="en-US" sz="2000" dirty="0"/>
          </a:p>
        </p:txBody>
      </p:sp>
      <p:sp>
        <p:nvSpPr>
          <p:cNvPr id="4" name="Content Placeholder 3"/>
          <p:cNvSpPr>
            <a:spLocks noGrp="1"/>
          </p:cNvSpPr>
          <p:nvPr>
            <p:ph idx="1"/>
          </p:nvPr>
        </p:nvSpPr>
        <p:spPr>
          <a:xfrm>
            <a:off x="2156750" y="4876800"/>
            <a:ext cx="4419600" cy="1821216"/>
          </a:xfrm>
        </p:spPr>
        <p:txBody>
          <a:bodyPr>
            <a:normAutofit/>
          </a:bodyPr>
          <a:lstStyle/>
          <a:p>
            <a:pPr marL="0" indent="0">
              <a:buNone/>
            </a:pPr>
            <a:r>
              <a:rPr lang="en-US" sz="2400" dirty="0" smtClean="0"/>
              <a:t>This resulted in the split of the Christian church into the Eastern orthodox church and the Western Catholic church.</a:t>
            </a:r>
            <a:endParaRPr lang="en-US" sz="2400" dirty="0"/>
          </a:p>
        </p:txBody>
      </p:sp>
      <p:pic>
        <p:nvPicPr>
          <p:cNvPr id="2052" name="Picture 4" descr="File:2009-04-13 ConstantineTheGreat York.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867400" cy="46489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encrypted-tbn3.gstatic.com/images?q=tbn:ANd9GcTYhyEp5sP0Xkf0zvHd6UUhEMDGl5w_qxWtMo5GBShWp5vo0DV3"/>
          <p:cNvPicPr>
            <a:picLocks noChangeAspect="1" noChangeArrowheads="1"/>
          </p:cNvPicPr>
          <p:nvPr/>
        </p:nvPicPr>
        <p:blipFill rotWithShape="1">
          <a:blip r:embed="rId5">
            <a:clrChange>
              <a:clrFrom>
                <a:srgbClr val="F1F0EE"/>
              </a:clrFrom>
              <a:clrTo>
                <a:srgbClr val="F1F0EE">
                  <a:alpha val="0"/>
                </a:srgbClr>
              </a:clrTo>
            </a:clrChange>
            <a:extLst>
              <a:ext uri="{28A0092B-C50C-407E-A947-70E740481C1C}">
                <a14:useLocalDpi xmlns:a14="http://schemas.microsoft.com/office/drawing/2010/main" val="0"/>
              </a:ext>
            </a:extLst>
          </a:blip>
          <a:srcRect l="18686" r="15968"/>
          <a:stretch/>
        </p:blipFill>
        <p:spPr bwMode="auto">
          <a:xfrm>
            <a:off x="6019800" y="2209800"/>
            <a:ext cx="2954021" cy="31026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3.bp.blogspot.com/-bXcbvQtJxMg/T0uuehBTpOI/AAAAAAAABdA/D8OLp2LBohA/s320/schism.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346" y="4876800"/>
            <a:ext cx="190500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3544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Harbaville Triptych</a:t>
            </a:r>
            <a:br>
              <a:rPr lang="en-US" dirty="0" smtClean="0"/>
            </a:br>
            <a:r>
              <a:rPr lang="en-US" dirty="0" smtClean="0"/>
              <a:t>late 10</a:t>
            </a:r>
            <a:r>
              <a:rPr lang="en-US" baseline="30000" dirty="0" smtClean="0"/>
              <a:t>th</a:t>
            </a:r>
            <a:r>
              <a:rPr lang="en-US" dirty="0" smtClean="0"/>
              <a:t> century</a:t>
            </a:r>
            <a:endParaRPr lang="en-US" dirty="0"/>
          </a:p>
        </p:txBody>
      </p:sp>
      <p:sp>
        <p:nvSpPr>
          <p:cNvPr id="3" name="Content Placeholder 2"/>
          <p:cNvSpPr>
            <a:spLocks noGrp="1"/>
          </p:cNvSpPr>
          <p:nvPr>
            <p:ph idx="1"/>
          </p:nvPr>
        </p:nvSpPr>
        <p:spPr>
          <a:xfrm>
            <a:off x="5847019" y="1714500"/>
            <a:ext cx="3124200" cy="4572000"/>
          </a:xfrm>
        </p:spPr>
        <p:txBody>
          <a:bodyPr>
            <a:normAutofit fontScale="85000" lnSpcReduction="10000"/>
          </a:bodyPr>
          <a:lstStyle/>
          <a:p>
            <a:r>
              <a:rPr lang="en-US" dirty="0" smtClean="0"/>
              <a:t>Byzantium </a:t>
            </a:r>
          </a:p>
          <a:p>
            <a:r>
              <a:rPr lang="en-US" dirty="0" smtClean="0"/>
              <a:t>Ivory but would have been painted</a:t>
            </a:r>
          </a:p>
          <a:p>
            <a:r>
              <a:rPr lang="en-US" dirty="0"/>
              <a:t>This is thought to be either </a:t>
            </a:r>
            <a:r>
              <a:rPr lang="en-US" dirty="0" err="1"/>
              <a:t>Romanos</a:t>
            </a:r>
            <a:r>
              <a:rPr lang="en-US" dirty="0"/>
              <a:t> II crowned in 959, or possibly </a:t>
            </a:r>
            <a:r>
              <a:rPr lang="en-US" dirty="0" err="1">
                <a:hlinkClick r:id="rId3" action="ppaction://hlinkfile" tooltip="Romanos IV"/>
              </a:rPr>
              <a:t>Romanos</a:t>
            </a:r>
            <a:r>
              <a:rPr lang="en-US" dirty="0">
                <a:hlinkClick r:id="rId3" action="ppaction://hlinkfile" tooltip="Romanos IV"/>
              </a:rPr>
              <a:t> IV</a:t>
            </a:r>
            <a:r>
              <a:rPr lang="en-US" dirty="0"/>
              <a:t>, crowned in 1068</a:t>
            </a:r>
            <a:r>
              <a:rPr lang="en-US" dirty="0" smtClean="0"/>
              <a:t>.</a:t>
            </a:r>
          </a:p>
          <a:p>
            <a:endParaRPr lang="en-US" dirty="0" smtClean="0"/>
          </a:p>
          <a:p>
            <a:endParaRPr lang="en-US" dirty="0"/>
          </a:p>
        </p:txBody>
      </p:sp>
      <p:pic>
        <p:nvPicPr>
          <p:cNvPr id="20482" name="Picture 2" descr="File:Triptych Harbaville Louvre OA3247 vers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20" y="1752600"/>
            <a:ext cx="5831779"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5406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267200" y="5029200"/>
            <a:ext cx="4038600" cy="4525963"/>
          </a:xfrm>
        </p:spPr>
        <p:txBody>
          <a:bodyPr/>
          <a:lstStyle/>
          <a:p>
            <a:endParaRPr lang="en-US" dirty="0"/>
          </a:p>
        </p:txBody>
      </p:sp>
      <p:pic>
        <p:nvPicPr>
          <p:cNvPr id="19458" name="Picture 2" descr="http://upload.wikimedia.org/wikipedia/commons/thumb/1/1f/Triptych_Harbaville_Louvre_OA3247_recto.jpg/250px-Triptych_Harbaville_Louvre_OA3247_recto.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60730"/>
            <a:ext cx="9144002" cy="7022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1154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57200" y="4387166"/>
            <a:ext cx="1774017" cy="1754326"/>
          </a:xfrm>
          <a:prstGeom prst="rect">
            <a:avLst/>
          </a:prstGeom>
        </p:spPr>
        <p:txBody>
          <a:bodyPr wrap="square">
            <a:spAutoFit/>
          </a:bodyPr>
          <a:lstStyle/>
          <a:p>
            <a:r>
              <a:rPr lang="en-US" dirty="0"/>
              <a:t>Left leaf, top panel: </a:t>
            </a:r>
            <a:r>
              <a:rPr lang="en-US" dirty="0">
                <a:hlinkClick r:id="rId3" action="ppaction://hlinkfile" tooltip="Saint Theodore the Recruit"/>
              </a:rPr>
              <a:t>Saint Theodore the Recruit</a:t>
            </a:r>
            <a:r>
              <a:rPr lang="en-US" dirty="0"/>
              <a:t>, </a:t>
            </a:r>
            <a:r>
              <a:rPr lang="en-US" dirty="0">
                <a:hlinkClick r:id="rId4" action="ppaction://hlinkfile" tooltip="Saint Theodore the General"/>
              </a:rPr>
              <a:t>Saint Theodore the General</a:t>
            </a:r>
            <a:endParaRPr lang="en-US" dirty="0">
              <a:effectLst/>
            </a:endParaRPr>
          </a:p>
        </p:txBody>
      </p:sp>
      <p:pic>
        <p:nvPicPr>
          <p:cNvPr id="21508" name="Picture 4" descr="File:Triptych Harbaville Louvre OA3247 n4.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 y="1475447"/>
            <a:ext cx="1774017" cy="268790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36033" y="4115694"/>
            <a:ext cx="1959956" cy="2308324"/>
          </a:xfrm>
          <a:prstGeom prst="rect">
            <a:avLst/>
          </a:prstGeom>
        </p:spPr>
        <p:txBody>
          <a:bodyPr wrap="square">
            <a:spAutoFit/>
          </a:bodyPr>
          <a:lstStyle/>
          <a:p>
            <a:r>
              <a:rPr lang="en-US" dirty="0"/>
              <a:t>Left leaf, bottom panel: St. </a:t>
            </a:r>
            <a:r>
              <a:rPr lang="en-US" dirty="0" err="1"/>
              <a:t>Eustratius</a:t>
            </a:r>
            <a:r>
              <a:rPr lang="en-US" dirty="0"/>
              <a:t> and </a:t>
            </a:r>
            <a:r>
              <a:rPr lang="en-US" dirty="0">
                <a:hlinkClick r:id="rId7" action="ppaction://hlinkfile" tooltip="Arethas of Caesarea"/>
              </a:rPr>
              <a:t>St. </a:t>
            </a:r>
            <a:r>
              <a:rPr lang="en-US" dirty="0" err="1">
                <a:hlinkClick r:id="rId7" action="ppaction://hlinkfile" tooltip="Arethas of Caesarea"/>
              </a:rPr>
              <a:t>Arethas</a:t>
            </a:r>
            <a:r>
              <a:rPr lang="en-US" dirty="0"/>
              <a:t>. In the roundels, </a:t>
            </a:r>
            <a:r>
              <a:rPr lang="en-US" dirty="0">
                <a:hlinkClick r:id="rId8" action="ppaction://hlinkfile" tooltip="Saint Mercurius"/>
              </a:rPr>
              <a:t>Saint </a:t>
            </a:r>
            <a:r>
              <a:rPr lang="en-US" dirty="0" err="1">
                <a:hlinkClick r:id="rId8" action="ppaction://hlinkfile" tooltip="Saint Mercurius"/>
              </a:rPr>
              <a:t>Mercurius</a:t>
            </a:r>
            <a:r>
              <a:rPr lang="en-US" dirty="0"/>
              <a:t> and </a:t>
            </a:r>
            <a:r>
              <a:rPr lang="en-US" dirty="0">
                <a:hlinkClick r:id="rId9" action="ppaction://hlinkfile" tooltip="Thomas the Apostle"/>
              </a:rPr>
              <a:t>St Thomas the Apostle</a:t>
            </a:r>
            <a:r>
              <a:rPr lang="en-US" dirty="0"/>
              <a:t>.</a:t>
            </a:r>
            <a:endParaRPr lang="en-US" dirty="0">
              <a:effectLst/>
            </a:endParaRPr>
          </a:p>
        </p:txBody>
      </p:sp>
      <p:pic>
        <p:nvPicPr>
          <p:cNvPr id="21510" name="Picture 6" descr="File:Triptych Harbaville Louvre OA3247 n5.jp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87369" y="353573"/>
            <a:ext cx="2057285" cy="360927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210623" y="5264329"/>
            <a:ext cx="2133600" cy="1200329"/>
          </a:xfrm>
          <a:prstGeom prst="rect">
            <a:avLst/>
          </a:prstGeom>
        </p:spPr>
        <p:txBody>
          <a:bodyPr wrap="square">
            <a:spAutoFit/>
          </a:bodyPr>
          <a:lstStyle/>
          <a:p>
            <a:r>
              <a:rPr lang="en-US" dirty="0"/>
              <a:t>Middle leaf, bottom panel: Apostles James, John, Peter, Paul and Andrew</a:t>
            </a:r>
            <a:endParaRPr lang="en-US" dirty="0">
              <a:effectLst/>
            </a:endParaRPr>
          </a:p>
        </p:txBody>
      </p:sp>
      <p:pic>
        <p:nvPicPr>
          <p:cNvPr id="21512" name="Picture 8" descr="File:Triptych Harbaville Louvre OA3247 n3.jpg">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51010" y="2451378"/>
            <a:ext cx="3052826"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1455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39530" y="4449253"/>
            <a:ext cx="2133600" cy="2031325"/>
          </a:xfrm>
          <a:prstGeom prst="rect">
            <a:avLst/>
          </a:prstGeom>
        </p:spPr>
        <p:txBody>
          <a:bodyPr wrap="square">
            <a:spAutoFit/>
          </a:bodyPr>
          <a:lstStyle/>
          <a:p>
            <a:r>
              <a:rPr lang="en-US" dirty="0"/>
              <a:t>Right leaf, bottom panel: </a:t>
            </a:r>
            <a:r>
              <a:rPr lang="en-US" dirty="0">
                <a:hlinkClick r:id="rId3" action="ppaction://hlinkfile" tooltip="Saint Demetrius"/>
              </a:rPr>
              <a:t>Saint Demetrius</a:t>
            </a:r>
            <a:r>
              <a:rPr lang="en-US" dirty="0"/>
              <a:t> and </a:t>
            </a:r>
            <a:r>
              <a:rPr lang="en-US" dirty="0">
                <a:hlinkClick r:id="rId4" action="ppaction://hlinkfile" tooltip="Procopius of Scythopolis"/>
              </a:rPr>
              <a:t>Saint Procopius</a:t>
            </a:r>
            <a:r>
              <a:rPr lang="en-US" dirty="0"/>
              <a:t>. In the roundels, </a:t>
            </a:r>
            <a:r>
              <a:rPr lang="en-US" dirty="0">
                <a:hlinkClick r:id="rId5" action="ppaction://hlinkfile" tooltip="St. Philip the Apostle"/>
              </a:rPr>
              <a:t>St. Philip the Apostle</a:t>
            </a:r>
            <a:r>
              <a:rPr lang="en-US" dirty="0"/>
              <a:t> and </a:t>
            </a:r>
            <a:r>
              <a:rPr lang="en-US" dirty="0">
                <a:hlinkClick r:id="rId6" action="ppaction://hlinkfile" tooltip="Saint Pantaleimon"/>
              </a:rPr>
              <a:t>Saint </a:t>
            </a:r>
            <a:r>
              <a:rPr lang="en-US" dirty="0" err="1">
                <a:hlinkClick r:id="rId6" action="ppaction://hlinkfile" tooltip="Saint Pantaleimon"/>
              </a:rPr>
              <a:t>Pantaleimon</a:t>
            </a:r>
            <a:endParaRPr lang="en-US" dirty="0">
              <a:effectLst/>
            </a:endParaRPr>
          </a:p>
        </p:txBody>
      </p:sp>
      <p:pic>
        <p:nvPicPr>
          <p:cNvPr id="22535" name="Picture 7" descr="File:Saints triptych Harbaville Louvre OA3247.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80774" y="340168"/>
            <a:ext cx="2051112" cy="410908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04800" y="4393565"/>
            <a:ext cx="2438400" cy="923330"/>
          </a:xfrm>
          <a:prstGeom prst="rect">
            <a:avLst/>
          </a:prstGeom>
        </p:spPr>
        <p:txBody>
          <a:bodyPr wrap="square">
            <a:spAutoFit/>
          </a:bodyPr>
          <a:lstStyle/>
          <a:p>
            <a:r>
              <a:rPr lang="en-US" dirty="0"/>
              <a:t>Right leaf, top panel: </a:t>
            </a:r>
            <a:r>
              <a:rPr lang="en-US" dirty="0">
                <a:hlinkClick r:id="rId9" action="ppaction://hlinkfile" tooltip="Saint George"/>
              </a:rPr>
              <a:t>Saint George</a:t>
            </a:r>
            <a:r>
              <a:rPr lang="en-US" dirty="0"/>
              <a:t> and </a:t>
            </a:r>
            <a:r>
              <a:rPr lang="en-US" dirty="0">
                <a:hlinkClick r:id="rId10" action="ppaction://hlinkfile" tooltip="Saint Eustace"/>
              </a:rPr>
              <a:t>Saint Eustace</a:t>
            </a:r>
            <a:endParaRPr lang="en-US" dirty="0">
              <a:effectLst/>
            </a:endParaRPr>
          </a:p>
        </p:txBody>
      </p:sp>
      <p:pic>
        <p:nvPicPr>
          <p:cNvPr id="22537" name="Picture 9" descr="File:Triptych Harbaville Louvre OA3247 n1.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 y="703474"/>
            <a:ext cx="2423160" cy="3690091"/>
          </a:xfrm>
          <a:prstGeom prst="rect">
            <a:avLst/>
          </a:prstGeom>
          <a:noFill/>
          <a:extLst>
            <a:ext uri="{909E8E84-426E-40DD-AFC4-6F175D3DCCD1}">
              <a14:hiddenFill xmlns:a14="http://schemas.microsoft.com/office/drawing/2010/main">
                <a:solidFill>
                  <a:srgbClr val="FFFFFF"/>
                </a:solidFill>
              </a14:hiddenFill>
            </a:ext>
          </a:extLst>
        </p:spPr>
      </p:pic>
      <p:pic>
        <p:nvPicPr>
          <p:cNvPr id="22539" name="Picture 11" descr="File:Triptych Harbaville Louvre OA3247 n6.jpg">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7400" y="488896"/>
            <a:ext cx="2807649" cy="42576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67401" y="4746572"/>
            <a:ext cx="3048000" cy="1754326"/>
          </a:xfrm>
          <a:prstGeom prst="rect">
            <a:avLst/>
          </a:prstGeom>
        </p:spPr>
        <p:txBody>
          <a:bodyPr wrap="square">
            <a:spAutoFit/>
          </a:bodyPr>
          <a:lstStyle/>
          <a:p>
            <a:r>
              <a:rPr lang="en-US" dirty="0"/>
              <a:t>Verso of middle leaf: representing the </a:t>
            </a:r>
            <a:r>
              <a:rPr lang="en-US" dirty="0">
                <a:hlinkClick r:id="rId15" action="ppaction://hlinkfile" tooltip="Triumphal cross"/>
              </a:rPr>
              <a:t>triumphal cross</a:t>
            </a:r>
            <a:r>
              <a:rPr lang="en-US" dirty="0"/>
              <a:t> in Paradise, with two trees of life and the inscription "</a:t>
            </a:r>
            <a:r>
              <a:rPr lang="en-US" dirty="0" err="1"/>
              <a:t>Iesou</a:t>
            </a:r>
            <a:r>
              <a:rPr lang="en-US" dirty="0"/>
              <a:t> Christos </a:t>
            </a:r>
            <a:r>
              <a:rPr lang="en-US" dirty="0" err="1"/>
              <a:t>nika</a:t>
            </a:r>
            <a:r>
              <a:rPr lang="en-US" dirty="0"/>
              <a:t>" ("Jesus Christ conquers")</a:t>
            </a:r>
            <a:endParaRPr lang="en-US" dirty="0">
              <a:effectLst/>
            </a:endParaRPr>
          </a:p>
        </p:txBody>
      </p:sp>
    </p:spTree>
    <p:extLst>
      <p:ext uri="{BB962C8B-B14F-4D97-AF65-F5344CB8AC3E}">
        <p14:creationId xmlns:p14="http://schemas.microsoft.com/office/powerpoint/2010/main" val="300367716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679" y="181970"/>
            <a:ext cx="8229600" cy="1143000"/>
          </a:xfrm>
        </p:spPr>
        <p:txBody>
          <a:bodyPr>
            <a:noAutofit/>
          </a:bodyPr>
          <a:lstStyle/>
          <a:p>
            <a:r>
              <a:rPr lang="en-US" sz="3200" dirty="0" smtClean="0"/>
              <a:t>Bayeux Tapestry </a:t>
            </a:r>
            <a:br>
              <a:rPr lang="en-US" sz="3200" dirty="0" smtClean="0"/>
            </a:br>
            <a:r>
              <a:rPr lang="en-US" altLang="en-US" sz="3200" dirty="0" smtClean="0">
                <a:cs typeface="Times New Roman" charset="0"/>
              </a:rPr>
              <a:t>1070-1080 </a:t>
            </a:r>
            <a:br>
              <a:rPr lang="en-US" altLang="en-US" sz="3200" dirty="0" smtClean="0">
                <a:cs typeface="Times New Roman" charset="0"/>
              </a:rPr>
            </a:br>
            <a:r>
              <a:rPr lang="en-US" altLang="en-US" sz="3200" dirty="0" smtClean="0">
                <a:cs typeface="Times New Roman" charset="0"/>
              </a:rPr>
              <a:t>wool </a:t>
            </a:r>
            <a:r>
              <a:rPr lang="en-US" altLang="en-US" sz="3200" dirty="0">
                <a:cs typeface="Times New Roman" charset="0"/>
              </a:rPr>
              <a:t>on linen</a:t>
            </a:r>
            <a:r>
              <a:rPr lang="en-US" altLang="en-US" sz="3200" dirty="0"/>
              <a:t> </a:t>
            </a:r>
            <a:r>
              <a:rPr lang="en-US" sz="3200" dirty="0" smtClean="0"/>
              <a:t>	</a:t>
            </a:r>
            <a:endParaRPr lang="en-US" sz="3200" dirty="0"/>
          </a:p>
        </p:txBody>
      </p:sp>
      <p:sp>
        <p:nvSpPr>
          <p:cNvPr id="3" name="Content Placeholder 2"/>
          <p:cNvSpPr>
            <a:spLocks noGrp="1"/>
          </p:cNvSpPr>
          <p:nvPr>
            <p:ph idx="1"/>
          </p:nvPr>
        </p:nvSpPr>
        <p:spPr>
          <a:xfrm>
            <a:off x="206924" y="4419600"/>
            <a:ext cx="4572000" cy="5486400"/>
          </a:xfrm>
        </p:spPr>
        <p:txBody>
          <a:bodyPr>
            <a:normAutofit/>
          </a:bodyPr>
          <a:lstStyle/>
          <a:p>
            <a:pPr marL="0" indent="0">
              <a:buNone/>
            </a:pPr>
            <a:r>
              <a:rPr lang="en-US" sz="2800" dirty="0" smtClean="0"/>
              <a:t> Bishop </a:t>
            </a:r>
            <a:r>
              <a:rPr lang="en-US" sz="2800" dirty="0" err="1" smtClean="0"/>
              <a:t>Odo</a:t>
            </a:r>
            <a:r>
              <a:rPr lang="en-US" sz="2800" dirty="0" smtClean="0"/>
              <a:t>, the half brother of William the conqueror, commissioned it for his cathedral in Bayeux, France.  </a:t>
            </a:r>
            <a:endParaRPr lang="en-US" sz="2800" dirty="0"/>
          </a:p>
        </p:txBody>
      </p:sp>
      <p:pic>
        <p:nvPicPr>
          <p:cNvPr id="2050" name="Picture 2" descr="http://upload.wikimedia.org/wikipedia/commons/a/a1/Bayeux_Historic_Cent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4146549"/>
            <a:ext cx="4067175" cy="27114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sotw9_temp0"/>
          <p:cNvPicPr>
            <a:picLocks noChangeAspect="1" noChangeArrowheads="1"/>
          </p:cNvPicPr>
          <p:nvPr/>
        </p:nvPicPr>
        <p:blipFill>
          <a:blip r:embed="rId4" cstate="print">
            <a:lum contrast="12000"/>
            <a:extLst>
              <a:ext uri="{28A0092B-C50C-407E-A947-70E740481C1C}">
                <a14:useLocalDpi xmlns:a14="http://schemas.microsoft.com/office/drawing/2010/main" val="0"/>
              </a:ext>
            </a:extLst>
          </a:blip>
          <a:srcRect/>
          <a:stretch>
            <a:fillRect/>
          </a:stretch>
        </p:blipFill>
        <p:spPr bwMode="auto">
          <a:xfrm>
            <a:off x="35256" y="1447800"/>
            <a:ext cx="5041569" cy="291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076825" y="181970"/>
            <a:ext cx="4079543" cy="3785652"/>
          </a:xfrm>
          <a:prstGeom prst="rect">
            <a:avLst/>
          </a:prstGeom>
        </p:spPr>
        <p:txBody>
          <a:bodyPr wrap="square">
            <a:spAutoFit/>
          </a:bodyPr>
          <a:lstStyle/>
          <a:p>
            <a:r>
              <a:rPr lang="en-US" sz="2400" dirty="0" smtClean="0">
                <a:solidFill>
                  <a:prstClr val="black"/>
                </a:solidFill>
              </a:rPr>
              <a:t>The Bayeux tapestry  was probably made in southern England (presumable by an English designer and needlewomen).  It is the first known work by women artists and is credited to Queen Matilda, the wife of William the conqueror, and the women of her court. </a:t>
            </a:r>
            <a:endParaRPr lang="en-US" sz="1400" dirty="0"/>
          </a:p>
        </p:txBody>
      </p:sp>
    </p:spTree>
    <p:extLst>
      <p:ext uri="{BB962C8B-B14F-4D97-AF65-F5344CB8AC3E}">
        <p14:creationId xmlns:p14="http://schemas.microsoft.com/office/powerpoint/2010/main" val="9373021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838200" y="457200"/>
            <a:ext cx="7772400" cy="685800"/>
          </a:xfrm>
        </p:spPr>
        <p:txBody>
          <a:bodyPr>
            <a:normAutofit fontScale="90000"/>
          </a:bodyPr>
          <a:lstStyle/>
          <a:p>
            <a:pPr eaLnBrk="1" hangingPunct="1"/>
            <a:r>
              <a:rPr lang="en-US" altLang="en-US" i="1" smtClean="0">
                <a:cs typeface="Times New Roman" charset="0"/>
              </a:rPr>
              <a:t>History of Norman Conquest 1066, William</a:t>
            </a:r>
            <a:r>
              <a:rPr lang="en-US" altLang="en-US" smtClean="0"/>
              <a:t> </a:t>
            </a:r>
          </a:p>
        </p:txBody>
      </p:sp>
      <p:pic>
        <p:nvPicPr>
          <p:cNvPr id="137219" name="Picture 3" descr="msotw9_temp0"/>
          <p:cNvPicPr>
            <a:picLocks noChangeAspect="1" noChangeArrowheads="1"/>
          </p:cNvPicPr>
          <p:nvPr/>
        </p:nvPicPr>
        <p:blipFill>
          <a:blip r:embed="rId3">
            <a:lum contrast="12000"/>
            <a:extLst>
              <a:ext uri="{28A0092B-C50C-407E-A947-70E740481C1C}">
                <a14:useLocalDpi xmlns:a14="http://schemas.microsoft.com/office/drawing/2010/main" val="0"/>
              </a:ext>
            </a:extLst>
          </a:blip>
          <a:srcRect/>
          <a:stretch>
            <a:fillRect/>
          </a:stretch>
        </p:blipFill>
        <p:spPr bwMode="auto">
          <a:xfrm>
            <a:off x="457200" y="1600200"/>
            <a:ext cx="8229600" cy="497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19815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3" name="Picture 3"/>
          <p:cNvPicPr>
            <a:picLocks noChangeAspect="1" noChangeArrowheads="1"/>
          </p:cNvPicPr>
          <p:nvPr/>
        </p:nvPicPr>
        <p:blipFill>
          <a:blip r:embed="rId3" cstate="print">
            <a:lum contrast="12000"/>
            <a:extLst>
              <a:ext uri="{28A0092B-C50C-407E-A947-70E740481C1C}">
                <a14:useLocalDpi xmlns:a14="http://schemas.microsoft.com/office/drawing/2010/main" val="0"/>
              </a:ext>
            </a:extLst>
          </a:blip>
          <a:srcRect/>
          <a:stretch>
            <a:fillRect/>
          </a:stretch>
        </p:blipFill>
        <p:spPr bwMode="auto">
          <a:xfrm>
            <a:off x="26832" y="-47144"/>
            <a:ext cx="5023725" cy="343105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06788" y="83335"/>
            <a:ext cx="3733800" cy="3170099"/>
          </a:xfrm>
          <a:prstGeom prst="rect">
            <a:avLst/>
          </a:prstGeom>
          <a:noFill/>
        </p:spPr>
        <p:txBody>
          <a:bodyPr wrap="square" rtlCol="0">
            <a:spAutoFit/>
          </a:bodyPr>
          <a:lstStyle/>
          <a:p>
            <a:r>
              <a:rPr lang="en-US" sz="2000" dirty="0" smtClean="0"/>
              <a:t>It was embroidered in sections, which were joined together to be viewed when hung clockwise around the nave of the cathedral.  For many years it  was kept in the treasury of the church, and brought out only on feast day.  Today it is in a specially designed room near the cathedral where it can be seen in its full glory.</a:t>
            </a:r>
            <a:endParaRPr lang="en-US" sz="2000" dirty="0"/>
          </a:p>
        </p:txBody>
      </p:sp>
      <p:pic>
        <p:nvPicPr>
          <p:cNvPr id="3076" name="Picture 4" descr="https://encrypted-tbn3.gstatic.com/images?q=tbn:ANd9GcQBdrrD8YPnkpQmjm4P2YgENvPH2FsMWLS7sK0qlk2QYr0fZHXsAw"/>
          <p:cNvPicPr>
            <a:picLocks noChangeAspect="1" noChangeArrowheads="1"/>
          </p:cNvPicPr>
          <p:nvPr/>
        </p:nvPicPr>
        <p:blipFill>
          <a:blip r:embed="rId4">
            <a:clrChange>
              <a:clrFrom>
                <a:srgbClr val="EFF2FB"/>
              </a:clrFrom>
              <a:clrTo>
                <a:srgbClr val="EFF2FB">
                  <a:alpha val="0"/>
                </a:srgbClr>
              </a:clrTo>
            </a:clrChange>
            <a:extLst>
              <a:ext uri="{28A0092B-C50C-407E-A947-70E740481C1C}">
                <a14:useLocalDpi xmlns:a14="http://schemas.microsoft.com/office/drawing/2010/main" val="0"/>
              </a:ext>
            </a:extLst>
          </a:blip>
          <a:srcRect/>
          <a:stretch>
            <a:fillRect/>
          </a:stretch>
        </p:blipFill>
        <p:spPr bwMode="auto">
          <a:xfrm>
            <a:off x="56378" y="3398700"/>
            <a:ext cx="5509516" cy="4126820"/>
          </a:xfrm>
          <a:prstGeom prst="rect">
            <a:avLst/>
          </a:prstGeom>
          <a:noFill/>
          <a:extLst>
            <a:ext uri="{909E8E84-426E-40DD-AFC4-6F175D3DCCD1}">
              <a14:hiddenFill xmlns:a14="http://schemas.microsoft.com/office/drawing/2010/main">
                <a:solidFill>
                  <a:srgbClr val="FFFFFF"/>
                </a:solidFill>
              </a14:hiddenFill>
            </a:ext>
          </a:extLst>
        </p:spPr>
      </p:pic>
      <p:sp>
        <p:nvSpPr>
          <p:cNvPr id="138242" name="Rectangle 2"/>
          <p:cNvSpPr>
            <a:spLocks noGrp="1" noChangeArrowheads="1"/>
          </p:cNvSpPr>
          <p:nvPr>
            <p:ph type="title"/>
          </p:nvPr>
        </p:nvSpPr>
        <p:spPr>
          <a:xfrm rot="16200000">
            <a:off x="2682248" y="1096885"/>
            <a:ext cx="4998704" cy="1143000"/>
          </a:xfrm>
        </p:spPr>
        <p:txBody>
          <a:bodyPr>
            <a:normAutofit/>
          </a:bodyPr>
          <a:lstStyle/>
          <a:p>
            <a:pPr eaLnBrk="1" hangingPunct="1"/>
            <a:r>
              <a:rPr lang="en-US" altLang="en-US" sz="1800" i="1" dirty="0" smtClean="0">
                <a:solidFill>
                  <a:schemeClr val="tx1">
                    <a:lumMod val="95000"/>
                    <a:lumOff val="5000"/>
                  </a:schemeClr>
                </a:solidFill>
              </a:rPr>
              <a:t>Edward the Confessor</a:t>
            </a:r>
          </a:p>
        </p:txBody>
      </p:sp>
      <p:pic>
        <p:nvPicPr>
          <p:cNvPr id="3074" name="Picture 2" descr="The Bayeux Tapestry Gallery at Read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3725" y="3388612"/>
            <a:ext cx="4208231" cy="4136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2944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7584" y="-37531"/>
            <a:ext cx="6386416" cy="31718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9267" name="Text Box 3"/>
          <p:cNvSpPr txBox="1">
            <a:spLocks noChangeArrowheads="1"/>
          </p:cNvSpPr>
          <p:nvPr/>
        </p:nvSpPr>
        <p:spPr bwMode="auto">
          <a:xfrm>
            <a:off x="131527" y="152400"/>
            <a:ext cx="2626057" cy="230832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ヒラギノ角ゴ Pro W3" charset="-128"/>
              </a:defRPr>
            </a:lvl1pPr>
            <a:lvl2pPr marL="37931725" indent="-37474525" eaLnBrk="0" hangingPunct="0">
              <a:defRPr sz="2400">
                <a:solidFill>
                  <a:schemeClr val="tx1"/>
                </a:solidFill>
                <a:latin typeface="Times New Roman" charset="0"/>
                <a:ea typeface="ヒラギノ角ゴ Pro W3" charset="-128"/>
              </a:defRPr>
            </a:lvl2pPr>
            <a:lvl3pPr eaLnBrk="0" hangingPunct="0">
              <a:defRPr sz="2400">
                <a:solidFill>
                  <a:schemeClr val="tx1"/>
                </a:solidFill>
                <a:latin typeface="Times New Roman" charset="0"/>
                <a:ea typeface="ヒラギノ角ゴ Pro W3" charset="-128"/>
              </a:defRPr>
            </a:lvl3pPr>
            <a:lvl4pPr eaLnBrk="0" hangingPunct="0">
              <a:defRPr sz="2400">
                <a:solidFill>
                  <a:schemeClr val="tx1"/>
                </a:solidFill>
                <a:latin typeface="Times New Roman" charset="0"/>
                <a:ea typeface="ヒラギノ角ゴ Pro W3" charset="-128"/>
              </a:defRPr>
            </a:lvl4pPr>
            <a:lvl5pPr eaLnBrk="0" hangingPunct="0">
              <a:defRPr sz="2400">
                <a:solidFill>
                  <a:schemeClr val="tx1"/>
                </a:solidFill>
                <a:latin typeface="Times New Roman" charset="0"/>
                <a:ea typeface="ヒラギノ角ゴ Pro W3" charset="-128"/>
              </a:defRPr>
            </a:lvl5pPr>
            <a:lvl6pPr marL="457200" eaLnBrk="0" fontAlgn="base" hangingPunct="0">
              <a:spcBef>
                <a:spcPct val="0"/>
              </a:spcBef>
              <a:spcAft>
                <a:spcPct val="0"/>
              </a:spcAft>
              <a:defRPr sz="2400">
                <a:solidFill>
                  <a:schemeClr val="tx1"/>
                </a:solidFill>
                <a:latin typeface="Times New Roman" charset="0"/>
                <a:ea typeface="ヒラギノ角ゴ Pro W3" charset="-128"/>
              </a:defRPr>
            </a:lvl6pPr>
            <a:lvl7pPr marL="914400" eaLnBrk="0" fontAlgn="base" hangingPunct="0">
              <a:spcBef>
                <a:spcPct val="0"/>
              </a:spcBef>
              <a:spcAft>
                <a:spcPct val="0"/>
              </a:spcAft>
              <a:defRPr sz="2400">
                <a:solidFill>
                  <a:schemeClr val="tx1"/>
                </a:solidFill>
                <a:latin typeface="Times New Roman" charset="0"/>
                <a:ea typeface="ヒラギノ角ゴ Pro W3" charset="-128"/>
              </a:defRPr>
            </a:lvl7pPr>
            <a:lvl8pPr marL="1371600" eaLnBrk="0" fontAlgn="base" hangingPunct="0">
              <a:spcBef>
                <a:spcPct val="0"/>
              </a:spcBef>
              <a:spcAft>
                <a:spcPct val="0"/>
              </a:spcAft>
              <a:defRPr sz="2400">
                <a:solidFill>
                  <a:schemeClr val="tx1"/>
                </a:solidFill>
                <a:latin typeface="Times New Roman" charset="0"/>
                <a:ea typeface="ヒラギノ角ゴ Pro W3" charset="-128"/>
              </a:defRPr>
            </a:lvl8pPr>
            <a:lvl9pPr marL="1828800" eaLnBrk="0" fontAlgn="base" hangingPunct="0">
              <a:spcBef>
                <a:spcPct val="0"/>
              </a:spcBef>
              <a:spcAft>
                <a:spcPct val="0"/>
              </a:spcAft>
              <a:defRPr sz="2400">
                <a:solidFill>
                  <a:schemeClr val="tx1"/>
                </a:solidFill>
                <a:latin typeface="Times New Roman" charset="0"/>
                <a:ea typeface="ヒラギノ角ゴ Pro W3" charset="-128"/>
              </a:defRPr>
            </a:lvl9pPr>
          </a:lstStyle>
          <a:p>
            <a:pPr algn="ctr" eaLnBrk="1" hangingPunct="1">
              <a:spcBef>
                <a:spcPct val="50000"/>
              </a:spcBef>
            </a:pPr>
            <a:r>
              <a:rPr lang="en-US" altLang="en-US" dirty="0">
                <a:latin typeface="Comic Sans MS" charset="0"/>
              </a:rPr>
              <a:t>Text: Where Harold [Anglo-Saxon], Duke of the English, and his soldiers ride to </a:t>
            </a:r>
            <a:r>
              <a:rPr lang="en-US" altLang="en-US" dirty="0" err="1">
                <a:latin typeface="Comic Sans MS" charset="0"/>
              </a:rPr>
              <a:t>Bosham</a:t>
            </a:r>
            <a:endParaRPr lang="en-US" altLang="en-US" dirty="0">
              <a:latin typeface="Comic Sans MS" charset="0"/>
            </a:endParaRPr>
          </a:p>
        </p:txBody>
      </p:sp>
      <p:sp>
        <p:nvSpPr>
          <p:cNvPr id="2" name="TextBox 1"/>
          <p:cNvSpPr txBox="1"/>
          <p:nvPr/>
        </p:nvSpPr>
        <p:spPr>
          <a:xfrm>
            <a:off x="304800" y="3276600"/>
            <a:ext cx="8610600" cy="3416320"/>
          </a:xfrm>
          <a:prstGeom prst="rect">
            <a:avLst/>
          </a:prstGeom>
          <a:noFill/>
        </p:spPr>
        <p:txBody>
          <a:bodyPr wrap="square" rtlCol="0">
            <a:spAutoFit/>
          </a:bodyPr>
          <a:lstStyle/>
          <a:p>
            <a:r>
              <a:rPr lang="en-US" sz="2400" dirty="0" smtClean="0"/>
              <a:t>The tapestry is 230 feet long by 20 inches high and tells its story in a series of vignettes (scenes).  It is not truly a tapestry  (which is woven, but is linen, embroidered in wool, using only two types of stitches. The rich detail, soft colors (, and imaginative use of space has made it a world renowned treasure.  It is reminiscent of many illuminated manuscripts, with a border richly embellished with real and imaginary animals.  The interlaced branches of trees, the shorthand use of symbols for water or land and the beautiful horsed warriors and boats all contribute to its beauty.</a:t>
            </a:r>
            <a:endParaRPr lang="en-US" sz="2400" dirty="0"/>
          </a:p>
        </p:txBody>
      </p:sp>
    </p:spTree>
    <p:extLst>
      <p:ext uri="{BB962C8B-B14F-4D97-AF65-F5344CB8AC3E}">
        <p14:creationId xmlns:p14="http://schemas.microsoft.com/office/powerpoint/2010/main" val="13192568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2895600" y="609600"/>
            <a:ext cx="3276600" cy="838200"/>
          </a:xfrm>
        </p:spPr>
        <p:txBody>
          <a:bodyPr>
            <a:normAutofit fontScale="90000"/>
          </a:bodyPr>
          <a:lstStyle/>
          <a:p>
            <a:pPr eaLnBrk="1" hangingPunct="1"/>
            <a:r>
              <a:rPr lang="en-US" altLang="en-US" smtClean="0"/>
              <a:t>Ecclesia: The Church</a:t>
            </a:r>
          </a:p>
        </p:txBody>
      </p:sp>
      <p:pic>
        <p:nvPicPr>
          <p:cNvPr id="140291"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l="7843" t="8759" b="20732"/>
          <a:stretch>
            <a:fillRect/>
          </a:stretch>
        </p:blipFill>
        <p:spPr bwMode="auto">
          <a:xfrm>
            <a:off x="381000" y="1752600"/>
            <a:ext cx="8458200" cy="47672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8712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685800" y="381000"/>
            <a:ext cx="7772400" cy="1143000"/>
          </a:xfrm>
        </p:spPr>
        <p:txBody>
          <a:bodyPr>
            <a:noAutofit/>
          </a:bodyPr>
          <a:lstStyle/>
          <a:p>
            <a:pPr eaLnBrk="1" hangingPunct="1"/>
            <a:r>
              <a:rPr lang="en-US" altLang="en-US" sz="4000" dirty="0" smtClean="0"/>
              <a:t>Text: Here Harold sailed the sea, and, with the wind full in his sails, he came to the land of Count Guy</a:t>
            </a:r>
          </a:p>
        </p:txBody>
      </p:sp>
      <p:pic>
        <p:nvPicPr>
          <p:cNvPr id="141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43112"/>
            <a:ext cx="8610600" cy="45862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925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274638"/>
            <a:ext cx="4724400" cy="2468562"/>
          </a:xfrm>
        </p:spPr>
        <p:txBody>
          <a:bodyPr>
            <a:normAutofit/>
          </a:bodyPr>
          <a:lstStyle/>
          <a:p>
            <a:pPr algn="l"/>
            <a:r>
              <a:rPr lang="en-US" sz="2800" b="1" dirty="0" smtClean="0"/>
              <a:t>After the reign of Emperor Justinian (AD 527-565, religious  images were forbidden.  Numerous works of art were destroyed. </a:t>
            </a:r>
            <a:endParaRPr lang="en-US" sz="2800" b="1" dirty="0"/>
          </a:p>
        </p:txBody>
      </p:sp>
      <p:sp>
        <p:nvSpPr>
          <p:cNvPr id="3" name="Content Placeholder 2"/>
          <p:cNvSpPr>
            <a:spLocks noGrp="1"/>
          </p:cNvSpPr>
          <p:nvPr>
            <p:ph idx="1"/>
          </p:nvPr>
        </p:nvSpPr>
        <p:spPr>
          <a:xfrm>
            <a:off x="228600" y="3352800"/>
            <a:ext cx="2971800" cy="3733800"/>
          </a:xfrm>
        </p:spPr>
        <p:txBody>
          <a:bodyPr>
            <a:normAutofit fontScale="70000" lnSpcReduction="20000"/>
          </a:bodyPr>
          <a:lstStyle/>
          <a:p>
            <a:pPr marL="0" indent="0">
              <a:buNone/>
            </a:pPr>
            <a:r>
              <a:rPr lang="en-US" sz="2800" dirty="0" smtClean="0"/>
              <a:t>In spite of this the “Golden age of Byzantine art” that began during his reign lasted until the end of the 9</a:t>
            </a:r>
            <a:r>
              <a:rPr lang="en-US" sz="2800" baseline="30000" dirty="0" smtClean="0"/>
              <a:t>th</a:t>
            </a:r>
            <a:r>
              <a:rPr lang="en-US" sz="2800" dirty="0" smtClean="0"/>
              <a:t> century. Byzantine greatness in art came to an end in 1453 when Constantinople was conquered by the Turks.  Much of what we know today of Byzantine art is seen Ravenna, Italy, Greece, Serbia, and Russia.</a:t>
            </a:r>
            <a:endParaRPr lang="en-US" sz="2800" dirty="0"/>
          </a:p>
        </p:txBody>
      </p:sp>
      <p:pic>
        <p:nvPicPr>
          <p:cNvPr id="3074" name="Picture 2" descr="http://d1ezg6ep0f8pmf.cloudfront.net/images/slides/a0/2620-san-vitale-basilica-ravenna-emperor-justini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115" y="2857499"/>
            <a:ext cx="58293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archhistdaily.files.wordpress.com/2012/08/dscf08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1454"/>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9802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04800" y="685800"/>
            <a:ext cx="8610600" cy="47926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0747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685800" y="457200"/>
            <a:ext cx="7772400" cy="762000"/>
          </a:xfrm>
        </p:spPr>
        <p:txBody>
          <a:bodyPr/>
          <a:lstStyle/>
          <a:p>
            <a:pPr eaLnBrk="1" hangingPunct="1"/>
            <a:r>
              <a:rPr lang="en-US" altLang="en-US" smtClean="0"/>
              <a:t>Text: Here Guy Captures Harold</a:t>
            </a:r>
          </a:p>
        </p:txBody>
      </p:sp>
      <p:pic>
        <p:nvPicPr>
          <p:cNvPr id="143363" name="Picture 3"/>
          <p:cNvPicPr>
            <a:picLocks noChangeAspect="1" noChangeArrowheads="1"/>
          </p:cNvPicPr>
          <p:nvPr/>
        </p:nvPicPr>
        <p:blipFill>
          <a:blip r:embed="rId3">
            <a:extLst>
              <a:ext uri="{28A0092B-C50C-407E-A947-70E740481C1C}">
                <a14:useLocalDpi xmlns:a14="http://schemas.microsoft.com/office/drawing/2010/main" val="0"/>
              </a:ext>
            </a:extLst>
          </a:blip>
          <a:srcRect l="5882"/>
          <a:stretch>
            <a:fillRect/>
          </a:stretch>
        </p:blipFill>
        <p:spPr bwMode="auto">
          <a:xfrm>
            <a:off x="228600" y="1574800"/>
            <a:ext cx="8686800" cy="48418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9090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81000" y="609600"/>
            <a:ext cx="8382000" cy="838200"/>
          </a:xfrm>
        </p:spPr>
        <p:txBody>
          <a:bodyPr>
            <a:normAutofit fontScale="90000"/>
          </a:bodyPr>
          <a:lstStyle/>
          <a:p>
            <a:pPr eaLnBrk="1" hangingPunct="1"/>
            <a:r>
              <a:rPr lang="en-US" altLang="en-US" smtClean="0"/>
              <a:t>Text: And he took him to Beaurain and held him there</a:t>
            </a:r>
          </a:p>
        </p:txBody>
      </p:sp>
      <p:pic>
        <p:nvPicPr>
          <p:cNvPr id="144387" name="Picture 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28600" y="1752600"/>
            <a:ext cx="8686800" cy="44561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8121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685800" y="609600"/>
            <a:ext cx="7772400" cy="914400"/>
          </a:xfrm>
        </p:spPr>
        <p:txBody>
          <a:bodyPr>
            <a:normAutofit fontScale="90000"/>
          </a:bodyPr>
          <a:lstStyle/>
          <a:p>
            <a:pPr eaLnBrk="1" hangingPunct="1"/>
            <a:r>
              <a:rPr lang="en-US" altLang="en-US" smtClean="0"/>
              <a:t>Text: Where Harold and Guy converse</a:t>
            </a:r>
          </a:p>
        </p:txBody>
      </p:sp>
      <p:pic>
        <p:nvPicPr>
          <p:cNvPr id="145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8610600" cy="43338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8799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normAutofit fontScale="90000"/>
          </a:bodyPr>
          <a:lstStyle/>
          <a:p>
            <a:pPr eaLnBrk="1" hangingPunct="1"/>
            <a:r>
              <a:rPr lang="en-US" altLang="en-US" smtClean="0"/>
              <a:t>Text: Where Duke William’s messengers came to Guy. Turold</a:t>
            </a:r>
          </a:p>
        </p:txBody>
      </p:sp>
      <p:pic>
        <p:nvPicPr>
          <p:cNvPr id="146435" name="Picture 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04800" y="1981200"/>
            <a:ext cx="8534400" cy="4546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4529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altLang="en-US" smtClean="0"/>
              <a:t>Narrative switches so that it is read right to left</a:t>
            </a:r>
            <a:br>
              <a:rPr lang="en-US" altLang="en-US" smtClean="0"/>
            </a:br>
            <a:r>
              <a:rPr lang="en-US" altLang="en-US" smtClean="0"/>
              <a:t>Text: William’s messengers</a:t>
            </a:r>
          </a:p>
        </p:txBody>
      </p:sp>
      <p:pic>
        <p:nvPicPr>
          <p:cNvPr id="147459" name="Picture 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28600" y="1676400"/>
            <a:ext cx="8686800" cy="48085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505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457200"/>
            <a:ext cx="7772400" cy="1143000"/>
          </a:xfrm>
        </p:spPr>
        <p:txBody>
          <a:bodyPr>
            <a:normAutofit fontScale="90000"/>
          </a:bodyPr>
          <a:lstStyle/>
          <a:p>
            <a:pPr eaLnBrk="1" hangingPunct="1"/>
            <a:r>
              <a:rPr lang="en-US" altLang="en-US" smtClean="0"/>
              <a:t>Text: Here the messengers came to Duke William</a:t>
            </a:r>
            <a:br>
              <a:rPr lang="en-US" altLang="en-US" smtClean="0"/>
            </a:br>
            <a:r>
              <a:rPr lang="en-US" altLang="en-US" smtClean="0"/>
              <a:t>(The castle-like structure may stand for Rouen)</a:t>
            </a:r>
          </a:p>
        </p:txBody>
      </p:sp>
      <p:pic>
        <p:nvPicPr>
          <p:cNvPr id="148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8686800" cy="450056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5886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685800" y="304800"/>
            <a:ext cx="7772400" cy="1143000"/>
          </a:xfrm>
        </p:spPr>
        <p:txBody>
          <a:bodyPr>
            <a:normAutofit fontScale="90000"/>
          </a:bodyPr>
          <a:lstStyle/>
          <a:p>
            <a:pPr eaLnBrk="1" hangingPunct="1"/>
            <a:r>
              <a:rPr lang="en-US" altLang="en-US" smtClean="0"/>
              <a:t>Text: Here Guy brought Harold to William, Duke of the Normans</a:t>
            </a:r>
          </a:p>
        </p:txBody>
      </p:sp>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l="3299" r="10092"/>
          <a:stretch>
            <a:fillRect/>
          </a:stretch>
        </p:blipFill>
        <p:spPr bwMode="auto">
          <a:xfrm>
            <a:off x="533400" y="1589088"/>
            <a:ext cx="8077200" cy="49672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3390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04800" y="990600"/>
            <a:ext cx="8534400" cy="47450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4378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normAutofit fontScale="90000"/>
          </a:bodyPr>
          <a:lstStyle/>
          <a:p>
            <a:pPr eaLnBrk="1" hangingPunct="1"/>
            <a:r>
              <a:rPr lang="en-US" altLang="en-US" smtClean="0"/>
              <a:t>Text: Here Duke William comes to his palace with Harold</a:t>
            </a:r>
          </a:p>
        </p:txBody>
      </p:sp>
      <p:pic>
        <p:nvPicPr>
          <p:cNvPr id="151555" name="Picture 3"/>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81000" y="2057400"/>
            <a:ext cx="8458200" cy="42148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2100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76200"/>
            <a:ext cx="5715000" cy="4525963"/>
          </a:xfrm>
        </p:spPr>
        <p:txBody>
          <a:bodyPr>
            <a:normAutofit/>
          </a:bodyPr>
          <a:lstStyle/>
          <a:p>
            <a:pPr marL="0" indent="0">
              <a:buNone/>
            </a:pPr>
            <a:r>
              <a:rPr lang="en-US" sz="4400" dirty="0" smtClean="0"/>
              <a:t>Painting</a:t>
            </a:r>
          </a:p>
          <a:p>
            <a:pPr marL="0" indent="0">
              <a:buNone/>
            </a:pPr>
            <a:r>
              <a:rPr lang="en-US" sz="4000" dirty="0" smtClean="0"/>
              <a:t>Frescoes were painted on walls,  and icons (religious images) were painted on </a:t>
            </a:r>
            <a:r>
              <a:rPr lang="en-US" sz="3600" dirty="0" smtClean="0"/>
              <a:t>wooden panels.   </a:t>
            </a:r>
            <a:endParaRPr lang="en-US" sz="3600" dirty="0"/>
          </a:p>
        </p:txBody>
      </p:sp>
      <p:pic>
        <p:nvPicPr>
          <p:cNvPr id="4098" name="Picture 2" descr="http://www.iconsexplained.com/iec/lib/02099_83_iconostasis1_273x20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32" y="3577381"/>
            <a:ext cx="4478045" cy="32806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iconsexplained.com/iec/lib/00011_virgin_hodiguitria_425x60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332" y="0"/>
            <a:ext cx="253682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encrypted-tbn3.gstatic.com/images?q=tbn:ANd9GcR32u8A2xvCcj0vWsXFixraAtrbjrs5YzJuRCGR8BeRAMb6hxk71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3772610"/>
            <a:ext cx="4495800" cy="2890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4191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685800" y="609600"/>
            <a:ext cx="7772400" cy="762000"/>
          </a:xfrm>
        </p:spPr>
        <p:txBody>
          <a:bodyPr/>
          <a:lstStyle/>
          <a:p>
            <a:pPr eaLnBrk="1" hangingPunct="1"/>
            <a:r>
              <a:rPr lang="en-US" altLang="en-US" smtClean="0"/>
              <a:t>Text: Where a Cleric and AElfyva</a:t>
            </a:r>
          </a:p>
        </p:txBody>
      </p:sp>
      <p:pic>
        <p:nvPicPr>
          <p:cNvPr id="152579" name="Picture 3"/>
          <p:cNvPicPr>
            <a:picLocks noChangeAspect="1" noChangeArrowheads="1"/>
          </p:cNvPicPr>
          <p:nvPr/>
        </p:nvPicPr>
        <p:blipFill>
          <a:blip r:embed="rId3">
            <a:extLst>
              <a:ext uri="{28A0092B-C50C-407E-A947-70E740481C1C}">
                <a14:useLocalDpi xmlns:a14="http://schemas.microsoft.com/office/drawing/2010/main" val="0"/>
              </a:ext>
            </a:extLst>
          </a:blip>
          <a:srcRect l="2942"/>
          <a:stretch>
            <a:fillRect/>
          </a:stretch>
        </p:blipFill>
        <p:spPr bwMode="auto">
          <a:xfrm>
            <a:off x="304800" y="1752600"/>
            <a:ext cx="8534400" cy="449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2276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457200"/>
            <a:ext cx="7772400" cy="838200"/>
          </a:xfrm>
        </p:spPr>
        <p:txBody>
          <a:bodyPr>
            <a:normAutofit fontScale="90000"/>
          </a:bodyPr>
          <a:lstStyle/>
          <a:p>
            <a:pPr eaLnBrk="1" hangingPunct="1"/>
            <a:r>
              <a:rPr lang="en-US" altLang="en-US" smtClean="0"/>
              <a:t>Text: Here William gave arms to Harold</a:t>
            </a:r>
          </a:p>
        </p:txBody>
      </p:sp>
      <p:pic>
        <p:nvPicPr>
          <p:cNvPr id="153603" name="Picture 3"/>
          <p:cNvPicPr>
            <a:picLocks noChangeAspect="1" noChangeArrowheads="1"/>
          </p:cNvPicPr>
          <p:nvPr/>
        </p:nvPicPr>
        <p:blipFill>
          <a:blip r:embed="rId3">
            <a:extLst>
              <a:ext uri="{28A0092B-C50C-407E-A947-70E740481C1C}">
                <a14:useLocalDpi xmlns:a14="http://schemas.microsoft.com/office/drawing/2010/main" val="0"/>
              </a:ext>
            </a:extLst>
          </a:blip>
          <a:srcRect l="10785"/>
          <a:stretch>
            <a:fillRect/>
          </a:stretch>
        </p:blipFill>
        <p:spPr bwMode="auto">
          <a:xfrm>
            <a:off x="381000" y="1524000"/>
            <a:ext cx="83058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665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altLang="en-US" smtClean="0"/>
              <a:t>Text: Here William came to Bayeux, where Harold swore a sacred oath to Duke William</a:t>
            </a:r>
          </a:p>
        </p:txBody>
      </p:sp>
      <p:pic>
        <p:nvPicPr>
          <p:cNvPr id="154627" name="Picture 3" descr="msotw9_temp0"/>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990600" y="1752600"/>
            <a:ext cx="7315200" cy="483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00481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685800" y="457200"/>
            <a:ext cx="7772400" cy="1143000"/>
          </a:xfrm>
        </p:spPr>
        <p:txBody>
          <a:bodyPr>
            <a:normAutofit fontScale="90000"/>
          </a:bodyPr>
          <a:lstStyle/>
          <a:p>
            <a:pPr eaLnBrk="1" hangingPunct="1"/>
            <a:r>
              <a:rPr lang="en-US" altLang="en-US" smtClean="0"/>
              <a:t>Text: Here Duke Harold returned to English soil and came to King Edward</a:t>
            </a:r>
          </a:p>
        </p:txBody>
      </p:sp>
      <p:pic>
        <p:nvPicPr>
          <p:cNvPr id="155651" name="Picture 3"/>
          <p:cNvPicPr>
            <a:picLocks noChangeAspect="1" noChangeArrowheads="1"/>
          </p:cNvPicPr>
          <p:nvPr/>
        </p:nvPicPr>
        <p:blipFill>
          <a:blip r:embed="rId3">
            <a:extLst>
              <a:ext uri="{28A0092B-C50C-407E-A947-70E740481C1C}">
                <a14:useLocalDpi xmlns:a14="http://schemas.microsoft.com/office/drawing/2010/main" val="0"/>
              </a:ext>
            </a:extLst>
          </a:blip>
          <a:srcRect l="981"/>
          <a:stretch>
            <a:fillRect/>
          </a:stretch>
        </p:blipFill>
        <p:spPr bwMode="auto">
          <a:xfrm>
            <a:off x="381000" y="1828800"/>
            <a:ext cx="83058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2777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l="2678" b="932"/>
          <a:stretch>
            <a:fillRect/>
          </a:stretch>
        </p:blipFill>
        <p:spPr bwMode="auto">
          <a:xfrm>
            <a:off x="304800" y="1066800"/>
            <a:ext cx="8610600" cy="489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98886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2209800" y="762000"/>
            <a:ext cx="4953000" cy="609600"/>
          </a:xfrm>
        </p:spPr>
        <p:txBody>
          <a:bodyPr>
            <a:normAutofit fontScale="90000"/>
          </a:bodyPr>
          <a:lstStyle/>
          <a:p>
            <a:pPr eaLnBrk="1" hangingPunct="1"/>
            <a:r>
              <a:rPr lang="en-US" altLang="en-US" smtClean="0"/>
              <a:t>Edward the Confessor</a:t>
            </a:r>
          </a:p>
        </p:txBody>
      </p:sp>
      <p:pic>
        <p:nvPicPr>
          <p:cNvPr id="157699" name="Picture 3" descr="msotw9_temp0"/>
          <p:cNvPicPr>
            <a:picLocks noChangeAspect="1" noChangeArrowheads="1"/>
          </p:cNvPicPr>
          <p:nvPr/>
        </p:nvPicPr>
        <p:blipFill>
          <a:blip r:embed="rId3">
            <a:lum contrast="24000"/>
            <a:extLst>
              <a:ext uri="{28A0092B-C50C-407E-A947-70E740481C1C}">
                <a14:useLocalDpi xmlns:a14="http://schemas.microsoft.com/office/drawing/2010/main" val="0"/>
              </a:ext>
            </a:extLst>
          </a:blip>
          <a:srcRect b="57408"/>
          <a:stretch>
            <a:fillRect/>
          </a:stretch>
        </p:blipFill>
        <p:spPr bwMode="auto">
          <a:xfrm>
            <a:off x="304800" y="1676400"/>
            <a:ext cx="8610600"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66502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85800" y="381000"/>
            <a:ext cx="7772400" cy="1143000"/>
          </a:xfrm>
        </p:spPr>
        <p:txBody>
          <a:bodyPr>
            <a:normAutofit fontScale="90000"/>
          </a:bodyPr>
          <a:lstStyle/>
          <a:p>
            <a:pPr eaLnBrk="1" hangingPunct="1"/>
            <a:r>
              <a:rPr lang="en-US" altLang="en-US" smtClean="0"/>
              <a:t>Text: Here King Edward, in his bed, addresses his faithful followers; and here he has died.</a:t>
            </a:r>
          </a:p>
        </p:txBody>
      </p:sp>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305800" cy="45593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21170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685800" y="381000"/>
            <a:ext cx="7772400" cy="838200"/>
          </a:xfrm>
        </p:spPr>
        <p:txBody>
          <a:bodyPr>
            <a:normAutofit fontScale="90000"/>
          </a:bodyPr>
          <a:lstStyle/>
          <a:p>
            <a:pPr eaLnBrk="1" hangingPunct="1"/>
            <a:r>
              <a:rPr lang="en-US" altLang="en-US" smtClean="0"/>
              <a:t>Text: Here they gave Harold the King’s crown</a:t>
            </a:r>
          </a:p>
        </p:txBody>
      </p:sp>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l="1834"/>
          <a:stretch>
            <a:fillRect/>
          </a:stretch>
        </p:blipFill>
        <p:spPr bwMode="auto">
          <a:xfrm>
            <a:off x="304800" y="1600200"/>
            <a:ext cx="8534400" cy="47307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1246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304800"/>
            <a:ext cx="7772400" cy="838200"/>
          </a:xfrm>
        </p:spPr>
        <p:txBody>
          <a:bodyPr>
            <a:normAutofit fontScale="90000"/>
          </a:bodyPr>
          <a:lstStyle/>
          <a:p>
            <a:pPr eaLnBrk="1" hangingPunct="1"/>
            <a:r>
              <a:rPr lang="en-US" altLang="en-US" smtClean="0"/>
              <a:t>Text: These men wonder at the star.</a:t>
            </a:r>
          </a:p>
        </p:txBody>
      </p:sp>
      <p:pic>
        <p:nvPicPr>
          <p:cNvPr id="160771" name="Picture 3"/>
          <p:cNvPicPr>
            <a:picLocks noChangeAspect="1" noChangeArrowheads="1"/>
          </p:cNvPicPr>
          <p:nvPr/>
        </p:nvPicPr>
        <p:blipFill>
          <a:blip r:embed="rId3">
            <a:extLst>
              <a:ext uri="{28A0092B-C50C-407E-A947-70E740481C1C}">
                <a14:useLocalDpi xmlns:a14="http://schemas.microsoft.com/office/drawing/2010/main" val="0"/>
              </a:ext>
            </a:extLst>
          </a:blip>
          <a:srcRect r="9302"/>
          <a:stretch>
            <a:fillRect/>
          </a:stretch>
        </p:blipFill>
        <p:spPr bwMode="auto">
          <a:xfrm>
            <a:off x="457200" y="1447800"/>
            <a:ext cx="8229600" cy="504983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6921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09600" y="381000"/>
            <a:ext cx="7772400" cy="838200"/>
          </a:xfrm>
        </p:spPr>
        <p:txBody>
          <a:bodyPr>
            <a:normAutofit fontScale="90000"/>
          </a:bodyPr>
          <a:lstStyle/>
          <a:p>
            <a:pPr eaLnBrk="1" hangingPunct="1"/>
            <a:r>
              <a:rPr lang="en-US" altLang="en-US" smtClean="0"/>
              <a:t>Text: Here Duke William ordered ships to be built</a:t>
            </a:r>
          </a:p>
        </p:txBody>
      </p:sp>
      <p:pic>
        <p:nvPicPr>
          <p:cNvPr id="161795" name="Picture 3"/>
          <p:cNvPicPr>
            <a:picLocks noChangeAspect="1" noChangeArrowheads="1"/>
          </p:cNvPicPr>
          <p:nvPr/>
        </p:nvPicPr>
        <p:blipFill>
          <a:blip r:embed="rId3">
            <a:extLst>
              <a:ext uri="{28A0092B-C50C-407E-A947-70E740481C1C}">
                <a14:useLocalDpi xmlns:a14="http://schemas.microsoft.com/office/drawing/2010/main" val="0"/>
              </a:ext>
            </a:extLst>
          </a:blip>
          <a:srcRect l="2777"/>
          <a:stretch>
            <a:fillRect/>
          </a:stretch>
        </p:blipFill>
        <p:spPr bwMode="auto">
          <a:xfrm>
            <a:off x="304800" y="1524000"/>
            <a:ext cx="861060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858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3276600" cy="6324600"/>
          </a:xfrm>
        </p:spPr>
        <p:txBody>
          <a:bodyPr>
            <a:noAutofit/>
          </a:bodyPr>
          <a:lstStyle/>
          <a:p>
            <a:pPr marL="0" indent="0">
              <a:buNone/>
            </a:pPr>
            <a:r>
              <a:rPr lang="en-US" sz="2400" dirty="0" smtClean="0"/>
              <a:t>Manuscript illumination was the forunner to the dramatic mosaic representations later seen in many eastern orthodox churches.   Early Byzantine painting was almost exclusively religious.</a:t>
            </a:r>
            <a:endParaRPr lang="en-US" sz="2400" dirty="0"/>
          </a:p>
        </p:txBody>
      </p:sp>
      <p:pic>
        <p:nvPicPr>
          <p:cNvPr id="5122" name="Picture 2" descr="http://upload.wikimedia.org/wikipedia/commons/b/bc/Byzantine_-_Evangelist_Mark_Seated_in_his_Study_-_Walters_W530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581400"/>
            <a:ext cx="2381250" cy="32002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pload.wikimedia.org/wikipedia/commons/b/b1/KellsFol032vChristEnthron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91050" y="304800"/>
            <a:ext cx="3390900" cy="4429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581400" y="4841904"/>
            <a:ext cx="5105400" cy="1938992"/>
          </a:xfrm>
          <a:prstGeom prst="rect">
            <a:avLst/>
          </a:prstGeom>
        </p:spPr>
        <p:txBody>
          <a:bodyPr wrap="square">
            <a:spAutoFit/>
          </a:bodyPr>
          <a:lstStyle/>
          <a:p>
            <a:r>
              <a:rPr lang="en-US" sz="2400" dirty="0" smtClean="0"/>
              <a:t>Figures were portrayed frontally, with large staring eyes, unsmiling features, and long, narrow faces demonstrating the lack of interest in the human form or realistic portraiture.  </a:t>
            </a:r>
            <a:endParaRPr lang="en-US" sz="2400" dirty="0"/>
          </a:p>
        </p:txBody>
      </p:sp>
    </p:spTree>
    <p:extLst>
      <p:ext uri="{BB962C8B-B14F-4D97-AF65-F5344CB8AC3E}">
        <p14:creationId xmlns:p14="http://schemas.microsoft.com/office/powerpoint/2010/main" val="36876034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57200" y="381000"/>
            <a:ext cx="8382000" cy="914400"/>
          </a:xfrm>
        </p:spPr>
        <p:txBody>
          <a:bodyPr>
            <a:normAutofit fontScale="90000"/>
          </a:bodyPr>
          <a:lstStyle/>
          <a:p>
            <a:pPr eaLnBrk="1" hangingPunct="1"/>
            <a:r>
              <a:rPr lang="en-US" altLang="en-US" smtClean="0"/>
              <a:t>Text: Here King Harold was slain, and the English fled.</a:t>
            </a:r>
          </a:p>
        </p:txBody>
      </p:sp>
      <p:pic>
        <p:nvPicPr>
          <p:cNvPr id="162819" name="Picture 3"/>
          <p:cNvPicPr>
            <a:picLocks noChangeAspect="1" noChangeArrowheads="1"/>
          </p:cNvPicPr>
          <p:nvPr/>
        </p:nvPicPr>
        <p:blipFill>
          <a:blip r:embed="rId3">
            <a:extLst>
              <a:ext uri="{28A0092B-C50C-407E-A947-70E740481C1C}">
                <a14:useLocalDpi xmlns:a14="http://schemas.microsoft.com/office/drawing/2010/main" val="0"/>
              </a:ext>
            </a:extLst>
          </a:blip>
          <a:srcRect l="2678"/>
          <a:stretch>
            <a:fillRect/>
          </a:stretch>
        </p:blipFill>
        <p:spPr bwMode="auto">
          <a:xfrm>
            <a:off x="304800" y="1600200"/>
            <a:ext cx="8610600" cy="45958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88253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85800" y="381000"/>
            <a:ext cx="7772400" cy="685800"/>
          </a:xfrm>
        </p:spPr>
        <p:txBody>
          <a:bodyPr>
            <a:normAutofit fontScale="90000"/>
          </a:bodyPr>
          <a:lstStyle/>
          <a:p>
            <a:pPr eaLnBrk="1" hangingPunct="1"/>
            <a:r>
              <a:rPr lang="en-US" altLang="en-US" smtClean="0"/>
              <a:t>William the Conqueror/ King Harold of England</a:t>
            </a:r>
          </a:p>
        </p:txBody>
      </p:sp>
      <p:pic>
        <p:nvPicPr>
          <p:cNvPr id="163843" name="Picture 3" descr="msotw9_temp0"/>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838200" y="1295400"/>
            <a:ext cx="7620000" cy="503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51805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09600" y="609600"/>
            <a:ext cx="8153400" cy="685800"/>
          </a:xfrm>
        </p:spPr>
        <p:txBody>
          <a:bodyPr>
            <a:normAutofit fontScale="90000"/>
          </a:bodyPr>
          <a:lstStyle/>
          <a:p>
            <a:pPr eaLnBrk="1" hangingPunct="1"/>
            <a:r>
              <a:rPr lang="en-US" altLang="en-US" smtClean="0"/>
              <a:t>embroidery using eight different colored wool threads</a:t>
            </a:r>
          </a:p>
        </p:txBody>
      </p:sp>
      <p:pic>
        <p:nvPicPr>
          <p:cNvPr id="167939" name="Picture 3" descr="msotw9_temp0"/>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381000" y="1524000"/>
            <a:ext cx="8534400" cy="448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4690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09800"/>
            <a:ext cx="8229600" cy="1143000"/>
          </a:xfrm>
        </p:spPr>
        <p:txBody>
          <a:bodyPr>
            <a:normAutofit fontScale="90000"/>
          </a:bodyPr>
          <a:lstStyle/>
          <a:p>
            <a:r>
              <a:rPr lang="en-US" dirty="0" smtClean="0"/>
              <a:t>Gothic and Romanesque </a:t>
            </a:r>
            <a:br>
              <a:rPr lang="en-US" dirty="0" smtClean="0"/>
            </a:br>
            <a:r>
              <a:rPr lang="en-US" dirty="0" smtClean="0"/>
              <a:t>Architecture</a:t>
            </a:r>
            <a:endParaRPr lang="en-US" dirty="0"/>
          </a:p>
        </p:txBody>
      </p:sp>
    </p:spTree>
    <p:extLst>
      <p:ext uri="{BB962C8B-B14F-4D97-AF65-F5344CB8AC3E}">
        <p14:creationId xmlns:p14="http://schemas.microsoft.com/office/powerpoint/2010/main" val="5738262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smtClean="0"/>
              <a:t>Architecture</a:t>
            </a:r>
            <a:endParaRPr lang="en-US" dirty="0"/>
          </a:p>
        </p:txBody>
      </p:sp>
      <p:sp>
        <p:nvSpPr>
          <p:cNvPr id="3" name="Content Placeholder 2"/>
          <p:cNvSpPr>
            <a:spLocks noGrp="1"/>
          </p:cNvSpPr>
          <p:nvPr>
            <p:ph idx="1"/>
          </p:nvPr>
        </p:nvSpPr>
        <p:spPr>
          <a:xfrm>
            <a:off x="381000" y="533400"/>
            <a:ext cx="8229600" cy="3048000"/>
          </a:xfrm>
        </p:spPr>
        <p:txBody>
          <a:bodyPr>
            <a:noAutofit/>
          </a:bodyPr>
          <a:lstStyle/>
          <a:p>
            <a:pPr marL="0" indent="0">
              <a:buNone/>
            </a:pPr>
            <a:r>
              <a:rPr lang="en-US" sz="2400" dirty="0" smtClean="0"/>
              <a:t>The middle ages covered a prolonged time period that saw an evolution of architecture form the early Roman basilica with its </a:t>
            </a:r>
            <a:r>
              <a:rPr lang="en-US" sz="2400" u="sng" dirty="0" smtClean="0"/>
              <a:t>flat wooden </a:t>
            </a:r>
            <a:r>
              <a:rPr lang="en-US" sz="2400" dirty="0" smtClean="0"/>
              <a:t>ceiling, through the Romanesque and Gothic churches.  Many churches took centuries to build, so that there rarely was one totally unified style within </a:t>
            </a:r>
            <a:r>
              <a:rPr lang="en-US" sz="2400" dirty="0"/>
              <a:t>a single </a:t>
            </a:r>
            <a:r>
              <a:rPr lang="en-US" sz="2400" dirty="0" smtClean="0"/>
              <a:t>church.</a:t>
            </a:r>
          </a:p>
        </p:txBody>
      </p:sp>
      <p:sp>
        <p:nvSpPr>
          <p:cNvPr id="4" name="Rectangle 3"/>
          <p:cNvSpPr/>
          <p:nvPr/>
        </p:nvSpPr>
        <p:spPr>
          <a:xfrm>
            <a:off x="3352800" y="2551592"/>
            <a:ext cx="5426075" cy="4401205"/>
          </a:xfrm>
          <a:prstGeom prst="rect">
            <a:avLst/>
          </a:prstGeom>
        </p:spPr>
        <p:txBody>
          <a:bodyPr wrap="square">
            <a:spAutoFit/>
          </a:bodyPr>
          <a:lstStyle/>
          <a:p>
            <a:pPr lvl="0">
              <a:spcBef>
                <a:spcPct val="20000"/>
              </a:spcBef>
            </a:pPr>
            <a:r>
              <a:rPr lang="en-US" sz="4000" dirty="0">
                <a:solidFill>
                  <a:prstClr val="black"/>
                </a:solidFill>
              </a:rPr>
              <a:t>The two spires on Chartres Cathedral, for example were built centuries apart, yet the differences in style do not detract </a:t>
            </a:r>
            <a:r>
              <a:rPr lang="en-US" sz="4000" dirty="0" smtClean="0">
                <a:solidFill>
                  <a:prstClr val="black"/>
                </a:solidFill>
              </a:rPr>
              <a:t>from </a:t>
            </a:r>
            <a:r>
              <a:rPr lang="en-US" sz="4000" dirty="0">
                <a:solidFill>
                  <a:prstClr val="black"/>
                </a:solidFill>
              </a:rPr>
              <a:t>the whole.  </a:t>
            </a:r>
          </a:p>
        </p:txBody>
      </p:sp>
      <p:pic>
        <p:nvPicPr>
          <p:cNvPr id="23554" name="Picture 2" descr="https://encrypted-tbn3.gstatic.com/images?q=tbn:ANd9GcTvflUPlvjbqS0xnAkX79vKufMB5DG06Emgj0v_1CX6q7RnzO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 y="2482760"/>
            <a:ext cx="3048000" cy="453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2782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38200" y="228600"/>
            <a:ext cx="7391400" cy="1295400"/>
          </a:xfrm>
        </p:spPr>
        <p:txBody>
          <a:bodyPr/>
          <a:lstStyle/>
          <a:p>
            <a:r>
              <a:rPr lang="en-US" altLang="en-US" dirty="0"/>
              <a:t>Medieval Architecture</a:t>
            </a:r>
          </a:p>
        </p:txBody>
      </p:sp>
      <p:sp>
        <p:nvSpPr>
          <p:cNvPr id="3075" name="Rectangle 3"/>
          <p:cNvSpPr>
            <a:spLocks noGrp="1" noChangeArrowheads="1"/>
          </p:cNvSpPr>
          <p:nvPr>
            <p:ph type="subTitle" idx="1"/>
          </p:nvPr>
        </p:nvSpPr>
        <p:spPr>
          <a:xfrm>
            <a:off x="0" y="2057400"/>
            <a:ext cx="5562600" cy="914400"/>
          </a:xfrm>
        </p:spPr>
        <p:txBody>
          <a:bodyPr/>
          <a:lstStyle/>
          <a:p>
            <a:r>
              <a:rPr lang="en-US" altLang="en-US"/>
              <a:t>Romanesque and Gothic</a:t>
            </a:r>
          </a:p>
        </p:txBody>
      </p:sp>
      <p:pic>
        <p:nvPicPr>
          <p:cNvPr id="3076" name="Picture 4" descr="20338-004-372359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352800"/>
            <a:ext cx="4267200" cy="31686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250px-Cath_st_pier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600200"/>
            <a:ext cx="3376613" cy="449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8170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8660434">
            <a:off x="3009900" y="2667000"/>
            <a:ext cx="8229600" cy="1143000"/>
          </a:xfrm>
        </p:spPr>
        <p:txBody>
          <a:bodyPr/>
          <a:lstStyle/>
          <a:p>
            <a:r>
              <a:rPr lang="en-US" dirty="0" smtClean="0"/>
              <a:t>Romanesque</a:t>
            </a:r>
            <a:endParaRPr lang="en-US" dirty="0"/>
          </a:p>
        </p:txBody>
      </p:sp>
      <p:pic>
        <p:nvPicPr>
          <p:cNvPr id="4" name="Picture 3" descr="http://www.cbcurtis.net/benedict/Humanities%20Site/images/med_cathedral_facadcompare.jpg"/>
          <p:cNvPicPr/>
          <p:nvPr/>
        </p:nvPicPr>
        <p:blipFill rotWithShape="1">
          <a:blip r:embed="rId3">
            <a:extLst>
              <a:ext uri="{28A0092B-C50C-407E-A947-70E740481C1C}">
                <a14:useLocalDpi xmlns:a14="http://schemas.microsoft.com/office/drawing/2010/main" val="0"/>
              </a:ext>
            </a:extLst>
          </a:blip>
          <a:srcRect t="-45" r="44584" b="45"/>
          <a:stretch/>
        </p:blipFill>
        <p:spPr bwMode="auto">
          <a:xfrm>
            <a:off x="172872" y="199153"/>
            <a:ext cx="5923128" cy="6658847"/>
          </a:xfrm>
          <a:prstGeom prst="rect">
            <a:avLst/>
          </a:prstGeom>
          <a:noFill/>
          <a:ln>
            <a:noFill/>
          </a:ln>
        </p:spPr>
      </p:pic>
    </p:spTree>
    <p:extLst>
      <p:ext uri="{BB962C8B-B14F-4D97-AF65-F5344CB8AC3E}">
        <p14:creationId xmlns:p14="http://schemas.microsoft.com/office/powerpoint/2010/main" val="29945831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65807" y="228600"/>
            <a:ext cx="8229600" cy="1143000"/>
          </a:xfrm>
        </p:spPr>
        <p:txBody>
          <a:bodyPr/>
          <a:lstStyle/>
          <a:p>
            <a:r>
              <a:rPr lang="en-US" altLang="en-US" dirty="0"/>
              <a:t>Romanesque</a:t>
            </a:r>
          </a:p>
        </p:txBody>
      </p:sp>
      <p:sp>
        <p:nvSpPr>
          <p:cNvPr id="4099" name="Rectangle 3"/>
          <p:cNvSpPr>
            <a:spLocks noGrp="1" noChangeArrowheads="1"/>
          </p:cNvSpPr>
          <p:nvPr>
            <p:ph type="body" idx="1"/>
          </p:nvPr>
        </p:nvSpPr>
        <p:spPr>
          <a:xfrm>
            <a:off x="457200" y="1600200"/>
            <a:ext cx="3810000" cy="5029200"/>
          </a:xfrm>
        </p:spPr>
        <p:txBody>
          <a:bodyPr/>
          <a:lstStyle/>
          <a:p>
            <a:r>
              <a:rPr lang="en-US" altLang="en-US" dirty="0" smtClean="0"/>
              <a:t>First universal style in European Architecture since Imperial Rome.</a:t>
            </a:r>
            <a:endParaRPr lang="en-US" altLang="en-US" dirty="0"/>
          </a:p>
          <a:p>
            <a:r>
              <a:rPr lang="en-US" altLang="en-US" dirty="0"/>
              <a:t>Starts between 6</a:t>
            </a:r>
            <a:r>
              <a:rPr lang="en-US" altLang="en-US" baseline="30000" dirty="0"/>
              <a:t>th</a:t>
            </a:r>
            <a:r>
              <a:rPr lang="en-US" altLang="en-US" dirty="0"/>
              <a:t> and 10</a:t>
            </a:r>
            <a:r>
              <a:rPr lang="en-US" altLang="en-US" baseline="30000" dirty="0"/>
              <a:t>th</a:t>
            </a:r>
            <a:r>
              <a:rPr lang="en-US" altLang="en-US" dirty="0"/>
              <a:t> centuries and ends in the 12</a:t>
            </a:r>
            <a:r>
              <a:rPr lang="en-US" altLang="en-US" baseline="30000" dirty="0"/>
              <a:t>th</a:t>
            </a:r>
            <a:r>
              <a:rPr lang="en-US" altLang="en-US" dirty="0"/>
              <a:t> century.</a:t>
            </a:r>
          </a:p>
          <a:p>
            <a:pPr lvl="1"/>
            <a:endParaRPr lang="en-US" altLang="en-US" dirty="0"/>
          </a:p>
          <a:p>
            <a:endParaRPr lang="en-US" altLang="en-US" dirty="0"/>
          </a:p>
        </p:txBody>
      </p:sp>
      <p:pic>
        <p:nvPicPr>
          <p:cNvPr id="4100" name="Picture 4" descr="maria laach abb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763" y="0"/>
            <a:ext cx="45672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8810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0"/>
            <a:ext cx="4419600" cy="1447800"/>
          </a:xfrm>
        </p:spPr>
        <p:txBody>
          <a:bodyPr/>
          <a:lstStyle/>
          <a:p>
            <a:r>
              <a:rPr lang="en-US" altLang="en-US" sz="3600" dirty="0" smtClean="0"/>
              <a:t>Romanesque</a:t>
            </a:r>
            <a:endParaRPr lang="en-US" altLang="en-US" sz="3600" dirty="0"/>
          </a:p>
        </p:txBody>
      </p:sp>
      <p:sp>
        <p:nvSpPr>
          <p:cNvPr id="5123" name="Rectangle 3"/>
          <p:cNvSpPr>
            <a:spLocks noGrp="1" noChangeArrowheads="1"/>
          </p:cNvSpPr>
          <p:nvPr>
            <p:ph type="body" sz="half" idx="1"/>
          </p:nvPr>
        </p:nvSpPr>
        <p:spPr/>
        <p:txBody>
          <a:bodyPr/>
          <a:lstStyle/>
          <a:p>
            <a:r>
              <a:rPr lang="en-US" altLang="en-US" dirty="0"/>
              <a:t>Characteristics:</a:t>
            </a:r>
          </a:p>
          <a:p>
            <a:pPr lvl="1"/>
            <a:r>
              <a:rPr lang="en-US" altLang="en-US" dirty="0"/>
              <a:t>Thick Walls</a:t>
            </a:r>
          </a:p>
          <a:p>
            <a:pPr lvl="1"/>
            <a:r>
              <a:rPr lang="en-US" altLang="en-US" dirty="0"/>
              <a:t>Symmetry</a:t>
            </a:r>
          </a:p>
          <a:p>
            <a:pPr lvl="1"/>
            <a:r>
              <a:rPr lang="en-US" altLang="en-US" dirty="0"/>
              <a:t>Large Towers</a:t>
            </a:r>
          </a:p>
          <a:p>
            <a:pPr lvl="1"/>
            <a:r>
              <a:rPr lang="en-US" altLang="en-US" dirty="0"/>
              <a:t>Round Arches</a:t>
            </a:r>
          </a:p>
          <a:p>
            <a:pPr lvl="1"/>
            <a:r>
              <a:rPr lang="en-US" altLang="en-US" dirty="0"/>
              <a:t>Semicircular Protrusions</a:t>
            </a:r>
          </a:p>
          <a:p>
            <a:pPr lvl="1"/>
            <a:r>
              <a:rPr lang="en-US" altLang="en-US" dirty="0"/>
              <a:t>Groin Vaults</a:t>
            </a:r>
          </a:p>
          <a:p>
            <a:endParaRPr lang="en-US" altLang="en-US" dirty="0"/>
          </a:p>
        </p:txBody>
      </p:sp>
      <p:pic>
        <p:nvPicPr>
          <p:cNvPr id="5124" name="Picture 4" descr="File:Tournai JPG001.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000500" y="0"/>
            <a:ext cx="51435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2223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057400" y="304800"/>
            <a:ext cx="8229600" cy="1143000"/>
          </a:xfrm>
        </p:spPr>
        <p:txBody>
          <a:bodyPr/>
          <a:lstStyle/>
          <a:p>
            <a:r>
              <a:rPr lang="en-US" altLang="en-US" dirty="0"/>
              <a:t>Groin Vaults</a:t>
            </a:r>
          </a:p>
        </p:txBody>
      </p:sp>
      <p:pic>
        <p:nvPicPr>
          <p:cNvPr id="6147" name="Picture 3" descr="va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25" y="0"/>
            <a:ext cx="49688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groin%20vault"/>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743200"/>
            <a:ext cx="3524250" cy="2686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450339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data:image/jpeg;base64,/9j/4AAQSkZJRgABAQAAAQABAAD/2wCEAAkGBxMTEhUUExMWFhUXGCAbGBgYFxobGxwgHiEgGh8cHSIaHCogHCAmHx4cITEhJSkrLi4uHh8zODMsOCgtLisBCgoKDg0OGxAQGzQlICY4LCw0LCwtLC8sLDQsLCw0LCwsLCwsLCwsLCwsLCwsLCwsLCwsLywsLCw0LCwsLCwsLP/AABEIAMABBgMBIgACEQEDEQH/xAAbAAACAwEBAQAAAAAAAAAAAAAEBQIDBgEAB//EAEYQAAIBAgUBBQUGBAQDBwUBAAECEQMhAAQSMUFRBRMiYXEGMoGRoRQjQrHB8FJi0eEkM3LxNEOSBxVTY3OCsoOis8LyJf/EABkBAAMBAQEAAAAAAAAAAAAAAAECAwAEBf/EADARAAICAQMBBQgCAwEBAAAAAAABAhEDEiExQQQTIlGhFDJhcZHR4fCBsUJSwfEj/9oADAMBAAIRAxEAPwBQcvQ0rrJk7+Fj+Tfu2K6mTyxYqGsBeFfy/m9BgumVhCQDH8s3v8r3xTVVOVVREkhVttebyd19ceVLVb3Z0xSroBnJ0G2f3bGRUt5e9iTZOmV1DMwo/mYeu7bfvjEKcQ800UMPDFipvcjZhHHBi4E4orUk0kaN9gCLk2kxFticK4tf5P0EWWF1sWN2ekahmV03j73rvuTbj1jHKPZC+EivqkzPeTO3lfrPPwuKmWBVValpAB1eNokbaQG8NpJnkiOYtrZYEIoU8HTJFuTfmbAbflgtSTrV/QVlg2EHsJoEVdQBsO96jiE29f6Yr/7hqTMp0hiDPXena/niL5WXkgwP8syAzbfhuB8T9L4rrZRQ4cK7EA6SBKkj8PhSRyJjr8dU7q/T8jLJBhlDsqusXQg2iFIPzEDbcbeW2CX7EqWiNTbBQlubmI359MB0MmZ1FoP4pIMWUxYDaBfk/DFOXabU3LKWKkz4ksCWiLD5XkYyWR9V9ArLFq/+sOTsirq7sXYCSRTEHmCR689RbAx7LqM+kKAUtsovcGbcH8sX5fP9wn3jMy2AMmTsOvT8x6Y9msx3hIdhpWylTqkmJ3ifhME774Pj6V86M8kNOq/7KF7Mdy0EFlBJGlY3+XEeczgb7PU7tWaNLG0jY7Gw4/XB4y6FmmooMSGNhY2X47TB8+uLPs8UwWMclT7wnbVexPSLTfpg+Ln/AIDWltfqwGt2fVSCyrE7/DezG/rjlbsurT95VvMXJkW3hunl8sEFgy6keX1aRS8TMdrqJ2uZmOcTzIIIDPcDYcGNt4PI3v8AHB8f6g61fPqDVuznT300zcRfg2PiPXHj2c6kalEzYCdp/wBX088NM7lKg96rqi1iWCmAb8bEXGB8+7pp1MxmCrTIERIkmx23643iutjd4l1f1A832fWAEKDH4b36kXtsPywMvZ9YEjuxbcS2/wAzhxUNVCytUPeACYMxI1ROxMRyQPPAb591DIapBBAUlgCwJiVFgYG/T6YC18KvU2v4v6gtTJVbwgJAhrPv8LQbc8HERk6kS1IAXkxUA3MbneLfPB1XOVFE94WSRaBeTuSTYG8kWE4ty9eo7OgeYJjTe0wdOkwbng9cHVNK6RtSb95gH2SoPCaYBbg6xPA/pjq5KoGClYn3lBbz2ueOuJvmK47wM5MDUGIuBvKgbkRO/PnixVqzJqRUCzqII32i/IIEmN74fx9aF7xVdspp9mOSVFMFuhmQLecT+eO0ctVIICgBJ1Rcjc8k4vyz1StSqamnTM7h2MgeEbxe/TnjEczQcKzITuA4E3nloJMbkm+M9XBnNeb+oM2Vqd33sjSeY0sbxaL2n1x3M5NwoqNUBBAsGvfbif8AcdcdzOUIIlwVESyeJZJnSJHiIgTbnpEyXKeIQTDRLgAkEbHSsEiIiDzhld8+gkpxQDmcghUOKwYmDpkkjrJ1bzjlajSWmppsxe0rFgOfeEkgwN8HDKDXBVlBJs0gkSQs7XMT5yDjjZemqvJFyNFwQt7lgBM2MQTuJ5wyvixHOK5F0UyoAR9YAmbDztN9ovG18X06qRoFOOCxN43BEecY5lq4JKlRqBIFxHN/XfAtPMOo1jad4ubkb3ix3/3xmrGjvuh/7KppzLA79159V4PX0xzEPZuoRmDqvFK7QYltBAnqBbHsdMH4USa3Y6yx8K3idIjw/iYqN26zPTfAeYroEUHvCD4g1NFbabMNR0kEkz58WwcmYAWmOVj0nX3g3PURtsTjgGqmIJUAWHoYEfHjn544ZKNnRB2qM/UzAkaO+I51U6f6Nb1MRib5unq8IzAOnbuQRGw/FO5+PnhmixlqhF2Oo/8ATIA5sLbdT1xQrS1L+GGBM+cX6Gbi/wDbmlK7rpa9L8h1hilVc/cXUs8Na6hVK8gUb3Pmdttpn44jWzdO7CtUk3vRAMiP55tBEeuGVdRTcWjVI2+Qubb8cDA71F1LoemxkkgMCdov0JmPl54MZamqXP75BeGCi0DU84mltdQg2uKJ2/hjVcm9977WxH7bJinWBEAH7lgZPTx39MNS4sSvTp6zt6/XFge0AAHzHxv5/vnCLPvdf19h32SLSQB9rp6F1VtLzf7okEjaNLbSD19cSo9pLEmoO6kme7YTbyJG3SecHlyVhtwJE8cn+vnjlQEEKVIIBm5tyQSbGBz+W2DHMt+fT7GfZlsAvnqM+HMr5A0anyBsBe9/KYxVlc6rEh6ygEW+7qEEzH8JsCB8sHKur3YIuCRxuNwcS7uIst78ev7/AGcbvVVb+n2N7Om7/f7K6PaSUwNNWkzoY16KgbzElenmL4m+aVtMuoU9SdPxgEwT/TEEamTp1ISOAQTwdjwBx64LNQWBCxBG2wJERF+BHxwXlrm/3+DLArsijrTDaDR2g6GMt5QEE4Ho5tRJ0qwbfWLbzBBU+u022OLHVYhQCxtGkXvNunpYfngcdkMZJXTY8AbCDHB/Yw8Z+YvcJB6VVCCO5AAMAVIF7kQU+Mc3JxTle1FAiUi/vsIjpJEEeuA37KcbDUI2IB87EH6fqMVHLqR7qsAfdgcb7+f75xtQPZ4heYrCdKCmvIKso/IR1xWcxqMh6YU+8dZAmYiCvLDmP0xWmXsCqcbx+n6c4j3WpYJF5sBN9tiIBkx8PPDKVgn2eNU/+nFC0xPfUSJ8OmoDpMbTAt/UY9RzRZdSVMuum5+8Cgdbaen76C1slpjVTUXKtABFonaRF/UA4py+XlV8G7qT4Qd9F+NtR3OH6bsHdJS1Ln+RnSz5Dr46bA2JDghuLAiCLxeMGVgHOoVaWrqaq77+vP7thTma5OlWRVAOgwBvYQSTfxAWiBbaxwOKYY2WYUFukHeL3t+vON0B3MVK0Ovt4keIAwFJ1beRMEi/O3rGKKuep0ySayElhKqWbjedAv8A3wCycMoPMAfC8mRAt039D3L5FTOgCeIKzt5c/n+ebQywLf8AJdU7RRwQ9Tw9As7GSbm1ojA9btJZstYqLe6ADvO0gGT546tKNIgcEi3kL3P6YP7QzAaoWQATEk+Q8p/Y8sBzV8B9nVUCvWLgN3NVyLgtV07XOygdMLFDMxmlTnpULNb0kT0nznnB9aqxEnSYHX4dYPG3XFVIMxbgaTN4nz6+WDGVfrC8SBqtd0HjWiokSKaQx+J2PxxCohX8X4iNzHu6idhwReeuPdpZITGoiwmJ+F7jewjHWWW94lgASduAs2HIP54sqXBJ7dQ/sb/iHKxHdi5Iv7pO588cxDsi1YnTcpckkz4okf8ATjuOiD2Odvc1NCp7khYhJJMD3yt/uzxbnrO4x5VIpciVkiIuRce6o3nqPM4HL+FQQCABuOLn8/hPTBYrTS8S9RfynrwJH545HV8HRD5iam1So7KnuKbksVF7eIqC0EggKAZgzbEcx2e6MAY7tVJ/zEcCYKwAS4HlAvETsW3srUEVVIB1RIJs86iLcGZEYKzqFjIVEIJLkyLfhWPJb9bLuMBpLdD02jO5fI1KoBCsFnSqqVVQbeES41QTvBuSL4GqUGVlQpBY2YKCQF3DaDBJgCeOu2N32PVpihTHdyaclbSQZOokgSZvwfewu7Py6tWNQyFoKpMeGah6m0ReQTyOcHYNOhGtF6hhQw8AZoYIIPJZiB5cT8cdrZatlxLqdESZZXgHkQxNrb2PF4xoPZeord5TfxMQFM+8wneRYQWIBH03IXtO66SiqJMjYzAVReQOV/cnCaY0Mm/MGSbDiLenl1vP0xCnQNd9JslIExfiNRIAuZNgdiQfPB1VUEc3NhOw22Njvxx8AR7O0ozDMviVlOuBMmLfQXUD8sc3ZmtW5TLbQpzXZSquoMurTqXTKt5fhj1HIj4joDUZFiGdkQdJY6L86Qb7yR5TjV9tVmFLTC6mYDXIYKLLEhRpLAKIEb8WwipZciDTDaqYlSDcGwkwRINh0vHOL5JRU42rZOMZaXTLz7MrIBQiZAVqQJHiA1SpstxYDp4ucLqFI3BbVHN/MfGCLEgSI6SdLVrZjXFy2nSUg6RMCxIggeG4JkgAb4TKkDcnUdRJ55mwj08vWSO1SWmnyHBHxWiGXUBmPKhY+JvtxYD9MG9nA1mjwoNWkPUBYsSIPu2TYeV+cBVamliYmQDMcrMEeVyD6jph72JmgA2mGAKsJjwFpsWI3IG8gbdRK4PiPlab2Ac2ppOApDA/iSQJnkN4WHmLXsd5HJAqadA8QUxGxmJjoYmOh+TTtPNIzBRoUKsmAACTKSNrSt+nylPGoswBC/5a3vC3nymZjz642VrV8DY47DbK9iM33upFOmY1qPDxqGqAD1N4iSdzWuXAeH0a0aZt4o8+R5822vDbsuoj0w3dgkKA0WBAgj6DcQNt8Iu2awapq0i9oG3QfMR52xXI46CeOL1FXaNNGdlEjk2EA7n5gcY0WS7Byhy4LsNZQajrA0lgCBGw4Fx8sZjJVmWbahzIgxb9xPXbjSpnqbJqamZABMCxIsObT4b+eFwU07KZbVUZFuzX8ekF9BZSQBwd7XiOcRyWRqvOlTABMhfTynytg3O5motR2UlH2KhbG8mx29YmcVr2nV0hSWInaeenn/bCSqxlaRRRyZqfi5gDa/Py3vhxV7PpsijvGcFZVYIEAHcE9Qdv6YEyNZkYOpM9IiRIP6DDvOZyoVcBZMBbKZgk72EHxERF+JicWxe6SyRtmKrILi+r0gn9QbfvmeVymt1WbNxe5JAF+JMX4nBZogsSSTqMnnf0G2+9sX5dRTGqmYPGoi8iQBJufTkYlGS1FGvCWUfZ6mdLd8hU+EIKbe8NyQ3EnnzjANHstmqlSI3m4/ht5kauPLGjrZ/wmFAsYUE6pO2oRaOsD485g5h1LMpKttxaLxGwtbSfSdsXyvaiMI07FmfyxNQR+KPQcTtNvXjDHPdjiQKbFSWEaVZmMoTECmADYtqB2B3icCZwlHBGwAInptBt8PXpjvaecZqhZiVAUgaZExEA9Rvg3QkgKhUbvtDR4aSRxEgHqYvxPyx7FKUoq23amp3HN/huT8Rj2OmNUcsnubGhICeYpmfFca+74m0QLQbWkm9gEoB+LTezDk3gi/S1vjOKldyBCmBYQs7Acxz62xbQYlLnmNo4GwHx+GOV1fBeD6FOTztKgj6kXSAPEIJNhEhuJJAueRFsUZfOM1XwCEJ0EEQTeZAgAQWgeZnC+u5JghYtAi9uhm29gZ5NouU1SBYHwy0RImGAbe7D1vPngU9Ja10GWX7QMBQlwSCQxHW+1jF4v9MUJ2mySFQEKTqAYgD3mLe7A4EXnfgRLL0aZVnJ8R0kEyDpgTA+trxgerpWlVITSGDEdTus+RKgE/74lPJUVXOw8U2WdmVgjM5U3Mn8QPvKAdV4sTv+kW9oV+8dWA0xzdokgDe8jffy2xVnhoVWNpkGOs6QOkEafT44qoUi1UcmAy2Ig7iSbEjoIva2JRlKSvoF0nXUO7JoklJVSWZVEjUALA1IJgETyNwBPXSdkdluFcqQ6iqQEl10ggMIKsJPiI45vfFmW7LWhoLssOwVemnS5Mz/ABHT12GGfYVSKdVp/HaR/InOO+MElsc8pNsR9qshsRYjSxLuQFgtB1ORwtpFypkQY72Z2QGqBZ0qy3VVKLqgkEwQfdJFiCZ3wfS7Np1KdSs5ZYOqZOyiT4bgGI+K4t7KpjXShtQBYA9f8xR8tI+ODQu5cvZIAC1VqEA20VnMxtaob/NsJfaLsRVDVaU2JLqwAPqAQIPO2N2VGEvtLqek9NASxWwkD8SyL2kidyP1wmSCcWmPCTTs+eZbNQHY6EMgBnuFFwdUTBMgyVte45o/76qI7NSU6CAGBErIW5CwrA7CZYkjzw07T7JehTDZim2htSBQw1SUJB8BI0jTPG20EylzFWiJ7oMLtdogy7wbbHg+g88TxQpborKSe379QHPZ96jBqjlSot4USPIazPn+c8MexKxzDd0V1VImmQVhioMW6xwD1Nr4VjPO5CiSeVVSx35EHob7ekYt7Pp5inWSsqe6wY+6kkNqNpG4ER+eKyUP8hKklsfRezOyqlWkGKossfDplh5XIAHIE4V+0XZYpkMzvqmwYLB8oS23JONd2RnaR1BaisSZX+KIjYmdh+eMn7TZvvMxAIsI+e/0I+RwuStIFqsJ7U7Ep0Mp3qyzmDvAuDYAecbz8MDp26CZFAM4BILKpIufxAiw1dPnhwKve9mGdxSMdRo2+gnGSp8z/CbfEW6+QwsnorSFXJ7jenlUzFEtq011DswQNAjVvaLr6b8bYQ9n5M1WhQATuSJCAA6m244HMgc4a9k5xaVGurkBqiBUsbzIO1uSMMfYzLJ3tW3iGkiSdj+kqrHzA6YOlTaG1OKdA2QyBHfhpBpvAmNRUorwYsDdpiBxcDDul2W7hTqlBdQSI6gm0m94EbYjkULPmn/CcyFHmBTVG+rEfDFFf2pSgRSjWyjxQwsTxvfr8flV6Y8iR1Pgz3bfYjd+i0TBanVc9G0tSI9DFRgT5Ys7DyyAkghyaIqKGEFCtQpUSJv7y33tIN8GD2jpGvSqlakItRWECfHojY39y5tuOuFXZ/a9OlmGdtRpMtUWAn7zum2m10Y/+6euFvHdhcMnFGnTs56niKyPxSVAPr4JI9IxmfaTslC1P+JqppyLT4XI52DKI+XXG19n8z3tANNjwRwef1+OEHb6Wyz6rHOoRbg1NP8A+0fHDRSdCTbMNmsu86CJaRBj3g11PkTsfPEe2kqLpFQjxadWhioH3RUGFpW82B5jzDv2pQDuTETT026rFv8A7T8sBGgzZIsuYmW1NIvNhBMyRH4fOfRW6C02hLXEVRULyDSUDxF4gLIJZQd7R5Y9gamp7wDUYNMEeJSDc3km83PxOO46IcHK1ubLKaQFJZYFjJH8axY1BwTwLT5kTeLxGwBII8/4SYN7yZxQ7NA0kgBREGLwD16/l6YtVzoJPB35IIHlJv8ArjnctzpgKgoGslA028QmIuTtbcX/ADxRSdT3iqPDItYidPHHmPXywSqqacybNEDe/rsb73tGBa9PuySp8LSLxNlJPPujad7WmcQxv/6Ozsml3aoYUwRSnyuebXv0n974G7X8NMjUS+jaAZJ3+vG/1xdlWmkw3IiVPvTzNpP9r8TKpVRtQ0rBDbKDJ3En4z64lFPV/JydtntFIJ7T7tlVJ4AkC/X47nBXs/2WVq02KHxC0WkCWHkDJMDy6DAdPNFmK0qIUE+9GlQBzt4r9J2wwyvtA4qAsqjuzuD7wuCBIG0rzzh8cUlTGlKLnd78BHtf3oB1qQrCUDNqsGVTsf8AzPlbjCn2a7ZqD7gwyETfqE1WN5BAIIO24iMS9pe2Uq09Ick05BsbKwDLuBNknoZ88ZmlX7tS6kyiBgTwdK/15t4jvz2JCcn1ntfKOKDDvpQLBXTvr8Jk6oJJJvA3x869n/aGpQYVdwxDsp5Llpjobm4+uDX9pK1WnURlE8srs3+UGqLCxIMrtqO/lGMvSBAAtuBwOGjy3ODRj7x2V2qldA9MzIuD7y/vrz9MV1K2qpcfiEk2soLdfMHHzn2P7SNHO01M6KihW8tyCfiAJ4k4+i1Kuk6z7usg/EAfQjGaNVMzftvnS/drvpfVb/SwketrHrzbGSzHZwOx0amGsAAwJkxwDc74+mdt55DQqAOCSpgH04v8fhjHtp7unIBbWxfliPDvztI+GObI2pbFYK0QyeTCL906adwCdD9ZM2PrOIVuzyyggrbeatM7H/V05/3w6pZrKioQFUTF4PSORbY84S9s5nLoGPeEteFkE2veB4RHXrhHhUvn8ykZadwZcq6GNSg9Q6/DYk8T54bVuytVFagZu9bV4YB1AEjVvI23j5cZTL1atQMxfQFIGkDk3k/02sfh9O9nu1lbK03OkMViFHI8Nh8JjFceDStxMmXVQv8AZftBDSqUqgKnUZUqZhhEHmbH5YzbDTU0wS1xEEn3hMAeXi+ONdnCSqrPvQASTclKkRPnpjEaGupSoEIDIkQZkNBmOIi8/wC1ZY7SJxlvQhy8LSrqR4yFiwsefS/5497LZ3TmrsSGR1v5Q4njgx6nBefYVlqsLd0sEH+IkbRxbfGWyNLUxqK5UqToO+xg+gmbfPCNqLseStUbv2dzq6K4Ykaa1VyTtAYtx0GnGJqVlqa3cgO1TVGkkwZJFvwrYxE7Hi2rTK0myTVFBRmBD6WYgtIUmNRmd4O4jC9clRFRBo/ADpLE+8SbAmIAjb4zh8kW0Lj5r92ElWmpLJ3QGnVPvah7oJaVuJEAQI1X4xKp2QsHxiQuosoFpmBMkHpwOuHPa/ZNLfVGwUADcm0RAmTt53OA8z2Y1J0Wo2pmB1nn30plZk/xATJMCOZxJ423shtVPdmt7MpmhT0sBCgGIEAEbcTG214nCz2jUChlrbVqBPEfe07/AF+OCMyXohUdgUe1Ni0EkiYPQi5+E2uAN7VsCqLx9ooC3/qUf364uuSUuAD2tFNqKd4CAHIJ/hliJtvY7YXdqGlVp0hTDaAZmKmwRgsQQWvpFjIEjaxa+1hZaZMDSXhp/CqrLMBybRbYajvEIa+ZLVPDRBWAFAT+UvvYzpE/DbCt0Mop8sy7ALWSLA0FtqLXEA++07/Dpj2CMwQ2YKtoSKYMHw7mRaOhBxzFIy2Vo5pLd0aWgx0CY2Y/hJsyGCC4O0/M2N46oGtwPdVQuwGxYfgZgdhcH9JhSDabTcCPFG49bXvi7Kfi8UiRyCdvLrOI6k2XhYkzWUUSwBkOPda5vx1jfEqlCSJ91RAF5uZ4A6KDHmOsX5t1YkBhIMX2FwJjkiZjaNRxDUWOqLD9ni5PMnecIovULl7Q8cK/f/C1biwnjUEB5tc3mSbG9zziaZcKLr4rmQArG56gBunJ+mOUVEAAEc79IM/K/rjj0+Zi5I+O/Ppe5xtG9Il3/gTkWZTPn8QtHvdYMmbyCPInrfCrO507ASRJ0je+xPMm9ht9cMbsNMCQfztI85InrPrgShlbPUILG4ta8EDobWEnywyqF7blcOOOSWpvb1KLzmBwlREEjgI67zMW+GBCpZGJWAwQDbcwu09OuD88ChzMpBOYYCV0khbaj1ktI8o6YDV5RQRynE3An8R6A+tuuKjxWwRlagNEkC5k3EG+lD6Wc/s4DNS5i91v56Pl18sGLRZMopIgFwuqIFlLsvX8VPA6EyLAeN7mbwQB+cemCFIIBYV3J2VLHzhdvUk4+i5jP992crbMX0v5sCSfTaYx85ZgGrHc2E/E9b/hxv8AtUCj2flqUTBmrcAghWLnY6jqaAMCSuLo17oA+zFMqrCAWqm8XgKbTHU7bYBcnSOn+9vXmfLDXtLICktEhp1rrA5jwkW35g4VO8HwggfDe8+ZG+56Y45qnRZbojNhwJtzM3+fpjPZRg5Z4uWk2i4MxY3Atc74e52qoR2BjSpMm4HEHnePnhH2UhCMLFRt/XgfvyxXAuWLOroM7GqhlrRc6J3t71QAD5R8MfQ/YnMIckQANVN3A6+JiRvtdsYH2cQeO/vJxG2puOpF+nzjG29gwj0apj3HBtzKqb9bibY6SL4Lu06hHdA/hUVOnuFTz/Lq8rYzfYefenR7kP4AOgPmd50yZ+IJ3w87eexvtRA/6hUpn0M1KfzxnnplQxge8dxEgmenSR+ziOabVJD41bY/+zucprhAulhOkatWsjcCTbYbRNtsZzsymArgbX02ixgjjzONjlcypyDKSNUMYG5uW/OcZPIDwG99PHHH6Ynl9xD414h12A8ZXMIbfeKdjzpH6Yu9nSrZhg0EGhQsbi6sfTAvYFVYrddeXuSbzVKnp+oxd2KYdj/ClBSY5FJDH/3D546U/AmRa8Y59qcrTTK1WRFDDSZA6Op9RthR7RUm7ymTBAZwb8d6jDf0+mHfteJyWZ/9JjtvAnGd9pqkJSfzqExN/C0f/EHBZgjtTM6mctdaaBAJEXFI72MM1RdUG4ogbEyv7U19xDGQK1A6o3Aq0ydhuBc+QJ6xLtoBkgmNT0ged6u3ntiv2po1EoMKjSpok2W4hbMYtI94naedpD5Q0a0tM97agdydR8MVyfOVdTyP3OMk2YVgRpCjVBlhP+XoMk0TaSPL4xjW+2YIpTaTSqGdxJJ6777eQxnauWSDLqG927oAV064kvwOYiRGJybA0KHValYkCloKLBCrrlQFOwAAJB4PBnr7FOlVrDSCymkG4vMQbAC4F/O/OPYrF7I55XZqMsjjuiNZUi9zAl/9BsQAYv18sFUF8RPiMoszPDPYSotEGPP4BXSo6luQJWADNzx8BY+p+ZuTsW8WoNBB2ncEkHbj5cYi5O6LYxczfdhpuwA9NW4PO3T+I4uMQsEAbfr/AF/ZwEiwimTeJEyLdLCLR8p5wTTQxP6R8PK4+mEapWjmyTWvTLgKqArZLzsOt1jkbn88esF4k39T1/T6Y8UptR11KkNOmmoAEyR5HkTaNr74By2bVqgotdtOqeQRupAttJFp3ncYCtq1+RpYlFJPgNqVF8N5EA25ncRtN9/PnBHZY+8KHlkA6SSFOwtuIP8AvgPtCjcHbzPJ/U/1wb2PQYZrLnh2SbWJ1ajwII0iQOk8wM1wU7LluUq/djR18imYrV0qAkF2Ak+SEEdN8fPe3Oy3owpMi5RgI/5Z58pHPS0EY+mdlH76oYsarR/00x6fhxXXytOpkqgdQwgRb/y16XBAkSMWRYX+zHZKvlKKOJSpqJHTU4Ai1jCb+mMdmOzGoVERhKsS4bqGINvO20cY+mdk0QlJFIMJRT6LrM3ndzb+pxVX7PSpTAdbpRBU8qZbb6W8hhr3MmYT2WyIq5lRAINbU1rEIDVva0m3O5xofbNS7KouGUrvtqemo8+v1wX7AdjvQqZnvYJQBVI51AMfoFPxwF2w5OcQdAvwK97VEehAPwwW63F5YJ/2nZok5WoAaTDUASLgGR6XIX4DC3LZjWWXaovvLwLAys/ysLb/AJ457bTU+x0ybDXczsDYT9L9cLO1V7tpBgrXC6ht/lIPjf6WxJxWSKfUe9DGnatQhAEa5PnFgTE+ZC4SUqhp05USSFIF4mALciIJ2H54auzvWpBgJA3BkGVJm/8A7RF+RthXkcsTTpkRBAVuYhr7db4bHHTGjSlbsZez4bvW1e9okmJ5bptjXf8AZupYZhZgBqfhAF7G4PQkfEYyfY92J3DUUMTeDJ5Pn+74ef8AZ5nVp5muHbSHVYv/AAloHTm3pigj4CPaPMaqpHV954SJ+VSiv/VgUrdvNZ38v7YL7RyJVVqvI1MFUW3Yan23llJ/pNg/xKTIMdOhHPG5xzZ/fRXFtE4tVtOkWB253EfH++JZfZ7/AImHyaI/e+J90ZGxUSQfla25mMQyYmkxvubn/Ub3/d8Sm/CUjyTyxCiqAOFYgj/w2DdPTDzsKiNdf/1WUWNu7QUh9UxmqNTS5LDwBGkixCll1evh1Rt4iN+Nh2RlzSpJr94uGa3LMWO/8xx1RfgRB+8G9vKGyVcH8VBx03Q4z3tVSAo0o30C82OpGXj1w8zlSaFVbkGmwsNpDL8Bb64R+0R1ZbL2uwpcTM6dvWYw97C1uLc/U90fxVaH/wCSt+i/uMNfaVgy1RaVoMLxsKbM3NxdJ9D54XZ5S1ahTaFIfW0CLUU0mf8A6tRxt+A4TZk1nqVG1ahqcarbaiDF402kdRGMZVW7oe+1z/cU2gQaLGLE/wCWW224xl6jENrDENqVzqFCY0aWKyoM6oAi0X3N3/a4Ydm0CzAkK6qQNl0MoB8wLeo53wjFE+H3pYd2sQfeVqpnxATpIM/y9bYlkbXBhNUqHUvdkh+7UE+ECFtEKPQybmfLHsDdsg94oE/5amY0iIAB35ABjHsdGOLcUznlyaTJudKcCCDwfe8nHQ/34IywIa5NgQQSTHikASx4/vgXKoTTDcCV4AF5nfp5flgmjZ2B1SR/LsGMg6SeWO++OZt2WgkKFJ7td/CYk2mJH6HBdNvDPAm4IPnz+v0xSwguswdRNx6HpxcQNrYJUhRIPoLgxaDMxAm/pvsMI2qo58mK52+C2utEUUBaWC6kkSDEgDn522sIwvyWQDZgViSGMiGHMAExuLTPW0c4Lq0/D4THykXUW8vmMWGgpF7i0zYHkbRf8j8RhYulSQ88ikld0SzyjVwONUmD0O8fTDb2TXVmKKi4SSZAv4SLX4IXyvhHmaQ06gSbegJ6f1w+9lqOmuQSDppMTB2KkLfzucUTToXDj0ydmg7Foy1zMs5i1/G469FGA85IybgcwF6+4okz64v7CPuRvpN77mpVbm3OOaQyIpEzWpqRvaEk88D5YdHWM9fhrxA8LqDeOUEfJcD1qZAr9QgA+Kg9bRJxfSQ/ZztDMJ595hafjjlRfDVcMR97EcGG0j1tggCcsF0VWPvGo9/Twz8lifLGJzDA5qpbxDY8jwovxkVSPjjZ5cjuNUGGZyDYi9RjPXb8hjEpVQ1qxBuWcQNzDCT1PuLhcj8L+Q2P3kJ/bSsQ+WIEkBxbeCRJ6TGBs/RDSGETWB6/8pN/l14GDPaQsK9Lw+FQb+ciAZ6id8Q7XoF9cSSKo+HgXfyiMPD3UCfLLe6H2oEMPCBAmDanzxz+7YX5KoO7LaRYzHAgm5Hncn1wfRA+0QT45InYmKaW+u9/rhTrhKyzBJbkGCRIG3831BwyAPeylBquwv4KfJG4n9zjvsz4s6AAsKRG1/FJ29PzwP2Omk1RewQcmYGkR8sG+xdOc6QPCQBN+RJPrJGBIZcGt7Toamo0+qV2AHoEHxl8ZTONCqejdIEMCu3qRvzjcZSnOaEn3Mv0/wDEqT9QgxkO3soVNRQZtKxHqBHFwI5xPMuGGD5RRSmBJPn8foDbHck33Q3PPwJJ+O+IofdJuCJk3mQTN/Lj/fHezFmja4KjcR5/ljnmlpZaPJGoBprDeaNaJ5Ips36b4+gZkkopO0qTI9PjjCZmoApI4p1N+ZpuP1H1xuu0SO5pidwv0A/c46Y+4Ql75EAywF/uyI+LYzOZcns/KOSfDSpGTtC6b9eJ+GNgtOKzAD8Im/mfmb4ydJP/APMp+VAi4n3W0kdeMN0FXJZkezWpvUqVRDMoVBMwobnqWZmc+bRxi/tHsykBUUUx4aBgRJPhIvNz6+mDM9WLrTvYqm1xLQRtvtglaeqtWAt4QNv6429jUqMv2rTUdlUyFAVaKPA/mXUw+c9d8ZivQpsVAQTIm1KPdMg3Ey0W5uSJxpWQt2RT4jLqBPkI6/v64zYp6vF4iCFiKdRrFjBsh3Ij4Ylkk09hXdbIzPa6lXTwhPuwLRuPeuszf09Bj2Cu1KYFRQTACcAg7gfijodsex0423FNnPLkf5V0WmJJDHVbjTIFxE7jcHFlGsSV8WqFIiSd21A7ARBjn9MDZehrXUQbSsliLjxTZDxb4xzgruVBJRIEBR4i0aQOCBO8Genxxzy1WWhQBmzDyOsEX2MxsJO5EcyLjEAx2EEcGx3PXyv8Z6Ye9h5NatZg/u6YPSG3g+i/ngLtLs40nKP4lmz3ErYAmLatgeoW1xYPZ2LmxuapA1Orvq2CkbjkgDnreMRJ/fHx+mImjPiARgSI1yJvMAyLyL34PnidJNd9Q6+GduYm0X3nCqSTbOZ4m4pJeZelyT8Te3lzeZ/+WG/sfUM5hxBC04seJuRHmCR8MBf911Xpl0GmkPdn8W2xFz01bcX4L9n6Bp0M6SIOlRve5c9fLjDR33OrGlBaXy/uabsSkdNIRbuUI43Bbjrq2wLTrT3G/vaje0LR1fS30w6ydKKxvEACL2AQfDeR8+uEtJJdFkWpud/4qSJPzfDdR09hzMZZRv4k56OsfLFP/LW3vV5jkwxb44NzqkrTERqYRA9W/QYX5dRFJuCxNztClpjrgtmRKm/+HTcAmYB9TGPntGkDUDGGBDOZ6lmbkXvpxu69bTkkYgmKWo9Z0zz6zfrj51QzEVIMyKFhF7HUfj5enXBXJkc7RXXVoqT+EE+I8s0bfv54Nzb3IkiKwMTOod2LHrgelmT39AEbUUkReTJP9ulzi7tFgtQsxGkVrieO6WQLXnp5+uGMWVKv+LWbeNwAY/hQ29cIM/VAFQG3uxPPHJHQSP8AfDmnVX7QnhBLVat590wo9LjrtfC/txytdoAkmAfU736XPT0wUZ8D7sVyala2nxAAkb8n+mLfYWDm3YCPuy3kBeB9cUdlN95WMNdtyOLifla36YM9ikNPMZk28NGBfqbb4wXwbbsxP8TmCbaVpIPKFL+v48Ku3cuGpvViSj3vx7p+o/3wx7JqADNMTvW0yeNCKvytiAA7kHlmEg+bA/rhcm6o0dnZg6dYCkRcBAV6CwaDvubYN7F7ILuAzP3alQIJAkmCLcxJk7fHBvaPsnUFU92ymmWEAkzuFg26ECZ64adktGWpKdxWqAmI1FXa/rC8noJxNRC5GZzuXYpWGptKagZlokaVF9iSZtuBje9pKSx8I8CiJ2Jked7WjGdanqpJTA/zs34h5IQT9KZH9saSshvyWcBvoTHz5w3CoF2y5an3zbzpW0bSSJ9P2cZnsqDkyosVNZWHQrWbz6fu2NDST/EsxNu7AHwJ+uEvYtKaeZXpWzMWHNUtf4z8Iw3QXqc7LrA0Mqo6JN+VXT8LRhnSqsa9S3At8B54WdiNNHK2/Ewt/KxF/wB9MF1GYZhyFkFRbniSPT+uFHM6g1dm6LCFdLQB4KhSRt04OFFTs6nThWKyRTnTpQ+EEEyHBkgzPMYbZVh9iqrwGzC8iwrN133/ADwk+y1GRQiN7gDaVLnx6kDeEn8fG9umEnJp7AXAnz2RdqoQmSKYjSymwN92LXkXkCZtj2Idq5NndEJFLwFvvJSRIAPiF+RzscexfG/CrZzy54HWSr6VM3GskgX4jfUIJA3g+eLDVLAgBh0k38OkGTqPlfrN+MDZRZBSYOuBfqI4Um1/3bF9N2DCwuCJkzPvG2gC8DnpvOIyuykBh7MEjMN/pHTz4m198aJTr+0MRMAJB4gajx5r8sZv2fqf4k9Cp3ttAvB8/lhz2bW+6rkG2tjM+on6DBvYZvcX5HsujWq6GW2lmEM62BgRpYCxExHzwXkexaSmsTTU6AACdTQfEJGo7iFvyMBdiMwqmoE1IiSxkCxE23BN2MdAfQy7L9pDXNSktIg1ZZGY9B00wRZueOcJFbCwnd35jDO02FCktxqBY36+L+2KVpMaFQ7B6iU/Wf8A+o+eO0zUrKkv95TS9OwLAgAOtiYiOTedrYVtmH71aVNdatDlgX8DD3D4W0gyFIkG3UYR33qfSgvlG3ytYGtUI4iT/wCwbz+7YWUYFQxxSpi/VmUn6IcKu0WqpmHbvSKQUamG+o9QOAhSSAItPXBFMOveVBUkKoZyRY6AYQEfyk7eXU4pq3o170anOMZoWNmn5KR189sK6KwlENtpY/HQeoxn8z7XVhUoLVSmjVQQIDEJqYKCfFc2krxPJwwzD1gvduyiA2nSjXVhuCKnTGlNJauhtSSOe0VT/AxM/wCHgxPICgzwbxj59XrRmrAaShU3Ujw0ywUQfeB48jjYUc5mKmZ+zmFplAEqGnCkkC15BIE23JEWmcCdpdnZalqLr96pgqoAmeToChh5mfmRgxntfma74E2vVWRJMKlOx93a5A2mwnyAxLtaoBUJYwBXWdv/AAwPQDi+3xw1yPYtBx3jUzJURLMLCwiD0MTg1eyqOrV3YYyGgszAEDSDExt5cYSXaYRdGlJR2Zl+9C16ctEVqlzzB5niw+mJZnJVMzVJRSyo44UCDcEaiJsAJ/vjWZfJ0wCFpqNU8RvY8XnrPPngSutWlBTSy2290xaDA8PJn9LYC7SpbLn4mjLWqXILkezayszPUCBmLRKkwRaILD4/740HYGUAGYqBtUqiyYnneBfjAUq6BlMTuJn92/TDDIZtaVEqxEsZA5gRP5MPXAx5JSe5NTn3mlhOUqf4epP/ADKtVhty5VTY7CBhj2iQtOmptMfQr+p64QZHPL9norcxTBaFYw+oO+y7g6hf64O7U7TpuFCLUt/5b/xId4/hDfIdcWclvuWGfaTsDTmBLDa99S34wq7GP3NCJgtVYkbSe8Pr9BxivtLtwAByjxTBYyFGxDTE9FO+APZ/MO2XpMjBUGoa9DN4iTY7XOo8kWE3IGNalwBNBXYr6q+WX+A5ioZ2sxT6d5GHGYzJlJgk1BHS5nfi0Yz2RzYoVaw0VGKgUhOhSA57xzOoLJJAAm2kTghe02IWKdxU1magv0A0htsLLIlyzKST3HocfaXuP8scxvPT4Xwp7NqAVM6u4FZ43/ElJ4tc3JPxwPmM87GrX+7WITT3hLcTphIO4sdtzbCXs/PHMmq1BjpKjvlUkaRETLgkEgXhYtvYnDatmC0PPZsx3ax7taoPm2rn/Vhqf+IMyPD6bTb6YzK9oGgqrSpKNPPekyTBJY92LkAbDpimr7Umm6uwooohQzu8c7xTJH12vhYyUuDd5HzLqXhoZum0StevfaxbXwLSGBwsya0gtMll1BKRKzTYhVYkwdIJBBO5vaSZxbmcxWWpmG+6C1iryC8AlBTJEoL2XixItxjProKAMwBKgmQywxphCptOkxe/XfAnKn+BovaiPbuXp94h7xUJQxq8IIDGWGgbmV3v5nHsLPa4ENSCiZUtpSSqBiCAOgv0HGPY6sauPJzSas1mRNMaiWQMGkSxXbniIk3+Uck1atOCC4kbAMzN0AjbaR8cK2z1Smrf4eq1ydQp8erfuMdXtfMkHTlal5mQq/2xKUXY8ZfAJWpSejUUiajiBqHuKZUsBv1/1SBtgPsfJrSqIyPIVdIp1BY3M+KZWSSZ09cCJXridOSC6jf72kDxG4/PEqWZzJPiyyaZM/4ukIuT/EMI4yu06+gr7xvZGpzPbFJafdBtAq2NO2obTpg3EWBAjzERgV6pFjBWYA2iBaORG46RhN9qzMQtOioif+MpGD8Gk7TOIaswCL5Qtv4qwJ+hviTg3VjOGWXEWNq4JKO1ZtKbCIaxJA1BhcEkbXFjMDHMlSek3e0DrYliQ7LMnaDAAEsTcGLwBM4VN9oiDUyYg7Fq3z8IPOOqmZggZjJgTYaa0fPuzfDaZf7DLFm/1HmZ0uwNWWJYMYdgs24UgSAFExcjF+WrVgClSoppWYCTLEX290ANe28SZmcJEy1SP+JQA2laDkW4GpR124+mLKFCqzgDNOSZhUygO0nfXxGFUH1kHuM/kO0YkEWIIuDf5gzP9sVZ0VWQKtYLTUgiZkCZIBDX2B4jSBMEyjNEyIz1cyJAWjTvfj72f354lRyMsFOZzjM5gCQnvWEaXvxHrhlCK4Zo9lzroP6ufViYNidoP1t5fuMBtllcliXImTYkm9wTF+k3PXzVv2fTU6Xq5vUDBDVqYggzpvSMGR8vI38/Z1Ae82ZYgkf8Su8xfTR3gRHl8cBQilsxsfZs0XtW/wAjQnOsTHdmPIfl/ScCnMuTFwOpER1/f54XVOwKFNu7eg2oAGHrE9CD4IHP72xQezsvTYAZekN9nrD4wKg+uAsWNA9iySdNrf4jGr2iFJBZJG5ZgBbpq32x4dvUw0DMU1PMusfKTziuvkaSxNGg0qpABq1NyIHiqkTLREH6DEKmWUEf4SnJgCaKmSASVuZFvL+uCowF9hppOSTJV/aGmZJrJa8A2+ayMdyvtTTpVGZcyihhBlHJEACAAuwIJBJ3ItAIPqmWpro006F11NGVpDQRYi6eKB09MXV8q9MABaM/y08vaBJnSthA3ncx54dKK4X9FI9k0S3mrfz+wFW9q8tq0rVEDaFc7cksN/PmeceT2pp6GcM5VQJ8Mb25I859MFZqu4pqVqVAQjFjrVZiT4NO4gAH44mO0CE0jNAkxbvnLTIsIiPpF+LYXRDyBPskYtKUt38wAe0VPVAp1Xnf7sReZnxR64Iqe05oNFFGCkQyihNNuCxXwkkCNo2IvODczm3CUyK9aTOrUzlSVI9wxeOQSeMVPnH0Aiuxa4K631L5sLRHPInyw0UrtIo+yRx1cufgLV7cQB5p1zJ1R3UAcGfvCTYD/p6nFVT2jpr/AMuuDFvuxG08N+/XB+czD93TYPVhtWovUbS5kDw6rmBY735xH7VqRj9qOofh7yoDN7MTzY/W1rbwvoLm7JCNOUvTyAaXtFSLsypVk7lkkDkwDEbknmCYOLch7V0MvLU0elIElKQWY6gbjybraDgnJq798RWzPgplwEdzpO4Dz+EclbjA3ZVeoW8eZcAidRrVAOJANyTtv5b4yUW9l6hl2KMIuTn5dCiv7X5Zmcu8AiyqhAkmZiSNyYIO1jNsAVPaXKv4WMjcTqidpsLGDvbnDKvmcwCQuaqNDESKzEGOhkSdpA2NvM97RzFVKjKtdnW2nXAdiYFwZI8TXMcTjJRT43A+xqS1qfx4J5T2zyncCjUOtV9zTKsvNjEx9bc8DUe2sowOrMVFaSJLsRzuCTFgD8Y4k87R7xB94adxu9Og94nlSbxFxzsIxQ1D7nXpy5fXBT7LSkiJ1SKV/gbYZqDW6NjwtrwzT6dfsU9v56jUNNadfvQAbbkbDcRPxx7FmWyRYmMvSmJIWiwInYHSyj9+mPYrGSSpEpY1e8lYRWID7TeBK+95QfiMV5uiorOvdFSIK04kjaY21GPFE8c89z9UamHczpME6nIHAmNr9fLFPalNqdClXFKm5qtAE1WPQExUvMEfLribgykcySq2WZwgNIkLFiUAPkACPdi/lG98FdoW7qVEtSEaYBY3hmliA0/kOlqOyUq1swKDrTpkqTdGJss2BqSZjrtgUZqqe8C0aR7tjqIpAyB4ZEkzf8+OVcGykO0JKnbDFrqVGmkyEwCzVKa7xeFIkX2jr0ODaQBy9W6ABlJBINRtwNI02Xaebn419pa1yuVqU9BesCCO6omCDsPBeJj1Pni3sJKzVaqVm7tkou66aVEe7pg6gsGJNuY8jgODDizxgur45Kcq9IqV0+IgR96UA8isi4JNwDzB4wV2UpDVFFQIWpkM2nVqsJGkDw6jJHQDCOlXzr0BWNZwu8KdFpKz4QORp3ny5w57cylRa9Gll8zXK1aS1PHXqQCeZBmCFmALTbfB0dAR7QottJ7+b/BZRpsW91D4Ld4HOlgWNgFMBpG3TBXYtB6bjUHQeIl0p1CyzqOlRYx6DrgPJT9mzpr1KjVKegIe9eLmAVkwJ6niOZwFQ7K0Gg1eHSo6yussYYzDdPCCfoYkYPd/EXv46nJR5+I4yXZ1RSD3AgE70yQZ2sBxHSIMY7lqDqwJRkGqTCqNIO+nUIBAvPn6YXdq9hq+czAoFKaU4tIAkrJtq8KbgkWAIsQcW5vLUfsOUlUpsarK1QKBZi0yQJPH/TjaNqsPf+Nz07hWYot3mpKqg6jpLGkWM9ZcXj1v0x6tM6jUpsdhregLXsfEJN9+vGI+zVKhTzjoIrIaDEzpYA9ARYki1ttUbg4zv2Sj9n195LkgBLTE7RBNhfVt+HfDd2he/wDFr0q/5+5qcxnE1kpUphbC9ehIIidjEzgXM55Wl/tCOVAGoVAwUG8fdrpBOkm5m1vOPtVRSrWyuoCkO4QuwGx8Xh6A7C9l1XGK+zqZGT7QSkO8pkppfRvBJfaxgci0XG+BoVG796lKla/fMlXr0qkKKiAhQoSmKzFmBB1eFSdUkWX4YBbPZcElqwLCROnMGDsRDrbfb8oOCOw6NJc1lPsyszqZqEqYAvJM21QTsY93nA+cyi97mhUoVDVd3akQLeIyGUAQbkHk8b+6e7ijPtM5b0voGdo54IuXNQuAV+5ZaKiVmSbsNiRuJAPnjz5hWotWHemkmlXZadJQJ2kd5PItsLYL7T7MqBMiatFqi0UKuijUQTEeH8VgLbHTB3xbQ7Fr/ZM0qIyCqylEcEN4WliRaA1rH6Y2mBvaMt/hCrs3PLmK1LLqa7NBWnqKKqggsdpgQJI5jANXtdBqprSrysggVlAETaO68iMPux+zqhzOXqfZfs4o+8w0+P8AktdrSNRg3Pliql7O1xTq0BTpsKrEiqzwfFPvLBJIuQBsZ3xqgb2jN5+iBO06lSiKVJqTvrUOid+WjXJgRTENYkgCLTOOrmycnVr92BTR1QoalXV4iBO8bsv1vbD3tT2frirRq5dkc06KUmWqTBC7N4Qbm/0g2xJfZWq2VrU3qjvqtUVJF0BH4dhIu2wtIsYxvAB5svmzNdi5v7VWpZY0QphmXVUqaQILHSDwdPxwK/aTo1UHKnTSYq7rVcqGDFPe02BM8Y2HZvYOaOao1670l7kMFWnPiLKVJPhEDyE7RbC/PezWcVq1Og1N6NQsS1QkFde4A2kiBJmwBsZw3gsHfZq95ifMVu5oUsx3RjMoxEZgg2MENKXkX52xzsBu/qPTTLMjqhqEPXKhtJ2M0Tckgibb/HQ1PZOsuWyqI6s+WZiVYwjajqjYzBAAkXv1xzszsLNPmHr5grS+7amq021HxT4iQBJkk+dugwPBQO/zdWYhO3su/wDy66mJjvFYAX2+7+gwz9oswKVUNmGrmpVTVJp0n1LEGfvApMeGI488SznYOd7j7KcrTqLqtVWooG/vEGCG41H8No5wV7Udl1lq5SsaX2hKVJadRVXUQR+PT+K5BuPw3iZwdMLCu0Zq59EKOz+7qlu6aozBTP3C+6ReyubkN7wufO0UL2rS7k0FzSaGYNelUBkchghPH7k4beymUf7ZVq06LUaT0yoBDKA02sYglhq0iyiQLRjNJlsslColVKi5lZsdVjBCgGNMbA6osfDxjaImXaci8vohtTrkQRWpAEWMuk7T7wE8fucexDMNUbs7KHSV8T+IjiTpHnI55049gqPxJSy27cUf/9k="/>
          <p:cNvSpPr>
            <a:spLocks noChangeAspect="1" noChangeArrowheads="1"/>
          </p:cNvSpPr>
          <p:nvPr/>
        </p:nvSpPr>
        <p:spPr bwMode="auto">
          <a:xfrm>
            <a:off x="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MTEhUUExMWFhUXGCAbGBgYFxobGxwgHiEgGh8cHSIaHCogHCAmHx4cITEhJSkrLi4uHh8zODMsOCgtLisBCgoKDg0OGxAQGzQlICY4LCw0LCwtLC8sLDQsLCw0LCwsLCwsLCwsLCwsLCwsLCwsLCwsLywsLCw0LCwsLCwsLP/AABEIAMABBgMBIgACEQEDEQH/xAAbAAACAwEBAQAAAAAAAAAAAAAEBQIDBgEAB//EAEYQAAIBAgUBBQUGBAQDBwUBAAECEQMhAAQSMUFRBRMiYXEGMoGRoRQjQrHB8FJi0eEkM3LxNEOSBxVTY3OCsoOis8LyJf/EABkBAAMBAQEAAAAAAAAAAAAAAAECAwAEBf/EADARAAICAQMBBQgCAwEBAAAAAAABAhEDEiExQQQTIlGhFDJhcZHR4fCBsUJSwfEj/9oADAMBAAIRAxEAPwBQcvQ0rrJk7+Fj+Tfu2K6mTyxYqGsBeFfy/m9BgumVhCQDH8s3v8r3xTVVOVVREkhVttebyd19ceVLVb3Z0xSroBnJ0G2f3bGRUt5e9iTZOmV1DMwo/mYeu7bfvjEKcQ800UMPDFipvcjZhHHBi4E4orUk0kaN9gCLk2kxFticK4tf5P0EWWF1sWN2ekahmV03j73rvuTbj1jHKPZC+EivqkzPeTO3lfrPPwuKmWBVValpAB1eNokbaQG8NpJnkiOYtrZYEIoU8HTJFuTfmbAbflgtSTrV/QVlg2EHsJoEVdQBsO96jiE29f6Yr/7hqTMp0hiDPXena/niL5WXkgwP8syAzbfhuB8T9L4rrZRQ4cK7EA6SBKkj8PhSRyJjr8dU7q/T8jLJBhlDsqusXQg2iFIPzEDbcbeW2CX7EqWiNTbBQlubmI359MB0MmZ1FoP4pIMWUxYDaBfk/DFOXabU3LKWKkz4ksCWiLD5XkYyWR9V9ArLFq/+sOTsirq7sXYCSRTEHmCR689RbAx7LqM+kKAUtsovcGbcH8sX5fP9wn3jMy2AMmTsOvT8x6Y9msx3hIdhpWylTqkmJ3ifhME774Pj6V86M8kNOq/7KF7Mdy0EFlBJGlY3+XEeczgb7PU7tWaNLG0jY7Gw4/XB4y6FmmooMSGNhY2X47TB8+uLPs8UwWMclT7wnbVexPSLTfpg+Ln/AIDWltfqwGt2fVSCyrE7/DezG/rjlbsurT95VvMXJkW3hunl8sEFgy6keX1aRS8TMdrqJ2uZmOcTzIIIDPcDYcGNt4PI3v8AHB8f6g61fPqDVuznT300zcRfg2PiPXHj2c6kalEzYCdp/wBX088NM7lKg96rqi1iWCmAb8bEXGB8+7pp1MxmCrTIERIkmx23643iutjd4l1f1A832fWAEKDH4b36kXtsPywMvZ9YEjuxbcS2/wAzhxUNVCytUPeACYMxI1ROxMRyQPPAb591DIapBBAUlgCwJiVFgYG/T6YC18KvU2v4v6gtTJVbwgJAhrPv8LQbc8HERk6kS1IAXkxUA3MbneLfPB1XOVFE94WSRaBeTuSTYG8kWE4ty9eo7OgeYJjTe0wdOkwbng9cHVNK6RtSb95gH2SoPCaYBbg6xPA/pjq5KoGClYn3lBbz2ueOuJvmK47wM5MDUGIuBvKgbkRO/PnixVqzJqRUCzqII32i/IIEmN74fx9aF7xVdspp9mOSVFMFuhmQLecT+eO0ctVIICgBJ1Rcjc8k4vyz1StSqamnTM7h2MgeEbxe/TnjEczQcKzITuA4E3nloJMbkm+M9XBnNeb+oM2Vqd33sjSeY0sbxaL2n1x3M5NwoqNUBBAsGvfbif8AcdcdzOUIIlwVESyeJZJnSJHiIgTbnpEyXKeIQTDRLgAkEbHSsEiIiDzhld8+gkpxQDmcghUOKwYmDpkkjrJ1bzjlajSWmppsxe0rFgOfeEkgwN8HDKDXBVlBJs0gkSQs7XMT5yDjjZemqvJFyNFwQt7lgBM2MQTuJ5wyvixHOK5F0UyoAR9YAmbDztN9ovG18X06qRoFOOCxN43BEecY5lq4JKlRqBIFxHN/XfAtPMOo1jad4ubkb3ix3/3xmrGjvuh/7KppzLA79159V4PX0xzEPZuoRmDqvFK7QYltBAnqBbHsdMH4USa3Y6yx8K3idIjw/iYqN26zPTfAeYroEUHvCD4g1NFbabMNR0kEkz58WwcmYAWmOVj0nX3g3PURtsTjgGqmIJUAWHoYEfHjn544ZKNnRB2qM/UzAkaO+I51U6f6Nb1MRib5unq8IzAOnbuQRGw/FO5+PnhmixlqhF2Oo/8ATIA5sLbdT1xQrS1L+GGBM+cX6Gbi/wDbmlK7rpa9L8h1hilVc/cXUs8Na6hVK8gUb3Pmdttpn44jWzdO7CtUk3vRAMiP55tBEeuGVdRTcWjVI2+Qubb8cDA71F1LoemxkkgMCdov0JmPl54MZamqXP75BeGCi0DU84mltdQg2uKJ2/hjVcm9977WxH7bJinWBEAH7lgZPTx39MNS4sSvTp6zt6/XFge0AAHzHxv5/vnCLPvdf19h32SLSQB9rp6F1VtLzf7okEjaNLbSD19cSo9pLEmoO6kme7YTbyJG3SecHlyVhtwJE8cn+vnjlQEEKVIIBm5tyQSbGBz+W2DHMt+fT7GfZlsAvnqM+HMr5A0anyBsBe9/KYxVlc6rEh6ygEW+7qEEzH8JsCB8sHKur3YIuCRxuNwcS7uIst78ev7/AGcbvVVb+n2N7Om7/f7K6PaSUwNNWkzoY16KgbzElenmL4m+aVtMuoU9SdPxgEwT/TEEamTp1ISOAQTwdjwBx64LNQWBCxBG2wJERF+BHxwXlrm/3+DLArsijrTDaDR2g6GMt5QEE4Ho5tRJ0qwbfWLbzBBU+u022OLHVYhQCxtGkXvNunpYfngcdkMZJXTY8AbCDHB/Yw8Z+YvcJB6VVCCO5AAMAVIF7kQU+Mc3JxTle1FAiUi/vsIjpJEEeuA37KcbDUI2IB87EH6fqMVHLqR7qsAfdgcb7+f75xtQPZ4heYrCdKCmvIKso/IR1xWcxqMh6YU+8dZAmYiCvLDmP0xWmXsCqcbx+n6c4j3WpYJF5sBN9tiIBkx8PPDKVgn2eNU/+nFC0xPfUSJ8OmoDpMbTAt/UY9RzRZdSVMuum5+8Cgdbaen76C1slpjVTUXKtABFonaRF/UA4py+XlV8G7qT4Qd9F+NtR3OH6bsHdJS1Ln+RnSz5Dr46bA2JDghuLAiCLxeMGVgHOoVaWrqaq77+vP7thTma5OlWRVAOgwBvYQSTfxAWiBbaxwOKYY2WYUFukHeL3t+vON0B3MVK0Ovt4keIAwFJ1beRMEi/O3rGKKuep0ySayElhKqWbjedAv8A3wCycMoPMAfC8mRAt039D3L5FTOgCeIKzt5c/n+ebQywLf8AJdU7RRwQ9Tw9As7GSbm1ojA9btJZstYqLe6ADvO0gGT546tKNIgcEi3kL3P6YP7QzAaoWQATEk+Q8p/Y8sBzV8B9nVUCvWLgN3NVyLgtV07XOygdMLFDMxmlTnpULNb0kT0nznnB9aqxEnSYHX4dYPG3XFVIMxbgaTN4nz6+WDGVfrC8SBqtd0HjWiokSKaQx+J2PxxCohX8X4iNzHu6idhwReeuPdpZITGoiwmJ+F7jewjHWWW94lgASduAs2HIP54sqXBJ7dQ/sb/iHKxHdi5Iv7pO588cxDsi1YnTcpckkz4okf8ATjuOiD2Odvc1NCp7khYhJJMD3yt/uzxbnrO4x5VIpciVkiIuRce6o3nqPM4HL+FQQCABuOLn8/hPTBYrTS8S9RfynrwJH545HV8HRD5iam1So7KnuKbksVF7eIqC0EggKAZgzbEcx2e6MAY7tVJ/zEcCYKwAS4HlAvETsW3srUEVVIB1RIJs86iLcGZEYKzqFjIVEIJLkyLfhWPJb9bLuMBpLdD02jO5fI1KoBCsFnSqqVVQbeES41QTvBuSL4GqUGVlQpBY2YKCQF3DaDBJgCeOu2N32PVpihTHdyaclbSQZOokgSZvwfewu7Py6tWNQyFoKpMeGah6m0ReQTyOcHYNOhGtF6hhQw8AZoYIIPJZiB5cT8cdrZatlxLqdESZZXgHkQxNrb2PF4xoPZeord5TfxMQFM+8wneRYQWIBH03IXtO66SiqJMjYzAVReQOV/cnCaY0Mm/MGSbDiLenl1vP0xCnQNd9JslIExfiNRIAuZNgdiQfPB1VUEc3NhOw22Njvxx8AR7O0ozDMviVlOuBMmLfQXUD8sc3ZmtW5TLbQpzXZSquoMurTqXTKt5fhj1HIj4joDUZFiGdkQdJY6L86Qb7yR5TjV9tVmFLTC6mYDXIYKLLEhRpLAKIEb8WwipZciDTDaqYlSDcGwkwRINh0vHOL5JRU42rZOMZaXTLz7MrIBQiZAVqQJHiA1SpstxYDp4ucLqFI3BbVHN/MfGCLEgSI6SdLVrZjXFy2nSUg6RMCxIggeG4JkgAb4TKkDcnUdRJ55mwj08vWSO1SWmnyHBHxWiGXUBmPKhY+JvtxYD9MG9nA1mjwoNWkPUBYsSIPu2TYeV+cBVamliYmQDMcrMEeVyD6jph72JmgA2mGAKsJjwFpsWI3IG8gbdRK4PiPlab2Ac2ppOApDA/iSQJnkN4WHmLXsd5HJAqadA8QUxGxmJjoYmOh+TTtPNIzBRoUKsmAACTKSNrSt+nylPGoswBC/5a3vC3nymZjz642VrV8DY47DbK9iM33upFOmY1qPDxqGqAD1N4iSdzWuXAeH0a0aZt4o8+R5822vDbsuoj0w3dgkKA0WBAgj6DcQNt8Iu2awapq0i9oG3QfMR52xXI46CeOL1FXaNNGdlEjk2EA7n5gcY0WS7Byhy4LsNZQajrA0lgCBGw4Fx8sZjJVmWbahzIgxb9xPXbjSpnqbJqamZABMCxIsObT4b+eFwU07KZbVUZFuzX8ekF9BZSQBwd7XiOcRyWRqvOlTABMhfTynytg3O5motR2UlH2KhbG8mx29YmcVr2nV0hSWInaeenn/bCSqxlaRRRyZqfi5gDa/Py3vhxV7PpsijvGcFZVYIEAHcE9Qdv6YEyNZkYOpM9IiRIP6DDvOZyoVcBZMBbKZgk72EHxERF+JicWxe6SyRtmKrILi+r0gn9QbfvmeVymt1WbNxe5JAF+JMX4nBZogsSSTqMnnf0G2+9sX5dRTGqmYPGoi8iQBJufTkYlGS1FGvCWUfZ6mdLd8hU+EIKbe8NyQ3EnnzjANHstmqlSI3m4/ht5kauPLGjrZ/wmFAsYUE6pO2oRaOsD485g5h1LMpKttxaLxGwtbSfSdsXyvaiMI07FmfyxNQR+KPQcTtNvXjDHPdjiQKbFSWEaVZmMoTECmADYtqB2B3icCZwlHBGwAInptBt8PXpjvaecZqhZiVAUgaZExEA9Rvg3QkgKhUbvtDR4aSRxEgHqYvxPyx7FKUoq23amp3HN/huT8Rj2OmNUcsnubGhICeYpmfFca+74m0QLQbWkm9gEoB+LTezDk3gi/S1vjOKldyBCmBYQs7Acxz62xbQYlLnmNo4GwHx+GOV1fBeD6FOTztKgj6kXSAPEIJNhEhuJJAueRFsUZfOM1XwCEJ0EEQTeZAgAQWgeZnC+u5JghYtAi9uhm29gZ5NouU1SBYHwy0RImGAbe7D1vPngU9Ja10GWX7QMBQlwSCQxHW+1jF4v9MUJ2mySFQEKTqAYgD3mLe7A4EXnfgRLL0aZVnJ8R0kEyDpgTA+trxgerpWlVITSGDEdTus+RKgE/74lPJUVXOw8U2WdmVgjM5U3Mn8QPvKAdV4sTv+kW9oV+8dWA0xzdokgDe8jffy2xVnhoVWNpkGOs6QOkEafT44qoUi1UcmAy2Ig7iSbEjoIva2JRlKSvoF0nXUO7JoklJVSWZVEjUALA1IJgETyNwBPXSdkdluFcqQ6iqQEl10ggMIKsJPiI45vfFmW7LWhoLssOwVemnS5Mz/ABHT12GGfYVSKdVp/HaR/InOO+MElsc8pNsR9qshsRYjSxLuQFgtB1ORwtpFypkQY72Z2QGqBZ0qy3VVKLqgkEwQfdJFiCZ3wfS7Np1KdSs5ZYOqZOyiT4bgGI+K4t7KpjXShtQBYA9f8xR8tI+ODQu5cvZIAC1VqEA20VnMxtaob/NsJfaLsRVDVaU2JLqwAPqAQIPO2N2VGEvtLqek9NASxWwkD8SyL2kidyP1wmSCcWmPCTTs+eZbNQHY6EMgBnuFFwdUTBMgyVte45o/76qI7NSU6CAGBErIW5CwrA7CZYkjzw07T7JehTDZim2htSBQw1SUJB8BI0jTPG20EylzFWiJ7oMLtdogy7wbbHg+g88TxQpborKSe379QHPZ96jBqjlSot4USPIazPn+c8MexKxzDd0V1VImmQVhioMW6xwD1Nr4VjPO5CiSeVVSx35EHob7ekYt7Pp5inWSsqe6wY+6kkNqNpG4ER+eKyUP8hKklsfRezOyqlWkGKossfDplh5XIAHIE4V+0XZYpkMzvqmwYLB8oS23JONd2RnaR1BaisSZX+KIjYmdh+eMn7TZvvMxAIsI+e/0I+RwuStIFqsJ7U7Ep0Mp3qyzmDvAuDYAecbz8MDp26CZFAM4BILKpIufxAiw1dPnhwKve9mGdxSMdRo2+gnGSp8z/CbfEW6+QwsnorSFXJ7jenlUzFEtq011DswQNAjVvaLr6b8bYQ9n5M1WhQATuSJCAA6m244HMgc4a9k5xaVGurkBqiBUsbzIO1uSMMfYzLJ3tW3iGkiSdj+kqrHzA6YOlTaG1OKdA2QyBHfhpBpvAmNRUorwYsDdpiBxcDDul2W7hTqlBdQSI6gm0m94EbYjkULPmn/CcyFHmBTVG+rEfDFFf2pSgRSjWyjxQwsTxvfr8flV6Y8iR1Pgz3bfYjd+i0TBanVc9G0tSI9DFRgT5Ys7DyyAkghyaIqKGEFCtQpUSJv7y33tIN8GD2jpGvSqlakItRWECfHojY39y5tuOuFXZ/a9OlmGdtRpMtUWAn7zum2m10Y/+6euFvHdhcMnFGnTs56niKyPxSVAPr4JI9IxmfaTslC1P+JqppyLT4XI52DKI+XXG19n8z3tANNjwRwef1+OEHb6Wyz6rHOoRbg1NP8A+0fHDRSdCTbMNmsu86CJaRBj3g11PkTsfPEe2kqLpFQjxadWhioH3RUGFpW82B5jzDv2pQDuTETT026rFv8A7T8sBGgzZIsuYmW1NIvNhBMyRH4fOfRW6C02hLXEVRULyDSUDxF4gLIJZQd7R5Y9gamp7wDUYNMEeJSDc3km83PxOO46IcHK1ubLKaQFJZYFjJH8axY1BwTwLT5kTeLxGwBII8/4SYN7yZxQ7NA0kgBREGLwD16/l6YtVzoJPB35IIHlJv8ArjnctzpgKgoGslA028QmIuTtbcX/ADxRSdT3iqPDItYidPHHmPXywSqqacybNEDe/rsb73tGBa9PuySp8LSLxNlJPPujad7WmcQxv/6Ozsml3aoYUwRSnyuebXv0n974G7X8NMjUS+jaAZJ3+vG/1xdlWmkw3IiVPvTzNpP9r8TKpVRtQ0rBDbKDJ3En4z64lFPV/JydtntFIJ7T7tlVJ4AkC/X47nBXs/2WVq02KHxC0WkCWHkDJMDy6DAdPNFmK0qIUE+9GlQBzt4r9J2wwyvtA4qAsqjuzuD7wuCBIG0rzzh8cUlTGlKLnd78BHtf3oB1qQrCUDNqsGVTsf8AzPlbjCn2a7ZqD7gwyETfqE1WN5BAIIO24iMS9pe2Uq09Ick05BsbKwDLuBNknoZ88ZmlX7tS6kyiBgTwdK/15t4jvz2JCcn1ntfKOKDDvpQLBXTvr8Jk6oJJJvA3x869n/aGpQYVdwxDsp5Llpjobm4+uDX9pK1WnURlE8srs3+UGqLCxIMrtqO/lGMvSBAAtuBwOGjy3ODRj7x2V2qldA9MzIuD7y/vrz9MV1K2qpcfiEk2soLdfMHHzn2P7SNHO01M6KihW8tyCfiAJ4k4+i1Kuk6z7usg/EAfQjGaNVMzftvnS/drvpfVb/SwketrHrzbGSzHZwOx0amGsAAwJkxwDc74+mdt55DQqAOCSpgH04v8fhjHtp7unIBbWxfliPDvztI+GObI2pbFYK0QyeTCL906adwCdD9ZM2PrOIVuzyyggrbeatM7H/V05/3w6pZrKioQFUTF4PSORbY84S9s5nLoGPeEteFkE2veB4RHXrhHhUvn8ykZadwZcq6GNSg9Q6/DYk8T54bVuytVFagZu9bV4YB1AEjVvI23j5cZTL1atQMxfQFIGkDk3k/02sfh9O9nu1lbK03OkMViFHI8Nh8JjFceDStxMmXVQv8AZftBDSqUqgKnUZUqZhhEHmbH5YzbDTU0wS1xEEn3hMAeXi+ONdnCSqrPvQASTclKkRPnpjEaGupSoEIDIkQZkNBmOIi8/wC1ZY7SJxlvQhy8LSrqR4yFiwsefS/5497LZ3TmrsSGR1v5Q4njgx6nBefYVlqsLd0sEH+IkbRxbfGWyNLUxqK5UqToO+xg+gmbfPCNqLseStUbv2dzq6K4Ykaa1VyTtAYtx0GnGJqVlqa3cgO1TVGkkwZJFvwrYxE7Hi2rTK0myTVFBRmBD6WYgtIUmNRmd4O4jC9clRFRBo/ADpLE+8SbAmIAjb4zh8kW0Lj5r92ElWmpLJ3QGnVPvah7oJaVuJEAQI1X4xKp2QsHxiQuosoFpmBMkHpwOuHPa/ZNLfVGwUADcm0RAmTt53OA8z2Y1J0Wo2pmB1nn30plZk/xATJMCOZxJ423shtVPdmt7MpmhT0sBCgGIEAEbcTG214nCz2jUChlrbVqBPEfe07/AF+OCMyXohUdgUe1Ni0EkiYPQi5+E2uAN7VsCqLx9ooC3/qUf364uuSUuAD2tFNqKd4CAHIJ/hliJtvY7YXdqGlVp0hTDaAZmKmwRgsQQWvpFjIEjaxa+1hZaZMDSXhp/CqrLMBybRbYajvEIa+ZLVPDRBWAFAT+UvvYzpE/DbCt0Mop8sy7ALWSLA0FtqLXEA++07/Dpj2CMwQ2YKtoSKYMHw7mRaOhBxzFIy2Vo5pLd0aWgx0CY2Y/hJsyGCC4O0/M2N46oGtwPdVQuwGxYfgZgdhcH9JhSDabTcCPFG49bXvi7Kfi8UiRyCdvLrOI6k2XhYkzWUUSwBkOPda5vx1jfEqlCSJ91RAF5uZ4A6KDHmOsX5t1YkBhIMX2FwJjkiZjaNRxDUWOqLD9ni5PMnecIovULl7Q8cK/f/C1biwnjUEB5tc3mSbG9zziaZcKLr4rmQArG56gBunJ+mOUVEAAEc79IM/K/rjj0+Zi5I+O/Ppe5xtG9Il3/gTkWZTPn8QtHvdYMmbyCPInrfCrO507ASRJ0je+xPMm9ht9cMbsNMCQfztI85InrPrgShlbPUILG4ta8EDobWEnywyqF7blcOOOSWpvb1KLzmBwlREEjgI67zMW+GBCpZGJWAwQDbcwu09OuD88ChzMpBOYYCV0khbaj1ktI8o6YDV5RQRynE3An8R6A+tuuKjxWwRlagNEkC5k3EG+lD6Wc/s4DNS5i91v56Pl18sGLRZMopIgFwuqIFlLsvX8VPA6EyLAeN7mbwQB+cemCFIIBYV3J2VLHzhdvUk4+i5jP992crbMX0v5sCSfTaYx85ZgGrHc2E/E9b/hxv8AtUCj2flqUTBmrcAghWLnY6jqaAMCSuLo17oA+zFMqrCAWqm8XgKbTHU7bYBcnSOn+9vXmfLDXtLICktEhp1rrA5jwkW35g4VO8HwggfDe8+ZG+56Y45qnRZbojNhwJtzM3+fpjPZRg5Z4uWk2i4MxY3Atc74e52qoR2BjSpMm4HEHnePnhH2UhCMLFRt/XgfvyxXAuWLOroM7GqhlrRc6J3t71QAD5R8MfQ/YnMIckQANVN3A6+JiRvtdsYH2cQeO/vJxG2puOpF+nzjG29gwj0apj3HBtzKqb9bibY6SL4Lu06hHdA/hUVOnuFTz/Lq8rYzfYefenR7kP4AOgPmd50yZ+IJ3w87eexvtRA/6hUpn0M1KfzxnnplQxge8dxEgmenSR+ziOabVJD41bY/+zucprhAulhOkatWsjcCTbYbRNtsZzsymArgbX02ixgjjzONjlcypyDKSNUMYG5uW/OcZPIDwG99PHHH6Ynl9xD414h12A8ZXMIbfeKdjzpH6Yu9nSrZhg0EGhQsbi6sfTAvYFVYrddeXuSbzVKnp+oxd2KYdj/ClBSY5FJDH/3D546U/AmRa8Y59qcrTTK1WRFDDSZA6Op9RthR7RUm7ymTBAZwb8d6jDf0+mHfteJyWZ/9JjtvAnGd9pqkJSfzqExN/C0f/EHBZgjtTM6mctdaaBAJEXFI72MM1RdUG4ogbEyv7U19xDGQK1A6o3Aq0ydhuBc+QJ6xLtoBkgmNT0ged6u3ntiv2po1EoMKjSpok2W4hbMYtI94naedpD5Q0a0tM97agdydR8MVyfOVdTyP3OMk2YVgRpCjVBlhP+XoMk0TaSPL4xjW+2YIpTaTSqGdxJJ6777eQxnauWSDLqG927oAV064kvwOYiRGJybA0KHValYkCloKLBCrrlQFOwAAJB4PBnr7FOlVrDSCymkG4vMQbAC4F/O/OPYrF7I55XZqMsjjuiNZUi9zAl/9BsQAYv18sFUF8RPiMoszPDPYSotEGPP4BXSo6luQJWADNzx8BY+p+ZuTsW8WoNBB2ncEkHbj5cYi5O6LYxczfdhpuwA9NW4PO3T+I4uMQsEAbfr/AF/ZwEiwimTeJEyLdLCLR8p5wTTQxP6R8PK4+mEapWjmyTWvTLgKqArZLzsOt1jkbn88esF4k39T1/T6Y8UptR11KkNOmmoAEyR5HkTaNr74By2bVqgotdtOqeQRupAttJFp3ncYCtq1+RpYlFJPgNqVF8N5EA25ncRtN9/PnBHZY+8KHlkA6SSFOwtuIP8AvgPtCjcHbzPJ/U/1wb2PQYZrLnh2SbWJ1ajwII0iQOk8wM1wU7LluUq/djR18imYrV0qAkF2Ak+SEEdN8fPe3Oy3owpMi5RgI/5Z58pHPS0EY+mdlH76oYsarR/00x6fhxXXytOpkqgdQwgRb/y16XBAkSMWRYX+zHZKvlKKOJSpqJHTU4Ai1jCb+mMdmOzGoVERhKsS4bqGINvO20cY+mdk0QlJFIMJRT6LrM3ndzb+pxVX7PSpTAdbpRBU8qZbb6W8hhr3MmYT2WyIq5lRAINbU1rEIDVva0m3O5xofbNS7KouGUrvtqemo8+v1wX7AdjvQqZnvYJQBVI51AMfoFPxwF2w5OcQdAvwK97VEehAPwwW63F5YJ/2nZok5WoAaTDUASLgGR6XIX4DC3LZjWWXaovvLwLAys/ysLb/AJ457bTU+x0ybDXczsDYT9L9cLO1V7tpBgrXC6ht/lIPjf6WxJxWSKfUe9DGnatQhAEa5PnFgTE+ZC4SUqhp05USSFIF4mALciIJ2H54auzvWpBgJA3BkGVJm/8A7RF+RthXkcsTTpkRBAVuYhr7db4bHHTGjSlbsZez4bvW1e9okmJ5bptjXf8AZupYZhZgBqfhAF7G4PQkfEYyfY92J3DUUMTeDJ5Pn+74ef8AZ5nVp5muHbSHVYv/AAloHTm3pigj4CPaPMaqpHV954SJ+VSiv/VgUrdvNZ38v7YL7RyJVVqvI1MFUW3Yan23llJ/pNg/xKTIMdOhHPG5xzZ/fRXFtE4tVtOkWB253EfH++JZfZ7/AImHyaI/e+J90ZGxUSQfla25mMQyYmkxvubn/Ub3/d8Sm/CUjyTyxCiqAOFYgj/w2DdPTDzsKiNdf/1WUWNu7QUh9UxmqNTS5LDwBGkixCll1evh1Rt4iN+Nh2RlzSpJr94uGa3LMWO/8xx1RfgRB+8G9vKGyVcH8VBx03Q4z3tVSAo0o30C82OpGXj1w8zlSaFVbkGmwsNpDL8Bb64R+0R1ZbL2uwpcTM6dvWYw97C1uLc/U90fxVaH/wCSt+i/uMNfaVgy1RaVoMLxsKbM3NxdJ9D54XZ5S1ahTaFIfW0CLUU0mf8A6tRxt+A4TZk1nqVG1ahqcarbaiDF402kdRGMZVW7oe+1z/cU2gQaLGLE/wCWW224xl6jENrDENqVzqFCY0aWKyoM6oAi0X3N3/a4Ydm0CzAkK6qQNl0MoB8wLeo53wjFE+H3pYd2sQfeVqpnxATpIM/y9bYlkbXBhNUqHUvdkh+7UE+ECFtEKPQybmfLHsDdsg94oE/5amY0iIAB35ABjHsdGOLcUznlyaTJudKcCCDwfe8nHQ/34IywIa5NgQQSTHikASx4/vgXKoTTDcCV4AF5nfp5flgmjZ2B1SR/LsGMg6SeWO++OZt2WgkKFJ7td/CYk2mJH6HBdNvDPAm4IPnz+v0xSwguswdRNx6HpxcQNrYJUhRIPoLgxaDMxAm/pvsMI2qo58mK52+C2utEUUBaWC6kkSDEgDn522sIwvyWQDZgViSGMiGHMAExuLTPW0c4Lq0/D4THykXUW8vmMWGgpF7i0zYHkbRf8j8RhYulSQ88ikld0SzyjVwONUmD0O8fTDb2TXVmKKi4SSZAv4SLX4IXyvhHmaQ06gSbegJ6f1w+9lqOmuQSDppMTB2KkLfzucUTToXDj0ydmg7Foy1zMs5i1/G469FGA85IybgcwF6+4okz64v7CPuRvpN77mpVbm3OOaQyIpEzWpqRvaEk88D5YdHWM9fhrxA8LqDeOUEfJcD1qZAr9QgA+Kg9bRJxfSQ/ZztDMJ595hafjjlRfDVcMR97EcGG0j1tggCcsF0VWPvGo9/Twz8lifLGJzDA5qpbxDY8jwovxkVSPjjZ5cjuNUGGZyDYi9RjPXb8hjEpVQ1qxBuWcQNzDCT1PuLhcj8L+Q2P3kJ/bSsQ+WIEkBxbeCRJ6TGBs/RDSGETWB6/8pN/l14GDPaQsK9Lw+FQb+ciAZ6id8Q7XoF9cSSKo+HgXfyiMPD3UCfLLe6H2oEMPCBAmDanzxz+7YX5KoO7LaRYzHAgm5Hncn1wfRA+0QT45InYmKaW+u9/rhTrhKyzBJbkGCRIG3831BwyAPeylBquwv4KfJG4n9zjvsz4s6AAsKRG1/FJ29PzwP2Omk1RewQcmYGkR8sG+xdOc6QPCQBN+RJPrJGBIZcGt7Toamo0+qV2AHoEHxl8ZTONCqejdIEMCu3qRvzjcZSnOaEn3Mv0/wDEqT9QgxkO3soVNRQZtKxHqBHFwI5xPMuGGD5RRSmBJPn8foDbHck33Q3PPwJJ+O+IofdJuCJk3mQTN/Lj/fHezFmja4KjcR5/ljnmlpZaPJGoBprDeaNaJ5Ips36b4+gZkkopO0qTI9PjjCZmoApI4p1N+ZpuP1H1xuu0SO5pidwv0A/c46Y+4Ql75EAywF/uyI+LYzOZcns/KOSfDSpGTtC6b9eJ+GNgtOKzAD8Im/mfmb4ydJP/APMp+VAi4n3W0kdeMN0FXJZkezWpvUqVRDMoVBMwobnqWZmc+bRxi/tHsykBUUUx4aBgRJPhIvNz6+mDM9WLrTvYqm1xLQRtvtglaeqtWAt4QNv6429jUqMv2rTUdlUyFAVaKPA/mXUw+c9d8ZivQpsVAQTIm1KPdMg3Ey0W5uSJxpWQt2RT4jLqBPkI6/v64zYp6vF4iCFiKdRrFjBsh3Ij4Ylkk09hXdbIzPa6lXTwhPuwLRuPeuszf09Bj2Cu1KYFRQTACcAg7gfijodsex0423FNnPLkf5V0WmJJDHVbjTIFxE7jcHFlGsSV8WqFIiSd21A7ARBjn9MDZehrXUQbSsliLjxTZDxb4xzgruVBJRIEBR4i0aQOCBO8Genxxzy1WWhQBmzDyOsEX2MxsJO5EcyLjEAx2EEcGx3PXyv8Z6Ye9h5NatZg/u6YPSG3g+i/ngLtLs40nKP4lmz3ErYAmLatgeoW1xYPZ2LmxuapA1Orvq2CkbjkgDnreMRJ/fHx+mImjPiARgSI1yJvMAyLyL34PnidJNd9Q6+GduYm0X3nCqSTbOZ4m4pJeZelyT8Te3lzeZ/+WG/sfUM5hxBC04seJuRHmCR8MBf911Xpl0GmkPdn8W2xFz01bcX4L9n6Bp0M6SIOlRve5c9fLjDR33OrGlBaXy/uabsSkdNIRbuUI43Bbjrq2wLTrT3G/vaje0LR1fS30w6ydKKxvEACL2AQfDeR8+uEtJJdFkWpud/4qSJPzfDdR09hzMZZRv4k56OsfLFP/LW3vV5jkwxb44NzqkrTERqYRA9W/QYX5dRFJuCxNztClpjrgtmRKm/+HTcAmYB9TGPntGkDUDGGBDOZ6lmbkXvpxu69bTkkYgmKWo9Z0zz6zfrj51QzEVIMyKFhF7HUfj5enXBXJkc7RXXVoqT+EE+I8s0bfv54Nzb3IkiKwMTOod2LHrgelmT39AEbUUkReTJP9ulzi7tFgtQsxGkVrieO6WQLXnp5+uGMWVKv+LWbeNwAY/hQ29cIM/VAFQG3uxPPHJHQSP8AfDmnVX7QnhBLVat590wo9LjrtfC/txytdoAkmAfU736XPT0wUZ8D7sVyala2nxAAkb8n+mLfYWDm3YCPuy3kBeB9cUdlN95WMNdtyOLifla36YM9ikNPMZk28NGBfqbb4wXwbbsxP8TmCbaVpIPKFL+v48Ku3cuGpvViSj3vx7p+o/3wx7JqADNMTvW0yeNCKvytiAA7kHlmEg+bA/rhcm6o0dnZg6dYCkRcBAV6CwaDvubYN7F7ILuAzP3alQIJAkmCLcxJk7fHBvaPsnUFU92ymmWEAkzuFg26ECZ64adktGWpKdxWqAmI1FXa/rC8noJxNRC5GZzuXYpWGptKagZlokaVF9iSZtuBje9pKSx8I8CiJ2Jked7WjGdanqpJTA/zs34h5IQT9KZH9saSshvyWcBvoTHz5w3CoF2y5an3zbzpW0bSSJ9P2cZnsqDkyosVNZWHQrWbz6fu2NDST/EsxNu7AHwJ+uEvYtKaeZXpWzMWHNUtf4z8Iw3QXqc7LrA0Mqo6JN+VXT8LRhnSqsa9S3At8B54WdiNNHK2/Ewt/KxF/wB9MF1GYZhyFkFRbniSPT+uFHM6g1dm6LCFdLQB4KhSRt04OFFTs6nThWKyRTnTpQ+EEEyHBkgzPMYbZVh9iqrwGzC8iwrN133/ADwk+y1GRQiN7gDaVLnx6kDeEn8fG9umEnJp7AXAnz2RdqoQmSKYjSymwN92LXkXkCZtj2Idq5NndEJFLwFvvJSRIAPiF+RzscexfG/CrZzy54HWSr6VM3GskgX4jfUIJA3g+eLDVLAgBh0k38OkGTqPlfrN+MDZRZBSYOuBfqI4Um1/3bF9N2DCwuCJkzPvG2gC8DnpvOIyuykBh7MEjMN/pHTz4m198aJTr+0MRMAJB4gajx5r8sZv2fqf4k9Cp3ttAvB8/lhz2bW+6rkG2tjM+on6DBvYZvcX5HsujWq6GW2lmEM62BgRpYCxExHzwXkexaSmsTTU6AACdTQfEJGo7iFvyMBdiMwqmoE1IiSxkCxE23BN2MdAfQy7L9pDXNSktIg1ZZGY9B00wRZueOcJFbCwnd35jDO02FCktxqBY36+L+2KVpMaFQ7B6iU/Wf8A+o+eO0zUrKkv95TS9OwLAgAOtiYiOTedrYVtmH71aVNdatDlgX8DD3D4W0gyFIkG3UYR33qfSgvlG3ytYGtUI4iT/wCwbz+7YWUYFQxxSpi/VmUn6IcKu0WqpmHbvSKQUamG+o9QOAhSSAItPXBFMOveVBUkKoZyRY6AYQEfyk7eXU4pq3o170anOMZoWNmn5KR189sK6KwlENtpY/HQeoxn8z7XVhUoLVSmjVQQIDEJqYKCfFc2krxPJwwzD1gvduyiA2nSjXVhuCKnTGlNJauhtSSOe0VT/AxM/wCHgxPICgzwbxj59XrRmrAaShU3Ujw0ywUQfeB48jjYUc5mKmZ+zmFplAEqGnCkkC15BIE23JEWmcCdpdnZalqLr96pgqoAmeToChh5mfmRgxntfma74E2vVWRJMKlOx93a5A2mwnyAxLtaoBUJYwBXWdv/AAwPQDi+3xw1yPYtBx3jUzJURLMLCwiD0MTg1eyqOrV3YYyGgszAEDSDExt5cYSXaYRdGlJR2Zl+9C16ctEVqlzzB5niw+mJZnJVMzVJRSyo44UCDcEaiJsAJ/vjWZfJ0wCFpqNU8RvY8XnrPPngSutWlBTSy2290xaDA8PJn9LYC7SpbLn4mjLWqXILkezayszPUCBmLRKkwRaILD4/740HYGUAGYqBtUqiyYnneBfjAUq6BlMTuJn92/TDDIZtaVEqxEsZA5gRP5MPXAx5JSe5NTn3mlhOUqf4epP/ADKtVhty5VTY7CBhj2iQtOmptMfQr+p64QZHPL9norcxTBaFYw+oO+y7g6hf64O7U7TpuFCLUt/5b/xId4/hDfIdcWclvuWGfaTsDTmBLDa99S34wq7GP3NCJgtVYkbSe8Pr9BxivtLtwAByjxTBYyFGxDTE9FO+APZ/MO2XpMjBUGoa9DN4iTY7XOo8kWE3IGNalwBNBXYr6q+WX+A5ioZ2sxT6d5GHGYzJlJgk1BHS5nfi0Yz2RzYoVaw0VGKgUhOhSA57xzOoLJJAAm2kTghe02IWKdxU1magv0A0htsLLIlyzKST3HocfaXuP8scxvPT4Xwp7NqAVM6u4FZ43/ElJ4tc3JPxwPmM87GrX+7WITT3hLcTphIO4sdtzbCXs/PHMmq1BjpKjvlUkaRETLgkEgXhYtvYnDatmC0PPZsx3ax7taoPm2rn/Vhqf+IMyPD6bTb6YzK9oGgqrSpKNPPekyTBJY92LkAbDpimr7Umm6uwooohQzu8c7xTJH12vhYyUuDd5HzLqXhoZum0StevfaxbXwLSGBwsya0gtMll1BKRKzTYhVYkwdIJBBO5vaSZxbmcxWWpmG+6C1iryC8AlBTJEoL2XixItxjProKAMwBKgmQywxphCptOkxe/XfAnKn+BovaiPbuXp94h7xUJQxq8IIDGWGgbmV3v5nHsLPa4ENSCiZUtpSSqBiCAOgv0HGPY6sauPJzSas1mRNMaiWQMGkSxXbniIk3+Uck1atOCC4kbAMzN0AjbaR8cK2z1Smrf4eq1ydQp8erfuMdXtfMkHTlal5mQq/2xKUXY8ZfAJWpSejUUiajiBqHuKZUsBv1/1SBtgPsfJrSqIyPIVdIp1BY3M+KZWSSZ09cCJXridOSC6jf72kDxG4/PEqWZzJPiyyaZM/4ukIuT/EMI4yu06+gr7xvZGpzPbFJafdBtAq2NO2obTpg3EWBAjzERgV6pFjBWYA2iBaORG46RhN9qzMQtOioif+MpGD8Gk7TOIaswCL5Qtv4qwJ+hviTg3VjOGWXEWNq4JKO1ZtKbCIaxJA1BhcEkbXFjMDHMlSek3e0DrYliQ7LMnaDAAEsTcGLwBM4VN9oiDUyYg7Fq3z8IPOOqmZggZjJgTYaa0fPuzfDaZf7DLFm/1HmZ0uwNWWJYMYdgs24UgSAFExcjF+WrVgClSoppWYCTLEX290ANe28SZmcJEy1SP+JQA2laDkW4GpR124+mLKFCqzgDNOSZhUygO0nfXxGFUH1kHuM/kO0YkEWIIuDf5gzP9sVZ0VWQKtYLTUgiZkCZIBDX2B4jSBMEyjNEyIz1cyJAWjTvfj72f354lRyMsFOZzjM5gCQnvWEaXvxHrhlCK4Zo9lzroP6ufViYNidoP1t5fuMBtllcliXImTYkm9wTF+k3PXzVv2fTU6Xq5vUDBDVqYggzpvSMGR8vI38/Z1Ae82ZYgkf8Su8xfTR3gRHl8cBQilsxsfZs0XtW/wAjQnOsTHdmPIfl/ScCnMuTFwOpER1/f54XVOwKFNu7eg2oAGHrE9CD4IHP72xQezsvTYAZekN9nrD4wKg+uAsWNA9iySdNrf4jGr2iFJBZJG5ZgBbpq32x4dvUw0DMU1PMusfKTziuvkaSxNGg0qpABq1NyIHiqkTLREH6DEKmWUEf4SnJgCaKmSASVuZFvL+uCowF9hppOSTJV/aGmZJrJa8A2+ayMdyvtTTpVGZcyihhBlHJEACAAuwIJBJ3ItAIPqmWpro006F11NGVpDQRYi6eKB09MXV8q9MABaM/y08vaBJnSthA3ncx54dKK4X9FI9k0S3mrfz+wFW9q8tq0rVEDaFc7cksN/PmeceT2pp6GcM5VQJ8Mb25I859MFZqu4pqVqVAQjFjrVZiT4NO4gAH44mO0CE0jNAkxbvnLTIsIiPpF+LYXRDyBPskYtKUt38wAe0VPVAp1Xnf7sReZnxR64Iqe05oNFFGCkQyihNNuCxXwkkCNo2IvODczm3CUyK9aTOrUzlSVI9wxeOQSeMVPnH0Aiuxa4K631L5sLRHPInyw0UrtIo+yRx1cufgLV7cQB5p1zJ1R3UAcGfvCTYD/p6nFVT2jpr/AMuuDFvuxG08N+/XB+czD93TYPVhtWovUbS5kDw6rmBY735xH7VqRj9qOofh7yoDN7MTzY/W1rbwvoLm7JCNOUvTyAaXtFSLsypVk7lkkDkwDEbknmCYOLch7V0MvLU0elIElKQWY6gbjybraDgnJq798RWzPgplwEdzpO4Dz+EclbjA3ZVeoW8eZcAidRrVAOJANyTtv5b4yUW9l6hl2KMIuTn5dCiv7X5Zmcu8AiyqhAkmZiSNyYIO1jNsAVPaXKv4WMjcTqidpsLGDvbnDKvmcwCQuaqNDESKzEGOhkSdpA2NvM97RzFVKjKtdnW2nXAdiYFwZI8TXMcTjJRT43A+xqS1qfx4J5T2zyncCjUOtV9zTKsvNjEx9bc8DUe2sowOrMVFaSJLsRzuCTFgD8Y4k87R7xB94adxu9Og94nlSbxFxzsIxQ1D7nXpy5fXBT7LSkiJ1SKV/gbYZqDW6NjwtrwzT6dfsU9v56jUNNadfvQAbbkbDcRPxx7FmWyRYmMvSmJIWiwInYHSyj9+mPYrGSSpEpY1e8lYRWID7TeBK+95QfiMV5uiorOvdFSIK04kjaY21GPFE8c89z9UamHczpME6nIHAmNr9fLFPalNqdClXFKm5qtAE1WPQExUvMEfLribgykcySq2WZwgNIkLFiUAPkACPdi/lG98FdoW7qVEtSEaYBY3hmliA0/kOlqOyUq1swKDrTpkqTdGJss2BqSZjrtgUZqqe8C0aR7tjqIpAyB4ZEkzf8+OVcGykO0JKnbDFrqVGmkyEwCzVKa7xeFIkX2jr0ODaQBy9W6ABlJBINRtwNI02Xaebn419pa1yuVqU9BesCCO6omCDsPBeJj1Pni3sJKzVaqVm7tkou66aVEe7pg6gsGJNuY8jgODDizxgur45Kcq9IqV0+IgR96UA8isi4JNwDzB4wV2UpDVFFQIWpkM2nVqsJGkDw6jJHQDCOlXzr0BWNZwu8KdFpKz4QORp3ny5w57cylRa9Gll8zXK1aS1PHXqQCeZBmCFmALTbfB0dAR7QottJ7+b/BZRpsW91D4Ld4HOlgWNgFMBpG3TBXYtB6bjUHQeIl0p1CyzqOlRYx6DrgPJT9mzpr1KjVKegIe9eLmAVkwJ6niOZwFQ7K0Gg1eHSo6yussYYzDdPCCfoYkYPd/EXv46nJR5+I4yXZ1RSD3AgE70yQZ2sBxHSIMY7lqDqwJRkGqTCqNIO+nUIBAvPn6YXdq9hq+czAoFKaU4tIAkrJtq8KbgkWAIsQcW5vLUfsOUlUpsarK1QKBZi0yQJPH/TjaNqsPf+Nz07hWYot3mpKqg6jpLGkWM9ZcXj1v0x6tM6jUpsdhregLXsfEJN9+vGI+zVKhTzjoIrIaDEzpYA9ARYki1ttUbg4zv2Sj9n195LkgBLTE7RBNhfVt+HfDd2he/wDFr0q/5+5qcxnE1kpUphbC9ehIIidjEzgXM55Wl/tCOVAGoVAwUG8fdrpBOkm5m1vOPtVRSrWyuoCkO4QuwGx8Xh6A7C9l1XGK+zqZGT7QSkO8pkppfRvBJfaxgci0XG+BoVG796lKla/fMlXr0qkKKiAhQoSmKzFmBB1eFSdUkWX4YBbPZcElqwLCROnMGDsRDrbfb8oOCOw6NJc1lPsyszqZqEqYAvJM21QTsY93nA+cyi97mhUoVDVd3akQLeIyGUAQbkHk8b+6e7ijPtM5b0voGdo54IuXNQuAV+5ZaKiVmSbsNiRuJAPnjz5hWotWHemkmlXZadJQJ2kd5PItsLYL7T7MqBMiatFqi0UKuijUQTEeH8VgLbHTB3xbQ7Fr/ZM0qIyCqylEcEN4WliRaA1rH6Y2mBvaMt/hCrs3PLmK1LLqa7NBWnqKKqggsdpgQJI5jANXtdBqprSrysggVlAETaO68iMPux+zqhzOXqfZfs4o+8w0+P8AktdrSNRg3Pliql7O1xTq0BTpsKrEiqzwfFPvLBJIuQBsZ3xqgb2jN5+iBO06lSiKVJqTvrUOid+WjXJgRTENYkgCLTOOrmycnVr92BTR1QoalXV4iBO8bsv1vbD3tT2frirRq5dkc06KUmWqTBC7N4Qbm/0g2xJfZWq2VrU3qjvqtUVJF0BH4dhIu2wtIsYxvAB5svmzNdi5v7VWpZY0QphmXVUqaQILHSDwdPxwK/aTo1UHKnTSYq7rVcqGDFPe02BM8Y2HZvYOaOao1670l7kMFWnPiLKVJPhEDyE7RbC/PezWcVq1Og1N6NQsS1QkFde4A2kiBJmwBsZw3gsHfZq95ifMVu5oUsx3RjMoxEZgg2MENKXkX52xzsBu/qPTTLMjqhqEPXKhtJ2M0Tckgibb/HQ1PZOsuWyqI6s+WZiVYwjajqjYzBAAkXv1xzszsLNPmHr5grS+7amq021HxT4iQBJkk+dugwPBQO/zdWYhO3su/wDy66mJjvFYAX2+7+gwz9oswKVUNmGrmpVTVJp0n1LEGfvApMeGI488SznYOd7j7KcrTqLqtVWooG/vEGCG41H8No5wV7Udl1lq5SsaX2hKVJadRVXUQR+PT+K5BuPw3iZwdMLCu0Zq59EKOz+7qlu6aozBTP3C+6ReyubkN7wufO0UL2rS7k0FzSaGYNelUBkchghPH7k4beymUf7ZVq06LUaT0yoBDKA02sYglhq0iyiQLRjNJlsslColVKi5lZsdVjBCgGNMbA6osfDxjaImXaci8vohtTrkQRWpAEWMuk7T7wE8fucexDMNUbs7KHSV8T+IjiTpHnI55049gqPxJSy27cUf/9k="/>
          <p:cNvSpPr>
            <a:spLocks noChangeAspect="1" noChangeArrowheads="1"/>
          </p:cNvSpPr>
          <p:nvPr/>
        </p:nvSpPr>
        <p:spPr bwMode="auto">
          <a:xfrm>
            <a:off x="1524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http://farm2.static.flickr.com/1078/896221720_51875352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19200"/>
            <a:ext cx="7239000" cy="5429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107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2438400"/>
            <a:ext cx="3124200" cy="1143000"/>
          </a:xfrm>
        </p:spPr>
        <p:txBody>
          <a:bodyPr/>
          <a:lstStyle/>
          <a:p>
            <a:r>
              <a:rPr lang="en-US" dirty="0" smtClean="0"/>
              <a:t>Gothic</a:t>
            </a:r>
            <a:endParaRPr lang="en-US" dirty="0"/>
          </a:p>
        </p:txBody>
      </p:sp>
      <p:pic>
        <p:nvPicPr>
          <p:cNvPr id="4" name="Picture 3" descr="http://www.cbcurtis.net/benedict/Humanities%20Site/images/med_cathedral_facadcompare.jpg"/>
          <p:cNvPicPr/>
          <p:nvPr/>
        </p:nvPicPr>
        <p:blipFill rotWithShape="1">
          <a:blip r:embed="rId3">
            <a:extLst>
              <a:ext uri="{28A0092B-C50C-407E-A947-70E740481C1C}">
                <a14:useLocalDpi xmlns:a14="http://schemas.microsoft.com/office/drawing/2010/main" val="0"/>
              </a:ext>
            </a:extLst>
          </a:blip>
          <a:srcRect l="56173"/>
          <a:stretch/>
        </p:blipFill>
        <p:spPr bwMode="auto">
          <a:xfrm>
            <a:off x="0" y="228600"/>
            <a:ext cx="5486400" cy="6400800"/>
          </a:xfrm>
          <a:prstGeom prst="rect">
            <a:avLst/>
          </a:prstGeom>
          <a:noFill/>
          <a:ln>
            <a:noFill/>
          </a:ln>
        </p:spPr>
      </p:pic>
    </p:spTree>
    <p:extLst>
      <p:ext uri="{BB962C8B-B14F-4D97-AF65-F5344CB8AC3E}">
        <p14:creationId xmlns:p14="http://schemas.microsoft.com/office/powerpoint/2010/main" val="5270241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a:t>Gothic Style</a:t>
            </a:r>
          </a:p>
        </p:txBody>
      </p:sp>
      <p:sp>
        <p:nvSpPr>
          <p:cNvPr id="7171" name="Rectangle 3"/>
          <p:cNvSpPr>
            <a:spLocks noGrp="1" noChangeArrowheads="1"/>
          </p:cNvSpPr>
          <p:nvPr>
            <p:ph type="body" sz="half" idx="1"/>
          </p:nvPr>
        </p:nvSpPr>
        <p:spPr>
          <a:xfrm>
            <a:off x="457200" y="1600200"/>
            <a:ext cx="3276600" cy="5105400"/>
          </a:xfrm>
        </p:spPr>
        <p:txBody>
          <a:bodyPr/>
          <a:lstStyle/>
          <a:p>
            <a:r>
              <a:rPr lang="en-US" altLang="en-US" sz="2400" dirty="0"/>
              <a:t>Flourished from 12</a:t>
            </a:r>
            <a:r>
              <a:rPr lang="en-US" altLang="en-US" sz="2400" baseline="30000" dirty="0"/>
              <a:t>th</a:t>
            </a:r>
            <a:r>
              <a:rPr lang="en-US" altLang="en-US" sz="2400" dirty="0"/>
              <a:t> century - 16</a:t>
            </a:r>
            <a:r>
              <a:rPr lang="en-US" altLang="en-US" sz="2400" baseline="30000" dirty="0"/>
              <a:t>th</a:t>
            </a:r>
            <a:r>
              <a:rPr lang="en-US" altLang="en-US" sz="2400" dirty="0"/>
              <a:t> century</a:t>
            </a:r>
          </a:p>
          <a:p>
            <a:r>
              <a:rPr lang="en-US" altLang="en-US" sz="2400" dirty="0"/>
              <a:t>Originated by the French</a:t>
            </a:r>
          </a:p>
          <a:p>
            <a:r>
              <a:rPr lang="en-US" altLang="en-US" sz="2400" dirty="0"/>
              <a:t>Much more complex</a:t>
            </a:r>
          </a:p>
          <a:p>
            <a:pPr lvl="1"/>
            <a:r>
              <a:rPr lang="en-US" altLang="en-US" sz="2000" dirty="0"/>
              <a:t>Less symmetry</a:t>
            </a:r>
          </a:p>
          <a:p>
            <a:pPr lvl="1"/>
            <a:r>
              <a:rPr lang="en-US" altLang="en-US" sz="2000" dirty="0"/>
              <a:t>Higher structures</a:t>
            </a:r>
          </a:p>
          <a:p>
            <a:pPr lvl="1"/>
            <a:r>
              <a:rPr lang="en-US" altLang="en-US" sz="2000" dirty="0"/>
              <a:t>Bigger windows</a:t>
            </a:r>
          </a:p>
          <a:p>
            <a:pPr lvl="1"/>
            <a:r>
              <a:rPr lang="en-US" altLang="en-US" sz="2000" dirty="0"/>
              <a:t>Higher Spires</a:t>
            </a:r>
          </a:p>
          <a:p>
            <a:pPr lvl="1"/>
            <a:endParaRPr lang="en-US" altLang="en-US" sz="2000" dirty="0"/>
          </a:p>
          <a:p>
            <a:endParaRPr lang="en-US" altLang="en-US" sz="2400" dirty="0"/>
          </a:p>
        </p:txBody>
      </p:sp>
      <p:pic>
        <p:nvPicPr>
          <p:cNvPr id="7175" name="Picture 7" descr="Notre Dam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825875" y="2286000"/>
            <a:ext cx="5318125" cy="4254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060443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le:Gotic3d2.jpg"/>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0"/>
            <a:ext cx="9144000" cy="6856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5" name="Rectangle 3"/>
          <p:cNvSpPr>
            <a:spLocks noGrp="1" noChangeArrowheads="1"/>
          </p:cNvSpPr>
          <p:nvPr>
            <p:ph type="title"/>
          </p:nvPr>
        </p:nvSpPr>
        <p:spPr>
          <a:xfrm>
            <a:off x="0" y="0"/>
            <a:ext cx="4114800" cy="1066800"/>
          </a:xfrm>
        </p:spPr>
        <p:txBody>
          <a:bodyPr>
            <a:normAutofit fontScale="90000"/>
          </a:bodyPr>
          <a:lstStyle/>
          <a:p>
            <a:r>
              <a:rPr lang="en-US" altLang="en-US" sz="5400">
                <a:solidFill>
                  <a:schemeClr val="bg2"/>
                </a:solidFill>
              </a:rPr>
              <a:t>Characteristics</a:t>
            </a:r>
          </a:p>
        </p:txBody>
      </p:sp>
      <p:sp>
        <p:nvSpPr>
          <p:cNvPr id="8196" name="Rectangle 4"/>
          <p:cNvSpPr>
            <a:spLocks noGrp="1" noChangeArrowheads="1"/>
          </p:cNvSpPr>
          <p:nvPr>
            <p:ph type="body" sz="half" idx="1"/>
          </p:nvPr>
        </p:nvSpPr>
        <p:spPr>
          <a:xfrm>
            <a:off x="0" y="4343400"/>
            <a:ext cx="2209800" cy="2514600"/>
          </a:xfrm>
        </p:spPr>
        <p:txBody>
          <a:bodyPr/>
          <a:lstStyle/>
          <a:p>
            <a:r>
              <a:rPr lang="en-US" altLang="en-US" sz="2400">
                <a:solidFill>
                  <a:schemeClr val="bg2"/>
                </a:solidFill>
              </a:rPr>
              <a:t>Notice the skeleton-like structure</a:t>
            </a:r>
          </a:p>
          <a:p>
            <a:pPr>
              <a:buFont typeface="Wingdings" pitchFamily="2" charset="2"/>
              <a:buNone/>
            </a:pPr>
            <a:endParaRPr lang="en-US" altLang="en-US" sz="2400">
              <a:solidFill>
                <a:schemeClr val="tx2"/>
              </a:solidFill>
            </a:endParaRPr>
          </a:p>
        </p:txBody>
      </p:sp>
      <p:sp>
        <p:nvSpPr>
          <p:cNvPr id="8197" name="Text Box 5"/>
          <p:cNvSpPr txBox="1">
            <a:spLocks noChangeArrowheads="1"/>
          </p:cNvSpPr>
          <p:nvPr/>
        </p:nvSpPr>
        <p:spPr bwMode="auto">
          <a:xfrm>
            <a:off x="7162800" y="1143000"/>
            <a:ext cx="1981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000">
                <a:solidFill>
                  <a:schemeClr val="hlink"/>
                </a:solidFill>
              </a:rPr>
              <a:t>High Pointed Vaults</a:t>
            </a:r>
          </a:p>
        </p:txBody>
      </p:sp>
      <p:sp>
        <p:nvSpPr>
          <p:cNvPr id="8198" name="Text Box 6"/>
          <p:cNvSpPr txBox="1">
            <a:spLocks noChangeArrowheads="1"/>
          </p:cNvSpPr>
          <p:nvPr/>
        </p:nvSpPr>
        <p:spPr bwMode="auto">
          <a:xfrm>
            <a:off x="0" y="1371600"/>
            <a:ext cx="2286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000">
                <a:solidFill>
                  <a:schemeClr val="hlink"/>
                </a:solidFill>
              </a:rPr>
              <a:t>Multiple Smaller Towers</a:t>
            </a:r>
          </a:p>
        </p:txBody>
      </p:sp>
      <p:sp>
        <p:nvSpPr>
          <p:cNvPr id="8199" name="Text Box 7"/>
          <p:cNvSpPr txBox="1">
            <a:spLocks noChangeArrowheads="1"/>
          </p:cNvSpPr>
          <p:nvPr/>
        </p:nvSpPr>
        <p:spPr bwMode="auto">
          <a:xfrm>
            <a:off x="7696200" y="4191000"/>
            <a:ext cx="1447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sz="2000">
                <a:solidFill>
                  <a:schemeClr val="hlink"/>
                </a:solidFill>
              </a:rPr>
              <a:t>Pointed Arches</a:t>
            </a:r>
          </a:p>
        </p:txBody>
      </p:sp>
      <p:sp>
        <p:nvSpPr>
          <p:cNvPr id="8200" name="Text Box 8"/>
          <p:cNvSpPr txBox="1">
            <a:spLocks noChangeArrowheads="1"/>
          </p:cNvSpPr>
          <p:nvPr/>
        </p:nvSpPr>
        <p:spPr bwMode="auto">
          <a:xfrm>
            <a:off x="457200" y="2971800"/>
            <a:ext cx="1676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hlink"/>
                </a:solidFill>
              </a:rPr>
              <a:t>Flying Butrusses</a:t>
            </a:r>
          </a:p>
        </p:txBody>
      </p:sp>
      <p:pic>
        <p:nvPicPr>
          <p:cNvPr id="8201" name="Picture 9" descr="Previous Page"/>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rot="18900000">
            <a:off x="6629400" y="609600"/>
            <a:ext cx="838200" cy="512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202" name="Picture 10" descr="Previous P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4876800"/>
            <a:ext cx="838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1" descr="Previous P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394699">
            <a:off x="1524000" y="2819400"/>
            <a:ext cx="838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2" descr="Previous P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61948">
            <a:off x="1447800" y="1219200"/>
            <a:ext cx="838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486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trinityhistory.org/Crisis/images/Elements%20of%20Gothic%20Cathed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
            <a:ext cx="5687836" cy="701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6331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228600"/>
            <a:ext cx="8915400" cy="533400"/>
          </a:xfrm>
        </p:spPr>
        <p:txBody>
          <a:bodyPr/>
          <a:lstStyle/>
          <a:p>
            <a:r>
              <a:rPr lang="en-US" altLang="en-US" sz="2800"/>
              <a:t>High Walls Full of Windows Allows Light to Enter the Interior</a:t>
            </a:r>
          </a:p>
        </p:txBody>
      </p:sp>
      <p:sp>
        <p:nvSpPr>
          <p:cNvPr id="9219" name="Rectangle 3"/>
          <p:cNvSpPr>
            <a:spLocks noGrp="1" noChangeArrowheads="1"/>
          </p:cNvSpPr>
          <p:nvPr>
            <p:ph type="body" idx="1"/>
          </p:nvPr>
        </p:nvSpPr>
        <p:spPr/>
        <p:txBody>
          <a:bodyPr/>
          <a:lstStyle/>
          <a:p>
            <a:endParaRPr lang="en-US" altLang="en-US"/>
          </a:p>
        </p:txBody>
      </p:sp>
      <p:pic>
        <p:nvPicPr>
          <p:cNvPr id="9220" name="Picture 4" descr="File:Sainte chapelle - Upper lev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1420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28600" y="228600"/>
            <a:ext cx="3962400" cy="1143000"/>
          </a:xfrm>
        </p:spPr>
        <p:txBody>
          <a:bodyPr>
            <a:normAutofit fontScale="90000"/>
          </a:bodyPr>
          <a:lstStyle/>
          <a:p>
            <a:r>
              <a:rPr lang="en-US" altLang="en-US"/>
              <a:t>Flying Buttresses</a:t>
            </a:r>
          </a:p>
        </p:txBody>
      </p:sp>
      <p:sp>
        <p:nvSpPr>
          <p:cNvPr id="10243" name="Rectangle 3"/>
          <p:cNvSpPr>
            <a:spLocks noGrp="1" noChangeArrowheads="1"/>
          </p:cNvSpPr>
          <p:nvPr>
            <p:ph type="body" sz="half" idx="1"/>
          </p:nvPr>
        </p:nvSpPr>
        <p:spPr>
          <a:xfrm>
            <a:off x="228600" y="1676400"/>
            <a:ext cx="3962400" cy="1676400"/>
          </a:xfrm>
        </p:spPr>
        <p:txBody>
          <a:bodyPr/>
          <a:lstStyle/>
          <a:p>
            <a:r>
              <a:rPr lang="en-US" altLang="en-US" sz="2400"/>
              <a:t>Allowed builders to make higher, thinner walls while maintaining support.</a:t>
            </a:r>
          </a:p>
          <a:p>
            <a:pPr>
              <a:buFont typeface="Wingdings" pitchFamily="2" charset="2"/>
              <a:buNone/>
            </a:pPr>
            <a:endParaRPr lang="en-US" altLang="en-US" sz="2400"/>
          </a:p>
        </p:txBody>
      </p:sp>
      <p:pic>
        <p:nvPicPr>
          <p:cNvPr id="10244" name="Picture 4" descr="308857676_e8481b9dba"/>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559300" y="0"/>
            <a:ext cx="45847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5" name="Picture 5" descr="notre_dame_paris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261878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 y="304800"/>
            <a:ext cx="6248400" cy="1246187"/>
          </a:xfrm>
        </p:spPr>
        <p:txBody>
          <a:bodyPr>
            <a:normAutofit fontScale="90000"/>
          </a:bodyPr>
          <a:lstStyle/>
          <a:p>
            <a:r>
              <a:rPr lang="en-US" altLang="en-US" sz="4000" dirty="0"/>
              <a:t>Chartres Cathedral </a:t>
            </a:r>
            <a:r>
              <a:rPr lang="en-US" altLang="en-US" sz="4000" dirty="0" smtClean="0"/>
              <a:t/>
            </a:r>
            <a:br>
              <a:rPr lang="en-US" altLang="en-US" sz="4000" dirty="0" smtClean="0"/>
            </a:br>
            <a:r>
              <a:rPr lang="en-US" altLang="en-US" sz="4000" dirty="0" smtClean="0"/>
              <a:t>Chartres</a:t>
            </a:r>
            <a:r>
              <a:rPr lang="en-US" altLang="en-US" sz="4000" dirty="0"/>
              <a:t>, France</a:t>
            </a:r>
          </a:p>
        </p:txBody>
      </p:sp>
      <p:sp>
        <p:nvSpPr>
          <p:cNvPr id="20483" name="Rectangle 3"/>
          <p:cNvSpPr>
            <a:spLocks noGrp="1" noChangeArrowheads="1"/>
          </p:cNvSpPr>
          <p:nvPr>
            <p:ph type="body" idx="1"/>
          </p:nvPr>
        </p:nvSpPr>
        <p:spPr>
          <a:xfrm>
            <a:off x="457200" y="1600200"/>
            <a:ext cx="4114800" cy="2362200"/>
          </a:xfrm>
        </p:spPr>
        <p:txBody>
          <a:bodyPr/>
          <a:lstStyle/>
          <a:p>
            <a:r>
              <a:rPr lang="en-US" altLang="en-US" sz="2400" dirty="0"/>
              <a:t>Notice the lack of symmetry, architectural detail</a:t>
            </a:r>
          </a:p>
          <a:p>
            <a:r>
              <a:rPr lang="en-US" altLang="en-US" sz="2400" dirty="0"/>
              <a:t>Dominates the skyline</a:t>
            </a:r>
          </a:p>
          <a:p>
            <a:pPr lvl="1"/>
            <a:r>
              <a:rPr lang="en-US" altLang="en-US" sz="2000" dirty="0"/>
              <a:t>Cathedrals served as the center of the community</a:t>
            </a:r>
          </a:p>
          <a:p>
            <a:endParaRPr lang="en-US" altLang="en-US" sz="2400" dirty="0"/>
          </a:p>
        </p:txBody>
      </p:sp>
      <p:pic>
        <p:nvPicPr>
          <p:cNvPr id="20487" name="Picture 7" descr="File:Chartres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14300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9" descr="File:Chartres 19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002088"/>
            <a:ext cx="4416425" cy="256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9826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576" y="152400"/>
            <a:ext cx="8229600" cy="1143000"/>
          </a:xfrm>
        </p:spPr>
        <p:txBody>
          <a:bodyPr>
            <a:normAutofit fontScale="90000"/>
          </a:bodyPr>
          <a:lstStyle/>
          <a:p>
            <a:r>
              <a:rPr lang="en-US" dirty="0" smtClean="0"/>
              <a:t>Chartres Cathedral</a:t>
            </a:r>
            <a:br>
              <a:rPr lang="en-US" dirty="0" smtClean="0"/>
            </a:br>
            <a:r>
              <a:rPr lang="en-US" dirty="0" smtClean="0"/>
              <a:t>1140-1220</a:t>
            </a:r>
            <a:endParaRPr lang="en-US" dirty="0"/>
          </a:p>
        </p:txBody>
      </p:sp>
      <p:sp>
        <p:nvSpPr>
          <p:cNvPr id="3" name="Content Placeholder 2"/>
          <p:cNvSpPr>
            <a:spLocks noGrp="1"/>
          </p:cNvSpPr>
          <p:nvPr>
            <p:ph idx="1"/>
          </p:nvPr>
        </p:nvSpPr>
        <p:spPr/>
        <p:txBody>
          <a:bodyPr/>
          <a:lstStyle/>
          <a:p>
            <a:endParaRPr lang="en-US" dirty="0"/>
          </a:p>
        </p:txBody>
      </p:sp>
      <p:pic>
        <p:nvPicPr>
          <p:cNvPr id="24578" name="Picture 2" descr="http://static.ddmcdn.com/gif/chartres-cathedral-landmark-2.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95400"/>
            <a:ext cx="8229600" cy="5431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384639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Chartres Cathedral 1260 AD</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Legend has that it is built on a Druid worship site</a:t>
            </a:r>
          </a:p>
          <a:p>
            <a:r>
              <a:rPr lang="en-US" dirty="0" smtClean="0"/>
              <a:t>Held the supposed veil of the virgin Mary.</a:t>
            </a:r>
          </a:p>
          <a:p>
            <a:r>
              <a:rPr lang="en-US" dirty="0" smtClean="0"/>
              <a:t>Roman temple site</a:t>
            </a:r>
          </a:p>
          <a:p>
            <a:r>
              <a:rPr lang="en-US" dirty="0" smtClean="0"/>
              <a:t>Romanesque church (burnt down in 1194)</a:t>
            </a:r>
          </a:p>
          <a:p>
            <a:r>
              <a:rPr lang="en-US" dirty="0" smtClean="0"/>
              <a:t>Rebuilt and added onto in the Gothic style</a:t>
            </a:r>
          </a:p>
          <a:p>
            <a:r>
              <a:rPr lang="en-US" dirty="0" smtClean="0"/>
              <a:t>176 Stained glass windows</a:t>
            </a:r>
          </a:p>
          <a:p>
            <a:r>
              <a:rPr lang="en-US" dirty="0" smtClean="0"/>
              <a:t>112 feet tall</a:t>
            </a:r>
          </a:p>
          <a:p>
            <a:r>
              <a:rPr lang="en-US" dirty="0" smtClean="0"/>
              <a:t>Gothic style used Geometry because God used geometry creating the universe.</a:t>
            </a:r>
            <a:endParaRPr lang="en-US" dirty="0"/>
          </a:p>
        </p:txBody>
      </p:sp>
    </p:spTree>
    <p:extLst>
      <p:ext uri="{BB962C8B-B14F-4D97-AF65-F5344CB8AC3E}">
        <p14:creationId xmlns:p14="http://schemas.microsoft.com/office/powerpoint/2010/main" val="30013416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descr="Chartres Cathedral: north rose win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241517"/>
            <a:ext cx="4114800" cy="6613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3134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AutoShape 2" descr="data:image/jpeg;base64,/9j/4AAQSkZJRgABAQAAAQABAAD/2wCEAAkGBxMTEhUUEhQWFRUXGCAaGBgYGSIcIBwdHBweISAiIB4fIigiHh0nIh0hIzEiJSorLjAuGyIzODMsNygtLisBCgoKDg0OGxAQGzQmICU3Ljg1NDA0LCw0LDcsLDcvLC83LzIuLCw0LDQsNCwsLCwsNCwsLCwsLCwsLCwsLCwsLP/AABEIALwBDAMBIgACEQEDEQH/xAAbAAADAQEBAQEAAAAAAAAAAAAEBQYDAgcBAP/EAEcQAAIBAgQEBQEFBQcDAwIHAQECEQMhAAQSMQUiQVEGEzJhcYEUI0KRoVKxweHwBzNDYnLR8RUkkjRTgmOzVHODk6Kj0kX/xAAZAQADAQEBAAAAAAAAAAAAAAACAwQBAAX/xAAxEQABAwMBBAkFAAMBAAAAAAABAAIRAxIhMQQTQVEiYXGBkaHB4fAUIzJCsVLR8QX/2gAMAwEAAhEDEQA/AI/hFaKZPIRoLEOQsRBMavxdoON6VBDPMxA/CTIP1tImL2wp4IpRXZKg1LSrkaTzKRSqXnfYbyNxGDOB8Jetl1qLWbU8gyA0ab2MyCAATO4MdyIHUpyCvS3opi08QmHEcuE1BWSJ06XGqV/8bfIPxGOTSfSpBVib2JggEDuJiOnc/OPzcAriQai2iQadxqiJsRqMGDJMiJG4/V+GZhQdBpuZEidrXgsFtf8AO3yosdrK1tWlABz3BMcrlXChi8mNUC4H/wDLazC95747p1mkiWOklSQQCRtInY3JjVNz9F1Knm9IBRYMf4m4P+Ut+4A9cfvsmZgkUlqapBAZZmRMksb9O956QFmi48kLXUpM/wAT/LoGoU0UtrBLHVygLJsBDTcYX1lZQ+pAYY7KDcjfrtG59hfAWWfNU20mkyELIurDpJtq2PSdjv1x+ArMwXyapZioM3gkACWiAJ77idpnHGlGB6LWilJJ04aplX4c6oSURvxEHUwsL9PxSRqtMgX6/KZqPAVV5hJBUjcmTJNu8DpHe42Zz+YZdJSqBMMCtu0RoOo3sRaPrjhfMkN5VZWA6rBiZJI08wuenSDcYwMfxWBlIth0ea+cS4fXokPCqCbEAEgxJkyvSYt3BnGTCqxIHlkRdihgHaBBI6n/AMvzOzFatUQqaNaCf2OoAuBb8MjvePfH3K0wNTNRzZBsVNMgEgagBoM+oAA7X6AE4NwPAfxYG07ckXd6XtlGRgxClSYJSmSbdRcX2UEH26DBaZKs5i4j1aVBX0jY7ECZ32i4GDVrOoXRkq8kBuUHYgWljYj9m3p6E2x4jw2pyGllqsAHUDA2tsRckbH42xrWuJyP4s+3ZBie9Bu7U6kM5CqQCXAtYkctpBO1+8xgrK1qrczAIJAMQSQwa9iZkA7/AJiJxxl+C1wqMlJ6ZnUBrUaSQBflmbR3ggY4yHCcymkChS0lgSrVYPWAbzFul7xfBOpknAWTTDIxPYi8wGkSZ1cvM0ieUgKOXSdtoJj4neio2NQFR+JnJBMSSAWECSQLEnSZiL51eB5hvwqF1mFWrEG8GDPN6u8SQJtjDL8FzSDUoRCRBC1pBnYGGBmwFpB5p0wpAtpuBkrnPp2ROecBa5hxqDd+YPrk2nprJiRvtee8E8O4bSNNajEgsCQJEAhja5I6A2vM4Ap8EzAJY+SZBksxOqe5W4Fom1p7RhgOD5nTpRqK2iB5hB7xaRJMfpjHUn8Fzn0i2Br2Bd0BTIcBdgY0kLHMBc/iF4A9jgjJcMQqHLLqO3KOhgTMyfiN5wJlOD1o/vUbUo1BVYSZ/aO+x3BiJ2thgeA1htV3mYUxteSRfeY/3tgpvac5XPqUiOjjuCFVT94YTli6gwGJsTAjcdZFjEzOPuXyKPTVqlyZ1MG7MekWG+38sEDwxVgr5sjYyg6nboQJkCP3bdUuCvH96JF40Lpi/Swm1/33GM3Llr6zCIbhLkoS9QaS+lGIJZpQLse3USL7jpj7w7K0ymolmJkEBiIuYAgSQQN77D2k3/oY1xrblPNyLblDEXYXCgG8+89OH8N6m0tUcNYHSgmTq7tHQ7zsPfGtpEarX7Q0iASEJlcooWsAFaAOZjJW42Bi+8wd/wAsEpRoGklgTCySCJaLztE9d4J/Ms+F4M+ZUJAJsosACTaSJ5d7T+uM6nhFmUku51jTPYgGYM7kKRtgTs7isdtLTxKRVM2gRV9SyxJCb3iCbn4jaZ6Y+tnkAP8ApiF5r6uggGwG5M7W3OG1PwXqkCrWBUxOpRddRJ2/yG8/N8cL4LQlUFSqCwkMagAg1AsemxBMW6E3vhwoQIQu2ppcDnx9lO03QlTcmeZYkLzH1fT3Nvrg2qiAAlALGwgEyCF2XubG1/ywzreCaRszVNTFrlwNrHZP6Am1sZVvAWV2MmSEB8zoVmfSCQNoFtxbY8dnnj88UJ2oOIOcdfskuXqUgX80lStOUIltTdFJERIG+35XpuBjLBGiq5JclwEsrECw7gCL4jMtQWp5YVjUXSDqAiZcyDNxHe9h7g4oOD0CBUAB/vG7t0EXA6iDBvfAU22me5envWOIbJkgGFB8CpKUqEG4oVp+uWrmI9oF+sntii8HcTp0srT1K3Kz3G2piB72IgQYBIBjaVfBMg4Dk6QsVUILAnV9nqiImSAJ/qcc8IQeTScFVbS5JABtqPWDO4BEfWxxTUdjHP0XmvZkB3L1VrmvEVJtQdXYFQNieUEdQhse8xcxYY+v4xoOy+YNBVWF0bd7Ek6QCBGoX3JibATtSnyEhiJ5iQYkrqB6XBF425RvgfMmBTXy1sknkgglSw2iYC9L4SHIhRaRKrqPGcr5bjzKQmWmw06jEDmEelYvaDvNiavHcqzSKtGCjqAXX8RJk8+8sDbeDJGIkV7aRQvG/l1APbpH1Jg9x1wXP0g2kqin9ks/7iCDt0tgwTyQ7hnNegU+JZd0dS9JDrLEmoOXm1QBrvAEb3kmwGNM5xLLlpZlaBp9QssADboCdWrv0GIfLuilddNF39VRlmN9+vWImO2OqPkO7IEpkknSEq6jC77Ha8yY9P5ZdxhduG8CrdKtGDOhtRZokx3AawBHYdS0exNotSFiUAA0xtLWg2AF+pHQneBjz/MqBUpstPRBC36kMovPSNusH4GGmfzJCwV0gTDC8j37ie8iCfqt9YggAaqevFIxKqKr07kECCBMnoAO0k2J9tfUXwRUam2rSFkgEDUSOkmIO+0WHbc48+ohKSmq+wKqFXpqMLMX+BHUnsB9aoq1EBGoNuGFlAP+a4juLEfXDbyDEI20wR0lfpmKIYMopwCJGoDUBB7bQs/LHpfAFPP5cJpLUpG8spIOpbSWgmwABiZxKNWRrKlJAYCswWSd+Rbd9/rjGaYYgTVcTNwdJ2EjYmfwqJgEXIwG/kxCJ9NjBJKsP+r0ocHyoYiOcEhQFGoSfaB795x9PFaZZ/vaXMNuURZh/wC5cc5AEDYHpiPoNmEceboCTcBlDKJ6aTzGATpAJttjOlWzJa9WmpgkKNJU7GLgmIO+9wTExgjUeOA8fZImlHFXA47RDCaiQLABZkatW4Y9YG207ETjE+IqBuaitDAsvlsJMMAAAJi/STueuJKs9MyKlMswHLC3YxfT+IQSdztBm8DuhT0khDIEzTqSGHL0IBJ+sg9D3D6k8RH88U5lOkeKq6fiKhUEFx2M03WCS0ySg/aP6dsa0fEVOoBpYEDmJBggmN5T4ED32iRKLS1NqSm1RFiZBBWesEQG6Qb9Yi+Gmdql6sLTAUkKbAmF913JiCATEfkRrOmFrqLcwnNDiqjlAYinvcf5hIMaTY99umN6HGF1KBTqNAEKAGIlZEx+IxbpYSYwgB0ELqudz1IiD8/Bnf8AMkZzSCDBAYi0dJB236NaTyjeLYys1zWlx1U7Q4ibcJ99ufQxWhmHNp0peTb0l5IFr7YDz+fehRV6lCour8MEtcksSgeQJaDPe/sTwHjKqxJMq6DQ4gqx1HlUgxJ1CB++DjTx8yulJ1IJDRIjZgD+8AD3IwyrLGkjMJ+zNbUeGnEpPwziQzE+TQqFlBcqyaDcAQNTRsdgSIEexYZXM5prDJVEUSdVQ6BG5O51G5PWf3qvD/EBSzFJnPK8pO4jTv7gNBntj0PN1h5ZBmLrGxuDafkaR74Xs794JKbtVAUnQFFpxfMswp/ZVRSDzPWUJsQASFYmZIPLEMScEZM8QeoFbKmlTEzUapTK+0aZ2MwBM2nTJwi4lnygYFtSqLi9zzSR/lax7jrdgMU3BuK1s3TAYGmoA1k+om9wuwDerU0DcQYnFb2ABQ03zqFPUfErsCCIUGDGkgtNxGi+1zvI7jH08fqhC4hjKzyzynVJN5J3+kzjTxdwby/vKRIW4dJMbX9RvO8Ezcm99Myah8llazVRLfUnlI2mwntew3xGHuY/7hwr37OyoGijqdU4zniCtMKApm5KsZHQWICj/bpgSpx6u0bAEExzX7wWcQIvcfzVUCGVSbnTJBuSwgHpPcf/AC2ECdEphpAB3PqBAAgz6h6ZM/XChUfxSqbQW5SvIUz5aEBmAS503AV2u12FiAZJIECZgjD3J5etDGnRqlS7HVoLar7zH0tsABJicTvBs3UWn9zUZTVQh4VrhmIIIAabndbAfUk+txHMISvnVVAJhRUblEm24/S2GuMPIPWvX2ZodbEXR5ILgSgojACdL95/uqki/vG2NPC6jyaSMZH2jSQr01lTSZpUVaZQcwHOX9gLhsAeHVcxT0wOcTGxKtE/M/uONvDWaNOhTK6xzF5FVl5wHhgAN4Xf36wMPMAGROV5dQxFx4eqa06waiQCGY06RKp5PqqCpqkIwflgHTpJUFtW+COHyKlLYkIpAgkNA2ABHqkje0g2jHPDcw0hZYLp8sIWJtQ81lElbBTqO4PObGMdeH6gOZognegBsIudP8ekbnCSQ5wgQjYQaZPzRUP2YfZmC06YqhikEXkKCp0xMEshg3gHvI+DyDSdigL6gtJVkTNRgLK0kqBBYiJE9Sq/cjUzB1+cpKumqSAPQ0CXixKgAmfwjtg3OpVp1DUqEVTTGteckTTWJAAGpvM09rKwEwIY0tc3IUzrrtULW4ZQbLqoTUz1DTVCdRbTCSbAG4J2IjbfEt4hWllczRy9MAAurVII6MAFJ0gyT1MdrxajTipoU6mYqGKi0+TlLW2YnorvaJmA+3THlLZx6ubWo5DM1VWN+uoW79I/5xrKbSJWyQcq0zFPzLy0+aSQ2x5l79IEH+GN3yA0iAnWJsNvp3HbGdByVbafOk9T6liCNrDtJn4w0rMdJuD377GTa/e/c486s5zSIXbZgrHNZIhRUJUrAJDbEgTqB2Bg9RN/phfqUsvmQgiUpe0XJtfqAvWL3kL1nK9lYg6CBqFvnbV7EzY80dAcdZV20vU511gMFmCFAsCskE9fm9sMeY1VDmzpjtXNTLLUYak5jHK0MaS26WDMeZtM3jeASCKtEUVGlecmFnufeB3/ANoAAUPK5qnZfNGoyZlgZaJkqQsWG3YAWx8ztGoWaHnl5ATIQMSrHU3NJAZYknmMXAwMSQ04Hf8AISDQdE3CT2ranVVH0JFSpMkzCk9TPvcxY6Y6iBpxPK1hJYUgVn0k6iEgAgjVO8AXnm9jhhwrJ0wp1QEXmkibkE2AIlo2EgWJJCg4OevTaAZUNJnlJIiNRAAYATvqi4wbBd0gEQpAYU8tUONNUaKn4TIGqezWHfrM9DcY38k1WjUFdBZxvE7N7fvEEexWeya1FKu0gGzLvH4WBjsQRb8VxuMDZfLsKeoOwaNJE9QdO15MzAv6rdii8acZ+dyE0BqDHn8/qPny25DeAROzAm4Nj/sD9cbNmUVTDBQw1BTAje5FzMysbTPUDAWaVyuqXAFxJMGGHTsQ4HeD84X5lS4e9BbQbkHbqCPUf62wykwj58wntbHWi8/U8uWMkFSbHsQSZ6d/kY5yFMmmuv1GTB6AmQI6W6fTGucJ5Qql21E6em3vsOvyB8Y0p1rXMRY3mO8x++O/Y4ncCaQjWUuhUJp2RpxWuRzDUH10zYzqQ+lyQQSwg7/UGNicOc7mMrWolVapQYrGmJQFWBU/nfSDYSMJmVbRP9b4z80Cb3+J+Te/6YKltdRotOQi3YukYKWrVB9DghbFYmDMxYws7RO09xFx4fNPMozPmWDJ61AUbXUmdUzpkGOhi0jErXq09z8ekH/czjOl5YnSNM9ACotf4Pf8+2GUtosMwfngn13iq2Iyq7jnD8vT+8pAGqrlWLjUZgse2ncmwAMtuWEy3/XzTYNRl6igAqGMbnUCRtMAg2iOh9OBrg+olp/abVvsYLTPvHz3x9oaWKhFPsAAI6bAzc+24xV9eQIDJUB2bpSSj6/E6lSdVl30gi5IvJAEki0ACw6zcdMurKxb1jrH+oyRcWjr/HGCZiSBB6zbsQpgC9jb92NarBVAsTMnfYao2PvaQYjaYOJqVUisH1dEVbo0zaYSvL09OkMRGs7SZBJMiBfcHaLdRv2ySsADUQJAQG+qIPTTpufymbY2ydDzKtFXtqqAMJPUtYMpkAjaCOk74Y08iopgsoFVlVvWLOadcixrCOdKZgQJIGkSQ1LemSQBqdUukJbqVIeHXhaZYzCQAYW2skdpI3k7m3TBVbRJ1Nf33+sdcZ8PzXl6DVpJWGlwVJgBixJPJCyp6C0RsYg/L8byqKFfJJUbq/mETJnbSYtAj2xzxLyZXt0Kf4VACcRw9VNeFpNdLksHUkzIM6hJ+IHffB/g/KNUp01071jSjyg5GqmzzOsXkenaCTPTAvhqi4rUrH1qCdNgNRgGB3Y7nt2GNPCmlKCuWAIfzDqp03HICBdlLRzbbT0nFLy2DPzC858i25PMlQIVK7aY8qmSBTqIR57vTu11gHVzmJ5hFr9+HgRVy++yqu261FPW0Xnfr7YBq5RAhhaa6EVSRTVXBRmJusNrOqC19QA3jG3AZZstrZlERZZ3qKBsb7GBf57oIaThMp/gT2qvqmoKLLYVQwp+gltEKkAi7GA8Gd2FgZGMsnV8yRmQXp0yoO0woMIZCkS2rVN9IvBIA/ZrIJD/AGfzkqUw062VlciXjUokOILgTFoN7gLJ+KMsK/2ZmDousu4HrqMIO8loGxJ/CoEnFJwJChaLipHx1x181VIWmERGvpWCXWRJtNr233m+09l6o8xdZYjUp+Nv136HbDfxRwOqteqxpkKS1TUREgmT6iL3HKAG7A2OEWUUeYsmCGEdOvfYfn+eDbFqMiCrernNCVGBMCpqGwvDQDPSY3kxIv1YZbwpWdPNqNUVtIcwosWNlOrYidhcFYA2nHL0xr0vBBfSVmJBRlJkTuWGLPKcQpDKoGrU10KPWwJjSCsi5JAIBiDI3E4jpuCrqfkvOOMZFPs9RnUtUWoyF1ldWg7lSSBIgGwueu+G/HlJpEIQushJMD1GLzFpgXtBxzxt9VJqNMAifV0b3B3LTuDudpsSdTy2oUxWAWkwCsX0npI5Ce8XZQBINxumpLnNMaH/AEhdACYN4RoITyU2Ek3ap6BMkgt6o9otHaJ3IkihTBKnS8FgZUqHIEHttEbwMWrUWZAiq7KdIYgKx021cyuZ5bC0m0mCcTdelp1Uqi6TBBX0i3aQJH69bY7aiYGFwOUZkklpIZtALFVmWGpZWBOqRaCPyw94xQpJRJppLwEoFWJJkatW+wuxPS8EHCzw43MFZmYhdduUAF0InrqPKTpH79IaZrM+eiUWpjlMudS2FPlMw8i50wC1idpsVFpYy2UBmUkFPQWWRYkQPk9/3/uxhlHubAFncLJMBmqBAx+ktBtc7RYjibajV8tvxlSbAqJIkC4PYH3BMTBzoZdjC04UAaZIkAERsOkH23FxIIha0tq54n586kw6Jpm+HV0DO9Ytopk1A1QsGljpGmIKwJi0EAiNsRmdytOHZwxInQSTN7LOwsIM/XbHofEKqtShQdRW+s6hIEKbEbEgzIjfpjzHi2Y1sU0lQEAAIE7djY7RO3KffHoOmRC6kASU5p5c1a6pMF9IBkKJAqNBJnlJGkwPxLhvxvgYy1PzTA0eWmkMQSREwTYqNTXnoQbScK6jFWU3BHVdx3JHtAPUki14w68VZ6jVojyDDSWYQJ1Edl2cd26aupwmkQWKeiSWoDLowRR1AGoRMW6XwTwzhRqE6YGqVBYkQ2m07m+0ge9oMi06wYckT1Hb2w24DVioVqwogaBp1SwIJ1AbRrWLidZtAMy7K1xecJxMLJOBj7UtIsCWp6mNzJBW0d7Eif1ucd8c4XRpoGYw7MCoClSLXGlbtAvtMIDvOOs02nNl5Ok8zcpmEABnpcmLiIteYwP4l4jRKUxQafLkCVAA1SCOUKLEXEEyIsbi5wLWmRHJaxpeYGUzHBqIQtqEU0/CFPrBIJAk2JtIvHecY1eHq+W1K7alpIwt1JMzIEmIW8bEbWAx8R5dsqQQwraChUknmgiZ9N7t0Nz13T0/FBFHyjTX9kMGKi4/EkEE33/dgi4Jg2aoQTGio8xwukKXK3quAdM6UU2E8xkxO+xxMVAdG2kXvBEidiOgG1v9od5biRqZbStHVupIZhvvIvedi17CwIGEdVSFgkNBK/EG5N5/rbE+0yWtKjrwWFAOJdSCPVf6gjsdgd499sbLmTAhrkTtMERFo2Pt2xtwuiDmKQ0Buf0lZmAYmWWf/ID6WwdwvL1fu9S6iUokjyXMhvMEyKwkmCZ5Q2kWUAglTpXtlLofjqp3JUaepTJYcxJgkBpJMarG9/1ttjrP5APUZlgjuBHT23/rtgDw9lGqlUVlR5MtUYLdbkyRuY2k39r4pMnk6hQFK+XQG8VKoVvckaTEm++xGHVAZLRqvVpiLX3cIjvUb4VcnM0rsTrQkz/9VVgzuYMjBPhepR8gs4ghwp1KxkFZN1kWgHSYJOwtOA/DKkZikZ/xVUQSP8VTM/SPrjbwiFFKW0k+YrgMCR92BuZ2OsSPjD6lsGfJTPuht3X7JvUzR0N5atGm5C1CeZgpkmQDLE6ja0TMDHfho6amUIEQwA1G0+YL/Ejc9scmnytTsvKATBU2qaxcn1ahpmLCLAkE9cG/vMqLEhlH+URVgT8kEkReLTM4R0f1Rti0wq7i3EqeVo1alOmigU9gYPOQn/yhn1TeZPfHjnnCZG4vMbHeQdx/LHq3G2U5bMLVzCsz0iQjXkU1JXTqN1JcWA9SxuMed+ClDZpS0MtNGeCLEKLWHWTIPS3YYtYZbJCiGDhXXhjxfRr0lo8TIW+lKzDlbSdnJtrH7W15a5BZ0f7O+Hn7xQsW9FViByn0w0GDHYHA9XiFOp5QIB89SLMG5Smppm5QiAdwZXpGPJ8zlwj1AoBCvUCQJIhiL2nb5tPvgGicjCI41XsvFuC5WlT1UW8wz69SndXkELAtY3vffAPDaGuiCdSm8kb7kA3FjbYQMfc5m1XhgrhSQcyykAzqULUWQdp6j5Im84/eHa6tR5GLAEi/uqnbob369MeRt5eG3jGnr7KhmdUFxvLAKqh6jFzGltJ9rHT/AFOHlbKfggDR6V6D1lbkRI8uLTe87Yy4NljmM6oNxRExO5O0+0SPoO5xn4141Wy1Ql9O4UjWW5SlQWIAuJ3jcbXxTsgcaOdShf8AkAnPjTxOyvopUKTjQraqiGpOuDAURAgi5P0tiKzuZqZshWy1JGaFp1UVqZDn0m1jzXgqT03nDQV6VZBXpVEfl8twxGum5UqAwi4kcrgAQvfDHL1qVIiurrUNMgimGkbBU1ED1Cd9pBtbBue+7OFobAwFqKxy7ulYCm3la0VGULpSBAvMk80EWknqcC5AUxmG0Nq1BtR1qwVRU0nTENJf090v0wm8S+LK9SoDTFOmqj9gVGUkhwQSPxeVEEbfIxO+H6dOlqL1WR4OpJWG8sEKFlZIiwgjDQ1tshAATqqDj3HU87TSIM1YflhYLkHVqAYVQUBVgdJDfTFdw7h5CRr3gmJBHXvFpPQjfHinEJRpBmAGMwOYgMf326/lj2B+JVVYsKZWmVBMsIIvpgDUb7H+oyo0Ahy48QFvmqKKQC3XYxad4FgTHWCdxie8e5FNCQFDKQq2jkJC7z/q/IYqnCVdDgMNKTruCxIvaYMd73Nja8/4qp61e/Oo1AE31CSFn3HaeovtjHCNFrTlTqtAiCI3G5b+cCI6D4jBNVwLt3sL/W4O8W+YxiHV50iQRqDdxY3kAiSJ+u8i/RyYgE7kAgz9Tva+8QJPvjzznVaMIvgels1SDc2oinpNrlbX6HVHwT2ti7p5JWDLpdqgEABbQCApkRpCqNISYB1++PPsqopsrELy1EdRs0pUB2m4sdu28Wx61xSmQVq0ib3ke/75Fx7j/NOLNnPRJalvglK63CadEoCgksXKj0qgEhT+0QRZjexjEb4zyIpVnUABdYYEHuZMj9Z7k+03GZqEozBvMeoBLaI0qxgTNo2AEdSb3mf/ALRkK0qdXS3Mxm42c8ouYEStz0GOqi8HuTtlfu6gJ0UGiEzou24HcCx73tNv2vyHzVHaA0EG0XtN8OuH8GrVKZdKYbS5sCCbSDIm4JvAnptjrN+HqvleaWWVgshJDKpi0EWIkyJ/WwS0OnRex9RT5rHw/wAXNBlqCGsEdSTzAEj5mQYiYn6E7ilWm4qPSeVd9amBMMFYg9rk/lvidyaLDhhNlMn3H8O5P1uBgrLtCuBBMg2+O46Wt8dJwFTIjrC8XbWWXBdZigIggNcG/W4gQbQfrt741eoikaUb1GfuxOm28j1X27Y+ZbMfeUwzKoFRbtoCjmBklwV/MRjbIgHQeUtppWU5cyVzDaiJIJ5byRcRrITTD9nZLcx3qSgZZglImYtIIM+ZV1AGZIg7RABsLdAN8dcUoLTfTBaAJIvJ2P1tjpa9MearkgrVYmw/FOq6iOh09I2tjDiFalUaWZgYgQwEjeY07mf+NsG4Q9etT3zmM3ekH+oHhNZhm1ub11E3AKpUUQI7CB8dcE+FMmj6lYqul9El1SZ0gWZuYHy5JAsWwDwyoRmlgkKteCNPeoJn90e3fDLwzVam9fSbDMBp1BTNNi2xVt5gdo2M4qqRaZUrpgXdaYLmE13hwSuo+ZTPqbQIUEGZN1AmCCRtjjh7rTrZYkLCkyQbgBjI29u/U4LoZmFGqpqlVUMHBHLW8ywFPYzp3956YUVeUKxINqhMmCRDHvacTAN/VMp6FVeSy9KowYroSw0AheQ2UGI2sIEWHQAYTeFuG0cvVakEJrhAKlR3tBVWKpTEdIvLE78oIllwDPNR8k0QXL0R5qRIPLqYkQIiCZG0/IwwpPkczlqGY+7KtFI+YHLK4tp1Uyrqu7DUSoDWhbYfRIEg/PnkpHNOIXVKlTanlyipqRSwCAQpBanYEk+nux3mSb4nPEnhyl5bOgKVDqf1MRqVSxBVieixqUiDFoxS1hlqHnJpP/b6A411zpLzpAHnAEcrC5sbnvhX4xqpTyrsSJqIUQKNMhheS0vAF41RsDvGGFwuwsDTGV+47VP/AEs9hWb8/Na/SDf+ukbkc7Vo1C9FiptNiVZQfxjtPXcTYjFBx81F4e0geW1dnTvarTUzbaQYE9fcRJxD+oEEEwItDMINt/3fkcLY0OYQU8ar0zgHFAhTNAqqVgC2o2WJkExsDN42F9sLf7Rq7P5OsDUWYiJkgKIkgbnzCSfc/GJzgHEIoGizD1ip15VIIYk7RJDC8zPfDv8AtCzLFqRZPLINWabHYKlAXsPxBj16dxhdGmWEt8PRccwVP8HzIo1krFQxStDoT6lJ5h/4kwLX0npb1Xx1Qy65GpUoKqqwYahcEQGUyehBBj4x49XryS3QNEA7kWm3Xfb/AIsKWdZuANqjSKr06d5IAo/u1KQOyxM7lpE5WEZCVcVkV6fRVy+WLdjCUgf01fn7zhPWp6iaYOkqnKSSY0nSwMcwBXQSQOhPc4f+M6ZXNMijfLrTjtpopB36R/Rwiy4bz2endx96AYvPNA7AqxXaLjGjmuAkBBcRZHZirFlEAdZCrp7/ANW749Z8OAV8lli/MXUU2M3IpCoGm0m6D4kT0x5pxZBpapMhpcMd9BChQB7aiI7jD/w3xB6dGnsWy9R9J1FgdekkGJABmN55j12Go4BkrC3K9HynminBBYXAO0FTEEduoa9iOu49CnDK5IIKttaxNj1mSGO/4m/Zwu4f4py1alrpVAuoTUp/4qGNJhPxSCLibhT1OMOCcTarnKus6Q1JWCdFVaoUgD/9TcCZEWFgo4MHVZwldUKlGi7+aqtz2Vob1GTAG3UgmeY774XcVznmtJAAJMAHoNr/AIvTvHb4wV4lyn/crABLoDeFDaWAjtPMemBKGXYyrk7HkAm4HQgECBbbqe84Q6m8uhoR4hDVaasSWAkzva8ySSPyj3n5vvCXiIPSTLZohWKqKb+kPYR/pfaDsTte2IPTsBvqMn37/Ex2AN/bDrgCip5CnS1PUiGRPMphpk3BHecKoVXM00WVAFcvRKkU2IWnJYnaIkkDsGPMO3MPw4l/7TXDeVTXUhaNVpBABIIOxIIA73jbbShx1kBpZiSimKVUySsX0vuWAgQ+9hINyVvjSVGXctKupOi/4lJUqNrL8G47YruBBt/51JLiWiRqEu8N1agzFIIWXVIfsdKlttiNxta3bGfjTOVDVqKWJAsNwJO8C/Tf3I64ceHqKLSp5hxBFd0sT6TTUbbbkn6nCfxQgqZmo0/dxIJHcCfa0dzfCILWar0aO1U6lQPdjHmkVMnUxY3MddyN/kXH6Y3yrk6hYAqCJt1a09RtjlstGpb3I+YEDYbydsG18q3lKdO+se4ClVMn5Vj2vhboLSkbeZuKAdDFzsRMg9CLRjo11mxYrrI2Pp6b3PTp/PbLaddPXZTUSZgCNYN9Urp7g2iZtgqsKOjVqpQCOmXJYjNjVMcwEe0RMymG0ad4Xn7KJaVM5DN1aVbzUCsysvrhhJQ20/si9wRuO2HmS8TVsuCqnKwx189MD1AG0leXtAiLdICWsqnMViNIXzmVWEEEXUQFAVhsbCIIi1sGwjknXTHSFhgIAG5G53PucUux5L1WX2ttbIzr2pFw3Mt51Sdtfb9hhHxFsNcvlzrzUAmK7KwsoGt9IiWW5P4ukzbfE7RJWrUJ7kXuSdQP8O/XDzLqPtObBERmiFACGIrajBYGDYQFgEiDIkYa8ROY0SHCWi4c/RMaGXkLuTA5i1MToZUvDHrG2+4tgLNuNIsJ01RqJ2gNIEGJO959XzBtOowFzPK8Cac/3ocfgJFgxJEX2gYW8RNt4/vSAB/k1DraQSetz+SBl2so6YDWmEB4czoV2WrVZaJpsDBuJWFKRsQW1QLdOth+FcXOXDoIelUAFamfS14kEbMJs4vbqDGEIJ2GPQ/7P+C0jTOYYUqlRCWRXqAQFVSSUKMCVnVJsJHzi4gNUYJKZeMm8mnSrPqqtWFFnVpEslNtGvlBYgGGEJqN7XAhOLcbq1yWrAM0yDtAAPILxpjfrfHq+c4iuaVlqrrfSGamdbXvK8tMWUqJYDciBIx5l4k4UtGsFA8oPSVwhklS9tLB+YG0ye46YBkcUTphXXjPKaOE5a5YlqhN+r16ZHT9L/xx58zAXH7LGR2k/nv0EwceseMaKHJ5amw1ArzD3YUW/O8zjy7juS8kkR1YA7yoI7bGBJEbXnuii8HocfZNiBKq/wCzvhgqtGqGatSEkTKU21GP9Wl1+RPQY7/tTzAfNKoN9NZm6WNVlH/2vpbDHw1RbLVKegEmlSRjqWeY61YDuxLsf+Iwd4n4Gc4gqqR56UBUnowOpmU+3MWX37TjKTgQXcz6QhdhwXmzUJUNAKtUaTMkgT7frfb4m68QqqcEpheVdSmevPl9R23PNe/U4h+H5BqtdcuQQz1vL0mzDUdJkHaJkiMehePkA4Y4GoL5qwB2+zgD+jhnEIikXjLNaOIgFdWpEWPmmkH6W+k4msnV0ZimxNiFRrduT9CgP06xik8d5jy+Ki0iKa2O+qjSAj8sSnFMu6kEgg6qsf6UYvPtYyPg98cBw5hc09EJpnssQj0RF6g0+yVJY/kykz7A458N1wwq/wCoHcmNQa4va4Anb9+NWznm5c1AecAqT2Y9RGxaLHuSMAeEW+9dQYJSxAm4Zf8A/Rv098KeDunSifiEP4ZIWsnckrfpA+N7dMX/AIfIXMS0XoVFtNrK9pWTak309rjzw1AlZjYBKpMBY/FG0jodrf733DKRNenuJLftep0KwCTE802sOwwNfFRrufz1SwMJrxfiFCq9Ngzcj82mQSGtMi9mYWH7J6Y0yNPXBVuQkzymY02uYgQL2IuQLwQoqcBqJTZ5WEWVi94kdAbHoZ23wzourVF1gOSQU0q3R33N4Nh6iFkDaMFRJIyjeAPxSmQYJHWQB8yB836/74d+GGgreWSoOVjBVRWJmB12HuAPeZ+gCVNgZiW/f/D88N+D1/VcKdVtiYgagBb9me+PMGFz9E24rTAqvJWdRBGvZAxvH4SJ+MY+KsqoyWTqAcwCAtvINMIJix3H5YM4wCcw91DGoQsxdSdTD+M/84ns9x53ofZytPy0SUgXARNQ3PYdhv8AGKGkAuBSiwuBCN//AOb05cy0yJ/CpxNupluaxtc9YjptHbrvivyY1cNc7Hz5sNh5afntiVzSW1QvQ3ETbr1/f+/GOMW9ikdwIQmVzEw8XVdUA9UIAG/cj+eKDj+W8kpTDHkook//AAEz3nU2FHCKQ86gjAhfMExMQfSe3VYnt73oPGzTmKgYfit9Fp/8/ljHAWEr0/8A0cd4Cls0pjl3JER7kAfvjH1XeeZG3WREGPxye50jHeWqBKlOY06wCTEAGxmbAd5tufmhq10ltT0hcg3TfUR2vb/iMbTdaNAVDsjLmnKiaGcrJmGamVVhUTSY2JT4g2N99xG+HFHjGboSlOoApOoAqh3/ANSk4DfLvVzdXT94RWXy1WxYGduhgAXta5wzy+SrVRqTKh45SSFMEbgahIA7YqM3DsVxe4U2hoB1mY59ahaeZIqVdISCIIgG0i99rxf4w3yrzmc9CsVFZzKqWChqpEyFaOm8A4SM/wB65MQNUbydSgfAjecOkT77iMUw01mCghoJ87blZYgCbyLEC+KHgQZ6kDuk1sjmm65CqCZp6tOonVSP+GNLTqtA1jYbwb4Q5tS/sZqAnb8Jm/8AV++G9Xh6F7Kka6hAFMC7shQnVVZoiwgalvuTbPOZkQWAkFnsRtFjuIIsNx1vPWeQDgymUWANgKHp0pA2mbSO/fpH57Y9U8K0deQo3YaK1IAB0IMOTe3K0uxFwwMGfS2PLV69e0bb3iO/t3x6R/ZpmGNCoi0C+mpPLWNOSdJBCyt+Rbj9Lza84UgGU84rkyUs9U6NL0iHH3Z8ynGmSJ0A2BnZZkgYmP7QeHpSzOXVVQRy6Q51BfMbTKwFHMHMr6i5kDdrBeCaCzU6D02Y3b7Sx1GdW2uSZUHv+WPNvELl+IqDbQ6AyxYm4Y3YkiZJj3m+Eg696Ihen+NgNNIAwFZgOkQKIjEymXVqqh1VkZzYgddHSJ6W+PYY2zvFHqHQ5DeXYMoMnUVktcjZBe2ODUiqef8AxkkDpYjfvy/0Ix5dR1xkclU1pAhWnh3LU6prmooKqiG9v2z09/3e2C+F0589CokZemAO33A+m5NvbCDJo3/dOHdQEpLCsQCXeopkekkA7x2v0xWcOyytmc24vcIOljST6H+WKtlH2WAKd/5E/OCQ8C4DRrcSXMnlqUWqGIBFQNrAJ6grqkH4Hwg/tFIPDtM3NSmQe5NFB2/z4vfCmnzKtwW5T7wUU7b9f0xCeP4XLUB0dqfvy6aI372OHtOAu4pVx6mamfNZ6ejSFsTP+FTVYI3mRAjr9Cg41V8ytTKwRTeHg7FmUFbG5jc7XgbSWucrvUqlBU+8K+suNQGkDkHVyFILXgG25wjpcIdNamw5CgY/5jF9/UpAteNtsKYQTc45hNAxCW8HBWuqFQ0NpIPzvewIjeMGcJQpmisRzMI2mxKxBF7D5wdmeGuMyXUchMzIW+m8yZ39jZjfHzNUqi5pHCPpLLqcKdIuAZNh3698Nc8OBA4hYRA7Ek4nR++qrptq6dJH8/8AjFz4dzg1UKjQArLqDAnY8x7aRzAd/bpI+IwPPIvLAN23+T7f0cMPDOYnXTI25wADPYzBvuIt162GF1gXUQ7lCBej8RptUVqYkIA2u8MzCQAPbu1gYgWnC/8AuxykGAbvtAYQLRpEMDb9k7zhNkOIeTX0M7U1qadDS50OGANluNQK2iJgnYDDPyqccgIGkamFhIXmAPQys7AmJjbBMdIlaBlc8coAPPTSDC7SJO24uNp7b464KGJqICBKLzD8Ji8SLnmA+hvcY0zdFWCgksVJUEsCfYtJETPQjY/GBKCMGjlDLytYEypHe289Jlek4krUSHEjQrSJaqbjlUisIIHmqNJtAaLz2jUoi/qGDuG5yk+XbKuNLqBTU9GIVY/0sbWmD0vYS65suup2m5LE2tA0xO0gKLC/thl4dzQBrUXp+YzafKDRFtakWAsqhDG5JO0ErtN33DCAhJ8jxE08u9IhpeS0N6WCAXH0next7YX10JUgA2mSRIMTt+Q+owdVyzByjC/m1FuZJOpp2nqT+h64yrUpDQLHmFuhAmx+h264nqP6Ucv9qMtJ1SrKoWLFfUCGWY6BfbaVHx+uKLjNQZg+bcMx1QpEdrdzYj+OED5VjIVo1GSbiBEQPcx+X6tqCxRpqDICX7SN4m4uP1wbndEwV6+2C6kCgqmSR1N26xB7XFhck7fW/tjmqJDGabldfpvGnm3I78tvfe0YZZaoCySLa1mT1mZjtE398OnzdPrUknV+La97n9MdTJAUOzsBavP6dGqHbUGDGGm0jofcQOotths3DGAXSd1BNyLn6/vvjbjQU5sOWhfKjVuB94BsBJ5WYxB3t7fqeSyzFtWZpqAxCzTnUvQjlMA3gdMWNeMSJ8lXY8tAa6NeChBWlnARWLCB32mQARLdNj/u5rI7ZvNQ2lRXaTJAks8cwsYN772woVuapJ2UXMDm0qLdZiRMbfIw9y9V2zHEwJYtqhRqB9Z20qw6TzQLCcUv0PckuNzQD1+i7p0V9IqJPMPXMAgDrcQbk9JPfA2aq2sR63gbbi/wemHGcqXrEs0Mzsq851F6CX56i7OkXUn6QAqzRnUYv5jRPYqI/r26YmjOs+CdQAAKiXqkmACB1G9+p+tz9cWfgOmpo1ja1fLRYT62P57D+rSApajb9/8AX6YtvARJo1oB/wDUZa8wTNRx9drj+jbV/FRs1VPTUGxC/wDr1t9KRM+/++IvO09XFyhJA1r/APaX+UYtCplYtHEV/I+T/v7TiUqUz/1bVpNmB23GgSb9Bt02xKDAd2FNIkhM8wx1PDGS8EAX3MfB2IP8caVOWo5sSPLaY25jO39X6Y6rKTUqvsGcT8Q1r7267fpjvNqZYRYosfRp6/P9Rjzi7QfOCqCqsjOisYEHM0KZ/wDJCdukNh5wV2ObrgenU0kEdov32GE3CVikt58ziCnrsq0/y9E/84oODVfvq8RHnNc7zqj4i36fQW0Wwxnd/CpHHJQXg+lNQ1dW1GlaDeaNP9Jn8sRn9o0+RlZn+7QmY3BpgW+pH8MWPBDUFWiFgKcuhYDaApAjsbYkv7R2ihlQdvKSNpJ1J1m+378MZot4pHxGlS0t5oQAE85Jtt6TGokETC3sNpwPn8rXaiTqJUgaA7Av6dQLEDqHkAkmwkmZwXneGoSGhWIMRo1by2xBHzETI7Y6OYqhiVaLiQpYSAoAiTEgC1xYnEzHgAQfFN64SrihrKKLrqLFVDL3aFO46SoE9vbffxC5FLVT9JgtIBImdO4JH4djuPnHWTzoNGgtUtr5lILEMhDHSAJtrBtEcw98fqOaSpQTUdWrUp1ESSWsCRHYx8YMyCMaFdqEq8RUZrBv8i+2+ruSb9JHW2MOFutOqrGReIjaZF9u4P8AxjviBtR39BBkSRphfz3/AJdchlRymdQPcCLXv/AYoblkFCBIVF4gyk0tSk8pB2v2aI2iZJiwH1w14fnS1PUQWDAHREmSYaxIm7sP+DgDKP5lIagJ0wxj2ANyDPwZwT4SdhQq02gGny8wMnmkQTEAnVAj+c1DkdWrgiKruGAiZVSsPaSwJECQw0/mZ+Roo1QAVUrO53sReOpsZO0++CFYDSx0lQ5QQDMgtYmwMQLm0LfGPEqcIzLT0nWOgHZWmNolup627ssgkzqiI4dq3y9IqCrQ2kAtAseUmBcyBAFzjjN5HSdRYqRDQBss8t9t797+2J15CqASVsNRE8se4/vCBdT0jccw1IJN1QD/AEAjVpTlmZtEzJFiL74TuSDNyXlOsyWDkVCxYPMsZIJ6sbXJvP6RjM1By3HMANXfcDt2/jhblDytNxb6i+52E2P8owcpldo3sBcX3HxMTiSq2HZUzpDiEHmXUG5Igi47wTOx/qcF5GoalIElTzMd5MEA/SSxMCbRvbGWbQEgwIYdd7g/8XxSZnh6tQo1kgmrRFRrCNaU6ZuDvIUzb+MupNvYU+nU+2aZSeiIjT3ExeJIgfP+5xhWyrliFosBMLzE6ImY/aJsJO0YIy1UagL+oHv1FgO/6/uwzWuhGoTGo30vcCBP6b798dTcQENBoIyo3ilUiuo0CmGUwI6B1iDpE3v0+vVzlq1PQsOvpFy4uYv+LvI+mMvEbBnQ8p+6IkyDuJjVHfsekC9xXqpP3S5g0/wfeaTH+aFILTN5w54ugqnc3sAmIUzmCoq1fuw5jTubHSLn9Fj23wwrUWOYzbIy81UjSSQZBnVYXsw3jY9cLeJoBmqxO4LD/wDqAF53vEQb/XDnJya2fQHmIqDTy7mZHOQALAyIPa+LnjWPmUom5rQRzXFOgoMsyqNSsdLSYVSLCBJMyT3MXxrnqQWVvZyebeCo/jG3Y4PTMSx0sADrH96kEOlJvRSphSCykRYEiJBBwnq1b9S4eIO+0H4gk/7npMWkHVOoAAKNqxLRO5FrHft/XTFv4HRFo1D5gZvNyxIiNMs0CSLm5sP44hqtE6iJm/WxN9/bF14FyemlUaCNVbKmmTFx5j369RA7x0xZV/FSNHSVN5l5Ez9uS2w/wSdt9+vxhDTypHE61TTKgAAgGzFUjYGbAn6/XD0XLRHLnaZNv/yCfyHTpgDjVZqek6wDUcLE7Exbr8ziJ82kDijcSMgLinSeoxCI+pnELpaYuZKkGBv/AFbBJRiZRWM02AO0GBAvE3G+MaFYEgtJdVAMPEDUSJ95Jjrv8Y1cXIDKRG1/0tERfvY4gfoIGfJZ9USJCJyWdFGvl/tFfy6Wo+ULFdfdyYVQJ3JJtEgbnZHxHUWvV0Lqg6yzU2CkuWYgcwuAQSLQWKwdMlflaLct0EXvJj4tfBZWLmTpsTNoG49t/wCpwz6lwZaBnn86sJe8kyicpxuojoyhAVpikAVMFV1bifeZEbbYX8ZZ62XCBaVWogApvU/CBb0iwO51ST0iBB13tI+g2nb5/Xrj8KeqStRbCLEb2/j7jCxtFcGVpeFll+GgiXkkN0upG1rb23mb26kD1ssFMSw+Ttf46YPamxF2kmLjse2k23/TrjN8uABpuRv0N+kdeto7/GB6RXGshKeVBEMxYMP2rGd9sYP4fpsui4XcQzQCPYSOpixjsdsMdU77fUgyO+x62EC+NWpGA2wY95tf6Rc/njAajTIK4VkhPAKZI8yrrCsXAFiJaSDpbTMzfeO02I/6RlTAWmw6crNe42kkX7+wwXT0xEX7dSfkCevXt+eyqNEAXHXrPQ7THb+WCdVe4zcQsdVJQdHhCUydLNc7WPbt0gReesXxhUoCi7GQPMXmXSCGI2Im4Nj3uTtGGj0xveOs2J337R/DpcYHzlMalZH2ERaJ6zMxuR16dyRrHuDplYKzgIWJzJIILTzarGLkReCJt+hx09e0NHMREEwxgiWnVe5GxEfAGP3k2AZiL7Af0dr/AM8drSpLEsNQ66tz3sYH9b74Ntd/Na2u5uT5rmpw5YnW2ux0hdNz1jrY7x0BjbAx4exTpa2jXzaewta8mN7nbbB/21A1mUgzbtBuZPxvjh8wjEqCRp/ZIE+9x/V8DvKwGqIbQIQdChUaNyGHMGBWGEHYiOtvcT1ON6+YFIqjI0m4jdi0CBe1wbEjYfGCMzmJELbpEmTN+trY5y2YBVIEmJnqskyL7XtjC5zjLgh3jHGSg844VlRwwabGBzCR1kDef074Jbib+SKILto1aVTopLA7A2Oo9Ta1sfamZJBE7n9dpj9O9sYLnAANiZH6bEe0kxe8TffDaTyOEIC5o0W6zpGu7bmFgkA9JMTEXO9zjunlqzNKo8cjKCV0wDbYyW0KQJ/ngc5ttWloUnYxtBvtbe+xM/F2+VzyhVTXStAMPvpBG3l9Z+be2GAcgm0QCDKl+MO61E8xVGpakAMGNkmRbrHtPWOrfhvHaC0kWJhQCdSrMWkhjJPc9+++EXi3Maq2W0mTpqiQTFlG+pR0n88CcTr1armpUh2b8RYKTp5fSBA2iPbFDZYAR8yVTbSLYecT6BD8VSmMxmgabMQzgMpgB5kHb0xaO4OPyLGezfquJACBpkqRZmHQjHXFssTn60KSPtJBMGwmJPSB79Adsfs5TrisayU6cPSSC9VEB1U0b8bAyLraNvacUuEyEouJaBGie0k1c2jNPIgailER21KGn8/yjCriqrSYa+TqqLUDm69GnnBIEm2/xgWa4Ynz8oh9vMcxMbqhU+/T4x01JtznGN5+6yykSY6sy7fp06YU2lGsLWmqMhvigshwbzKh1FkUtJDKACsybzYwBsOg+MWZr0kVdFWm+nSRoR3B8ppSAlgRN5MGbdZk38nSG87NVLkSKqUxIi0AOBY9+uCuJ5GjRbRUp+ewXUS+YaqBI/8ApinePr82k3AE5KynRrdXjyTzM8Zpx6jzOHaKLKJ5b85gnlF/YYS8Xz1OrXV/NimgBmoUBLAyY0mYNhft+Xw5QU9H/Z0l1iRqRm+kVKjHaDzAbjrbBgCilrVaKVA8aRlqIgRM6ypvNoHzgXWtwUTaDqgw4eazo8eyqgBqwIBvAJ/KF2/njqj4nypkDU1h+Fjc/kBHwB2xivFKokGsaRUbryg+m/3dOyjVEk7x3GD+C5ys1WmGq5isGn7tKtQM3K21tpE/Awo06esFLZsbHEi7I6uXgv3/AFyYijXYG/LRJv3/AK6bY+0OK1oK/Y844k2FAxcQduvx795x84bUdqmmrWcgbkM57WgkE3PTa99sCcYCBiEqM6+4afyYib9pFscGsAmPNNGwsNXdyZ7PdENnc0QAMhm/rRb+NvraYA6Y0NXMxy5PMbggkEHYgwIsenTHHGcuBWcGnSQwh009JVRyFtJJNyJO28/OB6qU2GpQxmZ1BBDC8grLSTc9P49LP8fNYdiYHBuTMcOfej6FXMqCBk6w6AahB29pnfe37j+SrXHpydXsNTrYR+Q62jtjGvpNGgWFMMA/oP3kav8AE/Ll9jjNaOXNO5YPJn0xB+hb0wRB3MXOOFh/XzRP2FjANTngPdG0szmPS2UIFj/eUxcHt9MfTVzIgHLwepNWnHwL3EfqT84D4XRRqGY0KhCqhL1PUL/4cXubH2jrgaEUwVZoHKy+XfrJ1CSbxa1vy7on9fNbU2FjOZ7B1dqYHM5prHKn/wDfpjt3Pa38sdUs1mVXT9jG/wD71Ob3O5JF+/bHPAcqDmEVadJ3KMdNVUKkFSDMEDUAJ+pwBwzh9J2AJqld+VBqO0TOoQZPvIHTHCwmLVx2Gm1pdnQcM5702bNV/wD8G3vprUvgjfbvYbYwzFGszT9mrKIFkqUjEWi57CSTN/nAS06fnIEAZfMGgVFENJBGsWAU3B9p+MaZ5KZzNTWqgK7alRV0hb+gBjIHQfHaMYWsH6rfomW3Z0nT3X40cxb/ALeqO/3tI3/P3ONDlKxP9xV7WqU4Bn2k/O2Bc1QoguFLQBM6QCDsOsEd+s+2COLUqYXLE+UJpL/dKAYverDSKp6/yxgs/wAV1PYab2g58PdZVOH1wf8A09Y7CVKwBH6j/boMcpkc0TJy1c/6VH5zO3+3xjSpQpmlTQGX1S50AQNoWJm5ESSYm+DqqinlVdBSg1WBfSvmmRsRrkqNwBF4+puLQdPNBT2FjxIkZ4j3S2pkcybfZM0d+inrveRtgqjTzCpp+y5gj3WmtyL31f7b4zopQOoFBCgtqhTMdAdUnV1MflF9OA0UZ62lac+SxAqxC7SUlhzjoZtf6ZLDgtXM2NjpyRHV7r41XNR/6V9QJ0nzaYsdwRMk++PqHMqsDKO3Yl6TbzM/y6YX5JaWoeb5gQiZTSIMddU22FhMz7YL4Iw+1oAil9bBVrAadmEPcCYjbqBbGxTibfNadhaHubnHUiDXrhgRk2MAWNSmokjaNR2uJ3x1XzWai2TVTI3roJ7/AIoP8+uEieVrErIDcyyqrpEyFIJkE9vYg4xzKoWkQqm8cvLcQBFzAJmZ2tgS2kdW+aZ9La8MBPhj+ovO0c1WqU3qUURaauP72mfUpnZpN+l98cZzJmm7IKqtBmabKy83MdJ07Sx+PfGuavl8ux8sKutVKR5nqF6ncTt/PHGUbLhQKiuWG5DrB9xJB/PDIBwMJhpCmILS7Xh3LXj1BPteZ13Xzn/ERBJN7A2EbYwzWTpLQYywqwIQKLG/qYi4ndlN4EDbFLxKkPOzrm8Vao0zYjUTBiD+RGIWtxs6U0UaCF7k6NZuRt5pfvh1pulSF4tAJI7E24cwVaypUK61HIRqNSDYWA09b/5ryL4Hy2XquAaVJvfTS8w27Egwbmbdp2wX4nrVMtmhQpVWRNKklAlMkm9zSVO8Wiw+cHeCaAzWSz75ktWZaZ0moxfTCOeXVJBkA/QYzd9aN+0tcILfNLqnDaw9X3czJqstO5AGzEEbRAt9MfuJIrMDqy9FNIXSa/mCYuTBYyRePjfcg5bhFOnQytdS2qq1XUpjT904AtHWbyT9MV/jPhdKrxL7xdQXLqY2k+YVElYNg3f8K9BGOLBOVw2kgQ1o80go5RGpGsa+qnThCy06z6Z6TURQOmx6juJL4e61QuVpVqxVqoZVFFVGvSbkmrIhVY7fQmMcInlcPzlFfQM5AnflMDbryL+uDM5QSjn8p5KhIqhOXqCUF+5hjzbmbzjC0GVja72iBA7glWezlOjUemaWY1KShHmolxM+mm1u1+3thtmsuMvSytdaTs1c8iiuSykxF6aiSVabH2vM4HfOvq4ohgjzDNt9bkX7lQo0npv2gnirNSyPDa6MwdQ8Xtzrf9Bp+Ccda3kuNapzXHCckK65p/IpUmy66irtVMk6rStVdIAQ3jqOgwLk8zUPlE5aglOq4VXIqn1GxhqhA3kA+oXFjOHHgZftlPOVK5JNUU1YDaArREzBFo+BiZ4JmXzFbK0Kjt5fmLYHa07+0QJmASBGMIE6Lt8/i4p5xfL1kzVall6NB1pAEnyUJgqDHNMtMgASTG2O2plstlqlIUTWru6lDQpaR5ZPQpNgIMzvYbDGvj7K+RmFqUXdDmYWoAQRYwCsgw1t9wZIiTh7V8M0DladMal8nnRgRqDPBa8bExb/ACjtjSBgoN87mkvDKRKZwVvKpvl6QdSMvRgmGbUeTmBCrYR6zscJ+HDMtVywrJSSjWdF1/ZqE6WdQD/dnTINtXcG4IxZ8E4JTVawZnqedZ9ZmQ1jsBc6jffa9sB8N4CvnIDVrMlFhpQsNPKQyhoALAEAgEx9MYAt3hnVSPHauYpZqvSomky0mYEnL0JIA1Gfu4lRMkxYe4GGOYylQ08n5LUGqV6Rd9WXoAKFMEgilMTKxc8s2vFBxzwtRqZh3D1KZqiKnlkANHUypnv2kY68TcCprl1amXptl1002VoMT1JBMzJkQZJ74LU4Sw9w1KnuEJV+z556xpJVyyiEXL5fdi2/3Wx0gQINz7DBHCMtXarQo11oqlYkkpQokiBJX+7iZi4DC4uThl4W4FSFCop1MK4HmSbwuoiIA2N8fOAcDSlWL66jtQYJSLtOldoAAAgSSBEA4F0ZR7w80gzAzHk1aqvlnWnVKhfIoSQCwmNAjvBuQp6A4LrcPZq1OnRqUWD5Va2p8tl/xAzpHljsG7AG8xOD854RomqwD1UFU3VWEDUdRiVP5GRfB3ifw3RKU2GtDTAojS0ciRpBmbiSJ6zebYKOSHemdUhoqTlVqBKD1/tXkBPs9HS9vZBcnqGUR+eNeF0oevTzSUF0Zd6yFKFK4W3Wne59MAz1i+KOn4Ty4yXlc/8A72qRq16Y6CI08sRt73wJ4V4FTbzqtRqlRqlM0m1tI0sF1e8mAJnoIxkYlaax5lSdLMVlOX82hRWnmKiKr+RSsGIE2W1jqE7gEi2GXFcpVGbr0ctToMtHTJNGlI1iQPTc7j6TbBGX4EgzH2c1KrUqUsqlhupkTAE9vgnbHHjrhyh2rIzo9cBaukxqEQemxAEjYxjrRdC3ev5obMUZymUq0RQapXd1K/Z6dzTJEDkkem5PebbYGyNJwmeNcUlqZemhRBQokc5tJNMkyNIF9nB7YquIeFKAydOmpqL5A1o4YatTwzSYgyfboIjGXA/D9JqNd6heo2ZtUZjcQwgrAEGYMmbgdLY0WxKHev5qT4Zlcy1fLJXWmlOubMMtQuIJ5fuzBMDcWDA7ESsz9TOKazLTpGlRYgt9moQVkgMAacmwkxtN4kYtPDPDUFdVbU4osPK1mSkSbRHfbawiMbcV8LUg7olSsiZhgXUOIXUZYLIMAzcGZFtrY4PE6LXOfzUzxOlU/wCyXLFGfM0dZDZfLiDEk2o2X1WvAUz1j5kK7/Zc81YqtfLmmFXyKNi7QP8ACG+0Hb9MX/GPCdB6FHSalJsuoFJqbQQIiDIIPzE73uZ44d4Pyy0KiNrqfaINVnbmMEkQQABBuLb/AEwQcISy93NQnBftX2iguYC00rEXWjTBNrAkJYmRbs0xcYX5utnTWrLRKslOq9ME0qP4WIE8gvEH64v+H+EKS1abNVr1PKuiu4IBmxgKLiZ+cZcW/s9ytaq1TXWQuSzBGWCxJkwymCdz0x0gFdfhf//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TEhUUExQWFhUXGRobGBgXGR4cHBwhHiAbHB4aICAbICohHR0lIR8eITIiJiorLi4uGh8zODMsNygtLisBCgoKDg0OGxAQGy0kICQsNDQvNC82NCw0LDQtLywsLCwsNCwsLDQsLCwsLywsLCwsNCwsNCwsLCwsLCwsLCwsLP/AABEIAL0BCwMBIgACEQEDEQH/xAAbAAADAQEBAQEAAAAAAAAAAAAEBQYDAgcBAP/EAEgQAAIBAgQEBAMFBAcFCAMBAAECEQMhAAQSMQUiQVEGE2FxMoGRFCNCofBSscHRByQzQ2Lh8RU0RHKCJVNjkpOisrNUwtMW/8QAGQEAAwEBAQAAAAAAAAAAAAAAAQIDAAQF/8QAMREAAgIBAgQDBwQCAwAAAAAAAAECEQMhMRITQVEEYfAUIjJxgZGhUrHB4ULRIzPx/9oADAMBAAIRAxEAPwCF4Tw/zBUqa3DCoywL2M2iZEnV6W9cGf7FqrANU3mZUkwpgm0zsbExa9pOM/C2fp00qB5E1g08w+EEiCqMZmZ2sY6g4qm8RUZTU1lJIEGQakyeYCAZMR+0O2OWb1LRclsTScPrC+ukfiOmQJiCeUqoAmIE39MY5VsyD/ZjcTDQesGVcATIB+VgZxSDxBlzQNAldoDkrbUwbUpL7yGj0ZR+G5nn0KlXzFCinpZdKy3x6oPKI1rqLfLpMhX9A8ya7krTo5h9qTlup36XPxXP+WPjtWu32apYQSAxBsJMBYiJPzG+LRcvS0uQg1HV5agE6AVFxqSbm/eJiZg8t5SmmGGkAJrMiCFRgwAIuWaGEnqZiIO4YjLxE0SX25tJB16SZI0kgn1tB6fMY4y3EQPvFB5SBMSotIkk7mNtrCOoFutGlTLk6ArKBTSq1O4jmgahYtERaBJEgAitRplXWk5d/hUF1MgNA1QxGoLPcc0TucLwJh9oaVfwTOb435h52JUXEoBvMkAN3t9esY+ZbPhWLq8byDMASIuDJsSPkcWD5CnqBUncqo/Zs1mINzen1AGppMXwSvDKZEkAL5tvu1YlBEPfc2Pw7krvgrGlt+5ufpXT5ETn+JU6op+ZUHI0ydQ3gkbEzMdTjrLCkVZTmqekc3JOobXhlmCdO30viupZMSoKqZBBApqdIABCyAPxW2tbGtThNONEAqKhUfcLtfmI0GLyN779YwXivr6+xvaNKpEec5lwF8yqTGwYWCnSRAIBEyDzA2M7ScccQzQp6PLrRJmVmRFolS3Q/TVaL4uUyFIVASoghQSaYsIpXBC9JqCOmkdIwOlHVRk3aDGmkhWSQQCCLTcye998HlpamWfSqVEDJcFjULyQASCZ3MSIIE7+4xwM4EZyNd5AULygk3HxWA+e23XHoeqkrVE1Qq/s0xY/eAGALzpQgepg9syhBW1UcrF9I5dWheoHWoWFxtpJsJw7hb1FWelSRGPXEchLrpPx0oUSI1ACbzfpGkHA5rmLEGAsDSYIO0sdjc72j029EFUASPMOpo2JGmagJ5fxadB79O4x9dlBHxnbUZsbUwQOpP8Aa7dAvcTuUjLxDSpI86zWdmb1I26mf2Rck33n336k8PrKrq6hwyjbyyxkhhcqYknvHwm2LelSTSpZ3Lld52JIiw6Rq26aIvMa5ekoY63qBfu92NojXefW3qfcYzxp7mWdpUkQ1XPtUYIRWbTPKKZteNgdp9enTBiVNSpppMCFEDSdRO5PNsTfa222KmpqOgamiGuXHblmCTY3I/5rRgzLsksUPLJGouOVQGiSG+KSreo9jhHijRo+Ia0RJZjNViNJWpe2kCJFmFp6Rtbb3jBqsoitSKgFpbRMixJPSQYGwxeKgKsRC6iQoNTmGoHTPN3jbpq+f7PEKkgFSQYBYfEbqJJiw5frvvjPGnqzR8TKOkfX4I6lnHsNLLIGghNUgWi0nuOuwnew9GkVVkNFrrGpkMqBM6bxOmPQwb4sarhFZTVUEzE1QNi02mdmUTeNHS2BcuSGkkEnVMVSIl5CxqgQg0yPQxay8uIY5pR2JCnmKqgpTV27BVJYdxEzb9+N8s9RS00mbWIJamdQJIjSBsbG+20YtKNK6TUBkGQKnKIBhZ1lmuVm34DgzM01gmfwkCGkzDFbn9klR85vGH5aegvPadpHnqZ+sp0KKoEFhqUiwvAMb7RfrHfCgvVb4qFYzeyt6+kEdSekjaTj06j5KqqkjUCos+5X4xHUtpO4tJPcY4o0aOpmJBWFVV1TEIVYys6SzQZ9CdwJyxRRvaJLVHl3l1TcZeqRa5p32sTAEwbegxmq1ZhaNUgzqBpsTAvblMSevoMeo5imjmQBeordbLqdtGxkFSq+67RfHPEMtTsFUBvLCkqD8QDgvtIJkNHTQb4fgiD2iZ5kj1h/wtYwIFmFrm8C8SR13xlUXMT/ALnWH/Sx/hj0tjQsPLX4i3LTfaCNN1uAWBn/AAC17dcOzuXWmA6AtLSeb9onqnQWxuCJlll6r/R5DlkOmY3c7zcQOnUTNj6xg2hqHMIUgHpYcuuYuJ6/Tc4+cFyuqk7FtAWrTUytWFFU6SxemCqCxOk3YEgXGDUpU1HxUQoFYg+aRamQhKh0lmedSKDJEiAbYlOLvYeLB3jyyXXUdUfEQe9lJjaRjKhTo7ldtroSI/wkz36SNsFKmqmFO+pxt3EW9DPUz0vvhxkOAUqzkXRguplamHiF5tgZ5wRv+IW7BFZOicp0KWswtQEdgDH5SMb0gqwA1RBc2DjvFgR0wzp8ApV38sFtQYqDohQ3JIhSCvxkRH4Dvadsr4UIrmgGSz6IBOpiJY6dcbBe4FxfDO/MRZEwFq8Jq+0Vg0xfzBtcEnVHbrb92lMNqBOYqREcxYG8wbtvc398fM1wSqGdVrvpp7gOwIuSIm8gXsDAwJkaganVC82lwF1HVsReTuI62An0wvTQdNN1QdwniFQswLswEbnYSwMjuY/KOmC85xJgPuncLEXOoxbkgggyPQHb5qELLVcLA7ArP4m/V8daC1VQ0XOyqQLj12wNOK7OXJFvJSDRxOtoUswFjplRMgn0E3t1n0GCKHGatRtLOASLcqwQASRBGoEG+/bCjP05anq5TT13b8WohpsBbtHqeuMKVPnmmYtpL2F9oBO9pBJnYm+2Gb1dvQtFJVoUVbizIpUVZYfhWnTm9r2ses2wuXiVckwxAM2OkkiLrsAZ2i/bASUHN0NgYA06i5ItAG89t+tzgnL5Dd6hle5iw/wxI3gT9OjFbfV/7BPLDoj4nH2PLrI91SD22WCR06Wv6/F48wYQzmD+FU6XPQExB/U41pUg9/LphBJBEdTIYyQJPcg27g4+ZqkFIZaiMwB2aWJnvAmwG8meok4f3b3ZJTk9EkaPxOtUkrVadhAI9toIMj6TcYzp8TrBgalWooEyyuWXvzTt9Dvj8+VFRdVMwwE6Yi5N9re8RqgemOaeUU05pkq63KMZ1bnUIA7b/wAcI211Hhlj2C6laovN51U7bVCFNxHWLk/L5YKyT5iqrv8AaGC0wASBrUklbTPMQL39tjhXlamswQfLkSkAQRYwIIBN5tHtvhvVSkqAUtZpM0gSeXcEGbSSbkCSBuMByde7v9yzcbV7Gn21yCqsSAQAyt2gEzuwM9REdsEfap0lWYACJJYgHTMwLdQdun0GCeTT0nfc29gDe/r/ANWBM1mdKc27EQY3JABN/RYt2HfDKcY8Sa+RzxxSnJ10ooctEgeZVMmzB4Msq7LEcwI3IAv6HFRwrw5l8xTp1DUrrqGy1TBAJgkGe02gD338xTiLqxKiV6qSQT15b2M3vbFx4P4nUFMGgxzCU3lqZJ80KYEGbmPSW5AIIJJvGUMkbSFcZQlqxd40yYXMGlTerRVQoXy3MGwMmb6ptv2GCvCvCVzK1qVStWZ10EOrlSPiBCxY37zcjAPjDiKvWDxzBShXZuQz8mIYkeoHbGfhvjHkZpWVwKbkq8/4tLSJsADzav8ADHvxXKOWnsery4T8PcVrX7FVV8FZehRqVGrZmtFNm+9qkwYa4CASQOm3XEguSoI4qc9RgT9y9RtMwT0vtNycW/EfE9PTpDqCCdWqLArAMTcKxAi1mWb483ztGo7/AHdMxsr/AIAvNCljZtM2a8gkxzDHp41HZo8bI5bpl3S8IZIacya2YamIdKTVdVMCJEcuqIOxa+od8ROfpaKzs800YlqStq2eTquAAIOkQIIXtGHPg9kV6dPM1C7AE01M6JljBEEseY6ZBG4AkAFr4rNGtSZeUlCuhlgAht4NwQCJIB2i4YDTz5sbapaHV4bNGMrkrREZcqzkELqZXJYqLBpU3i3YnC0P9zpUnllSIEQDMHuDAaNpxpRc02ubknV0mzaRv+8ncwcD+ZBqgCLAwALWO07CR0/M4kpXHhS26/g2XHFXkTrXRAIMiNgR8IFj8pI9Prj9qP4SQOgEgflbGtw0gEiSQRqn0/Cenr88ZuFBg65tPK3ae2FTbHOeCZiFMkAmpTIaXDDyyGEaSNyYvcQIIOGtHi5JIk8y5lbV6hUeeytGhwRpBjULGpqBJkYScIoM6woczVCcqFpZoKLI/EdJ5esHBSSCLnnaYKss6CoIE/FdYPYnFZSabJK+wfmSLKogCoQANhaTEn8pxQV+K0aNYUyjoAr06j04LlKoP7UgsITfeCeuJo09TAHcVu4gwAIk/vxXUclQrOFqoNbBGJYMCQBQAFmEEkkdfQXnCK60LZd9TmvUXWW0hq3m8rGpyj4XBIMhSr8xawkjbfHGXzaZcUjSfVmCpeFIl3r8tMCRuUa+xuNr4Jy/GUrUzTgkMR5baRDcoWo8rJB007GB/aGNsYZvLBKdXPV3SnUqwUQbrTsA635dWmAYJgrBEnFnZzRoD8ZcVTK5b7NTJavUM13I3JENE/hGwteB64i+DkeTVt+JI9J/OP5YH4txA5ioztqk2EmTHQX9598a8LSKTnpqX6zb8pwZL3SmP4ioRU82oLMB6D/EIgi8Rv2jtjcaVdY0jmECFm4tsJg7GP5YBr51abMxN4UD1u2xM7TtbpvgepxdWYA8jAiBMA9B0tJAk3/jjkUJN30FyRlzbXdBfEOIeZyhQunSTPaARB6TMm+09owNQpKyeY/mBLgABNMC0WbVO8iB17YDziOaqq1Mpr1SQ0zEk3Egk7fSMb5xiNKrOtmAUAmTPzncgepIGC1TS7nRKpXxX9NP4GOXJlXYTAsqsoKCbKLi/duswLTqw4lnFbl0lVW9QRBPQLy8pkwNyBM9LDJlcyAWNPlAkk6QLXMGeYgdBJHbH2hBAJAKtBja4Vt4knpb/XGpxlchHig1Ub+5otKpWebSxMpssAXN7DbewFhaMUOc4MppnSlIT5YJkNJVdBEkmFiWME3URbAfBK2h2aNR0WBXUoII5yBckHYHlkyfhEvny+bgNNbWZ1HmhdOoyekEq29hHWwwYtyVhpLQiRlmo8ymHHQix6iPfuIAxrRzatpeAsGWkbdyCL3MTqMbHpdnxOsKlTVEErBMaVNzDKNhIN7AEyYF8L6TEO2oEyBHWT8OkRudreoxNzptbmcFLccZqvTdGAIkGbAyDMEWEx3i378A0M6aSs4GtDfcKA1xN7EmNusAja5K8MRFJrZhEeJ8vUSR8fxQD/g6g8xkThbnFSm5AiquqVZGYSOjbaTaPWcMoahgoxVRGGTzXmFiyxIAsSbknt0+lvU4Ar0CzAknSu3+JhI+UAHe/wAsa5DMpDMiaQoFiSSYkz39I/w4DNcSZdidyqwAIgG5Blr7iPyxmtWTjKaySrruEsIv1OOsrm6lKoHpMUNjIO5E79DHSflj8MwsypBFhJgEGASDFtryLWYdMfqzQCSBHfYe9sc6coMto0O+L+JquaQitTpM8jS2gEgjSBE3BkHr+I9sIxXUQTSgjfYkWPr1sOm5+XFJiQukTa1/SZ7TjgZksbLOq3rPQDub4o5Tk9R8eTlqol54T8WZVKIWpQSnWUhS601Wbz5hMCBczMkGSd7YeLfE9LM0xt5iOQGQmYgcwi4DXt0hTPJeJqVCJDKFIvc+57T6/XHJdgBYx137x09wI746FmmuhzTxqTbOcxnnYQBptAY2JgyDcTMW6Agn2xs9Z2IZ3YmNzE39tza5NzG5x0uWqWOgi4HMCsz2kCY9vxD55+S9huCzgEXDaQfhIEFWvB6YGXLlyaM0IQhsbZB4clgNjPYWYdbCP1vgPMUhqqMNiIiOsm8fW3+eDMsfjABJZQBEHsbR7Wj88DPYMWIM7RY7HoLfS1ximLJ/xcHU5s3/AGNg3L1FyoEg7EXJn1sO+BKuWJYlW0qSYUHYYsuGZOippFzQjTlbN5QMinUFTV92xHMVnrMapMRPcTyjlwaLoE0Ura4gimgeQiBZ1aptczJJkkttqrRdJJ6AfhuqoWWgAZigw5HMhSdRBR1iAdoJMmCOrNs+BTKrUJD08yCurMoF1uCoG6GQWbTdTfWSQMJ+E5ZyulB1MX626doB+uDQh0nUI5bEkEiJB2N5sfT96yyU3qjL6n5a4KsxnUagsPSIItE7D64r/Mroor08tVWkFVWqKGIYAEFoHN0B1e5mNorJHki8mtG+8wNvabeuPQ66ZjzUPmOqrTQhxVFzeHNM2FJWGki0wTJIw2PdjZ3ohNw7L0qzgsTppoWq+YQxLmwRbTczO8hnkyRKf+kSlUU0DUJYOCYLfhITTE+hItYRAsMZ+N+INSr1MtS006SVCxUW5mhvlpPKOwUDphtw/LDiuXZXrhcxSFkMSFAuwPVB1EiJ3JK4aVpp9CcEqZ5wWHQf6j5Ya8IqE06gLWlSfrH8TjfjnhuvSY6aLlbARz3EzsAR0sQIxpwjKuEcVKboxZCNYKzc25x/Hf6YM5Jx0Hxr3h7wHIh83RL6vL51U2AD9AZP5xuF+VJ4w4cFotSVnY6QkN8JYlibGyiCLi9gemEfDaro4kNOonTccwFpEE8p0tt3OG3GuN+dymnSUwRq1OzCQYIhCBB5h2KpMxGObmJaWV0bZL8ZWK9E6unQzeDvPf8AljXKMEzNBysrTY6vSR8UfiC7lRfHNbIFqtPUxLEgK4Ux8wY2G5EWmwuRR8I4UyZpUpJr81WXU5XqpEhoAEg7adyBO+MottSQJyVh/FxTp0XcUhGmEAPxE7mVJtH4r9JvYwVJNKJI+HcSPY326z2x6nnvDFRjDU3UHVq0Kp1agVvoRybE9oPWwx51xrLPlXNOorjfSXQqW7EzYTAv3O28CakHiTegy4DkyXEG5DqCslgYUgiImSQRB6dMWvGs1VTKPWNtdOkrMsEKSVVnUa5O8gQo7nCHwrlmpOvIopqgOpgNbMzKTGq6DmJCiQFIJLE32yfEGaquUFdyEqFT92YIpl2JnX+KNiI5rKsYeMUlSEbdkxnaSq66FgGnSI/9NN+x9OnfAlKpD67FQUMbjlOojcD+H54f8aU1alSaZQimjLUglTCKAGBJU6jIt1AtcjCrhfDGrHy0EAfE0WUX3+mOdxalfconoWXCuF0alEay2uo7CsJEa9TOX2i9mm4IHYmJHjCqM1VFNStNHMSIN9O83/DJBtcHFnweuMvQNJQCouXaGImJOoNyydpsLWtiL8UpUZnqKGKkIXYSSJEdblTpmRtBHbHQ7YsXTAaFTzPMIiYULa1ixG3e2LHwXw2k9AvqeWfy3UDcM4ZX5ZOrRC3m4jviO4RVADnUonT87SLD9Rij8JeIUypfzKQYVOpMwAeUcoLX1NMCLDbAtJkk3zJC/jdNVzdRKZJVdCkmJZlXQSStid5tuCOmA3pxe/f4rj27H52x+zdYNWeqoOltUgdOaQAAdh9b+mOstRaqwFOCSCR7aWNupMBjAGynoLc005T0LXSLHg/h+i6gGpdIcABZdLalY/HGqfa8jmuN4fpUdWafURonQZ0AhgUB1E3ibmdo+bDgHEadPLhXZy8MGbZX0noDfRAERE8p5tQLI+A1Uy1V6lTWygaeXtANRxoOqzCJAKx+1IOOpRkK5IP8S0MvTq0aCU2PMW7tDGLSQI7KL2MScMuI5OglGvUgsVGhYJsnloo+MKp6kEErzC/aX8V59K9YVaeoECOYzMGR1nrNzYW9cMuLeK6FbLlVpaKtQQY2XuwNgY6ab7SL4VTWupbkT00DvsNGtk3NMEkUECGY5uYkTNuYx1+EH3+0eH5c5flkCoFp/FAK0wDcewn+MScSY8UVEoimUpsVGhHgKQItqCiGifTbDTgnHD9lNNKIbR1vN/bcbnmG+rYDBjb2FyQeN+8ISp1OCsQACbE2Bi9/ffp6WBzSypEwYjt7/r+eC/LNN6i9RHId7jY9ZwJm1ABA7bx6C8npM/lgQ3PPy/GDO/xXvoBG8ayVnbrcmNrfPH6t8R0uQJMWO3TfFNX4cfN0ikqgVqSgHLVbTQLaYSqRB+IpJY2aQJGAKmWnSQumUpmBl8y19CyZDgGTeQIvbFOXZ0J1rqIOB1qnlMqAMWq0QA4Q3OoLGu4E7wQpG8WwWmXYozPaKVUghEMmmQh/HuCSNUdAQG3wsyT+WmllgGTcXJGkd/U7fzweUAcxFQLE6Y7EzuZ6C2xxpSp7Bi+ln3KiEEEwaxgRsBF/c4u/OWKSakkan8rU33aiajmdOkAqCYEE6ha14SmCAFAImq0GATawmxjdj223icVGYzFKi2s0JmFBcsdJFmcNOkkq6wpvYtI2xounY+U80zFZ9TGo3NJ1ljLE9zO/X2OKLhPh3NpozCEU2HNTuQ8/hgRpvOxNhOobgoOLc+ZqQujXUYgbxrMgesAjHo2WzFUHMKiVCKcaQt1/sw0ekSbn9oxGLSbrQjFa6jRf6RFpFaefyx8yxD0dLIwlWZgHIIY/C1yY79WnCPHOWqMy5elVIY6QYQMNTG06rjrHqceW+KautMozRqamWLC06tBFu2GP9Gbt9to7aTVUv2hUqmDaRcAyO2EcNL6hT1KHj7k5xW1buvMCSDGhbGP8J7Ww8qqDuFO/xDUPUXt3xE+JOL6c9WDCUWs7LO6nXU2jdSB8iB3xU5vNA0jURgVglWBkekd7/TrjyfFY5KcfO/3LRdoD4Jw9sxnagpBVCqytpABMysCYAJIsbb9cPOEDy6qOPw5inqKkMDL1EJ5YF1UGw3tbBPgbhKnIu+sI1SSzaNT7Bhp5pkAKbEmVsced8R4xUoZgD4gqqz0zGkka3IsLSSbjvbbHpQi+CkI2uIb+KeM5mvmMwy1qppq7aArsqqk6Vso0ibXO+BMlkMzXrLlatV2Ss+l6ZJ5Qp1OdLjkZQCdpkRgypxLK1CtSk5ZHgtRcc9OGDaHMEspgKGU3E7G+DTxmjlFavlf7RJQu6KLNLXAAmyzqibRPTCW1LUq4qvdYdmqVbK16lNicwaqa1rGm5YupVQliRABABHUnoIwoyXFsu+aV6b0xLVWqVQjq5DMukyrfFUBqNtG4PQif8QeIM1WqOXqut4NNGKBSsFbTYykz3jCvhHk0yPMkG5DAtDRtsY7dIuO+LqKokk71HvinxKGYpT1Arphp0+WU0halMpBDxrUhpttGKvwjwym1Km0c1RS4K9gYF7EW0kR2HbHkmeFwdtXMZ2kk9unb5Y9H4Hma5yuT8sIoCKoctBgRTNgIMm/uDJ6YGSOiZlu0VWfytNIZhJE6SRqg7G7T19OkbEYGzSj7NqhgpkMCTzEyATNyA2m56L7Y04fxAZjLFDSDan52ZeVQLyJm52i8EkmxE48ZRVhQIAMLeQblSSJOkTCAd3brfCvYKPNsosMSoBlmA9BM/uwRQI6cxMkyRc9Rv+/HdWEq1FBtOpCeoI3B2PW/84x8SgW25Zv0n5zsPU/OcQnvqMjE1AJ5R1tAjoL+vX6YsvAGWV8vXAUMUqCQLMwqKCEJF9LnUo9Y2k4kKuWWQFiGNmJFrkSY22PtEzi//ondPtGZokACrRQxtPlswaL9PMHY/TD40m6Fm9Chp8DXMGUpStQVddStTQkF2QrpsZFPTZdpCnpjWhw2kaz0gogoKYY7FwjAuo2X4YMfs43apUou1MVPLDkiSJGreQR8OoS07A6h0nGT1tLpTpQwXzIKgwWI0AC5nSWBJ9Zw8pdyaXY8q4lSKmI06ZFjMwDHzAInAOgwdIki5HobyIvMW+WKb+kCh5Wa8tUeHXlEA/AAHbe0j5mIthMmScUlq+WwWDJAsRaASDaPX2xyuLiexgyxlBJvUV5pdvigi2oQTc3+o/PGnBOKPlqy1VOrSYdSTDCbg+8b3MwekFln+CZhEFVxIsDDA6QSFAMdL/ncDCBqQkz2B+s/n8sUToTxFZIWtaKri1anVrVa9IqVqorrZSUa6lTG0AR+YJnCRqfU3kWi38ZOBeGCC8/siO/7/wCX8tquYOmLd7+otG2HS1PDy/GZUWVEjzNJUEgX+ISAN9z37HpjipxNrcwNl/cLew2+WHByCGoKZpBJrUk5lzKDSaJciSGgMw1XluoBUYL4Zl8q1GmzUaDMVBLNVzIJMbnRTKz7GO2LKPkjob82TnhGgri4qMTVRBo8v8QJg+a680gXjTY3mMFJlXMMPMAFMVIimQYfRJ0vIS3/ADSptGFHBKmhDtGrXBVWHLYfEpMS2223bB+XrCmAAoPKFM00BjWHu2neYEi8Wws4riboaMvM/ZowwAJnzXm4M81j29IG+HGUzBztZUN9VkWBfqLEgSbEn87YSOohDeTUaPXm/f1x1kcwGoUtECr5rktZeqmWIuI3km04RpVZSe444075as1emopl2irUZFL0oVAEFj5Ui/LE7TaMGcP4rTcV1Ds400gmvmEhgWgN8J0joBJicHeHPEQqtmqFa+Yos7CpSHNVVQFqCVs8MsgGx1TFjjQ56nUGUZTqOad1Vno5fkKWYN90ZOqBM7NM2g9XFpVHNw63YBV0iVeohBFl1T/7WlSSPQ/LCzw7lgmdQBdGsTpiApNOqLDdZlTp6agOmHdHiqVkqtqNOijMpgoikbzNNVgehJ2F5xO+GlbM50NRIpkVdatvAp6CJvJJ5QZP4uwxF6plEqeon8U1JzVe4+I/mC35yPrj74czmiotNmIpVSFcTYE2V4/CQYv1G/TAGfbVVcs0SFk3/wC7Hub+uBSJCzIuT7fn/EbYo4qUaZkeu8Bz1Sk5yqOVfUpSxIA1KC06hpChtUGQbjHnXHGapVkmT5VEXH/gIT85nD/gPGKhqtmVUuyZZ3MgrddCs5iQBN/nbrhH4hraM3mACCEqNTuN/LGiP/b+7vieKLS13GlvfroMfAfFky2eoVH0ik4KVgwBGliBJm0K2lp6ANix/pgZPstMhQmtNUKIGqGQ2Fuv7seT1GHUTI29zf8AXri+8UVmrZDha1CGaskbz/eqAD6wb9zO2wq1dC9RH4k/37MHYLVuO/3h/OJGELCTpgDltHQqY23I0xMb6bT1d+MKp+252B8T1um2mpUv+WEyofNYqeYEsJi9yR8iJG3XBDWiBs0VJhTIVQBveAJPsTJx6J4CbXw6opHwu9NTOxqeXpjci79ulupERn01TUuQxDKT0Glmj5EwfUYO4Dm3WjUpSVDPRqqZIHKHAiOtxHS2BOuA1anrGSy9SjUcUhKAhtAkWeeddrTqGmRsCLyMYZ3LNUZ/hG0AjbVyInUG55rfjTcgYF4B4jTML5gj7QgZalIGGPTzFncAw0dNTDfdVxrj4OYoU6RlTmKTVmA5WPmKdAndVst99IxHyNqM+NZdXq0XhttJIIIuACGJ3UbkLuQIvcCcU4xQFHTQpUxeGKzpaCIF4YtEXn0E7g3xZlQcmWOnkhjpBBGliJHa6xG+/tiOSg6NZIeWgsOXcDqY6G/59pzTbHj5HwEwRA5oBDTNiYkgCN+na4nBnh3PHKZqnVpKrwrBgTErEEBieUzEGDvffGGZoAFTKnUJYrETJBiLRuIgRbHXByBXAtpJYFjCi6yoJPeAPnhNYSM0uE9pqZilnKQrUWM2DW5kIvcdHQmY6gsBOoHHzh01XDuNATlCi8t8RI7L1+hGIPhmafLpVzdILTqIaetC3I0h9SOALbSGiR0sWBoaPG0rlauXkEkKyEwyMTYGLadwHEyCQIgYtxX7xGuhEf0gZkPnJR1qUqYIUk6iNRgrO9iDY3uw2jB3griNVa3k0yDT0l9JsttK2/ZuRYAjmwo8UhvtlbzgNcqAwWA4vJtuZJFo+H603hHJ+W1GqzgebQVhqAXdjKzt+Bfz9DhHB2mi2LPHgnCX0JjxJxRyaiDlWYKqFAN7SQL2BPzHticzBJY2+g7dB7WE72w64whavUUCCrEekzYn8u+2EubnY7ggibzIAmflhI31O2bisVR8jrhbCWAHSAd+p+k/wx1VBI2Mxbv/AK40ydICn5gtJiZsYE/P4hf0jHzTud5G9u3+pnFVueLn+MzqGojMVqOvL5oIZgZHKBOuZAJUEdJG2CP9tZtAFXM1QoVYAqOAAQCABq2G2N//APP0xUCxVYs6LCPlyWBpNVY3YQZFpsACCdUDHWQ8M0alJHNRgWVSRrywuRJs1UMPYie+KJVuXlb6/gn+G0gUBDopLhId9wxB1QFMoCBJveO8YMp0lheamAVm9QzAbTEQJYm4Hb2wHwLNFE/HeoGOirosk/4DzXs3S9sG0M6yqF1Fvuyked0167DROkXkTcybbYEqvcaNdjipV+H4f7Uqx3jm7ESDF7flhBwyqFrU2JhQy6j/AIZ5gYHaRGHVcSd4JqyAP+lv3euJUHD4low5mNK+cArmrRJpnXrUgwUJvAPoTAM9PXFvwxGq8OfMtrVhVcgU0YKzGmVeotiFLk6WCQJQaQpGJjwTwqlXrEVmpBQthUq+XzakA/CdUyRp6ye2PQ/9tSBQqqlMJyLTSoSgBBuNFJVjUClusyREYeXZE4nl1bjVQhVWFprdUE6Z/aMmWO9yd+2LX+hnLK2aNRrGklZliQJ0hdttn7dB80vivh1OKtRKSUzTdAxDvL65NlYAArALR+2vcYpf6HqYC5pyZCrpBFviWbev3cYEnobqefZlQHYEfsi+9kAP69sYpJCqNyLDvqIFo674dcVyAM1ADOuHHsJkR1EEEX2+onh3LeZVJm1Omz+hIEBT6c35HCxmuC+w7VOj1Lw9wtFymbcMND0KOVAiDzm5v3Dr9PXHl3Gq4fMZmoLK1aswP/M7EfvG2PUPB/FGC0qAC6HqrULQSzaFUqdWrSByIdjOr3OPP/E/h05anTqqB5NUAAzOhwJZPWRzA36joMHH7sVFi/5NisZOai02BGrSF0gG7WHUdfpfHo3j4AVOGoLc4Avv9+O3eMRXhXJGtmRqkhUNRpk/CpC/PWyDFn4zBfN8KUkz5lEaTFpzFQR+WD1GZJcdzP8AX80pE6qlZfn5j4T5WtFZGJ+IIDHqqiPqBhtxSso4lmZ61q4BIvPmvt+754nXkBD6H/2swMfIDBSDeiGmYp6FqLAsRo9qhEi1twcZcLYB3BmABIkDYhbnoJODTV1oKoFwNhtIg7dgRPzwq4QT5og3OoC8X332AtucK1cWM9GjMp94SfwsD+Y9R+8YoqtQwrsbKUa7A2Uq3yFj26+uEGcpxUeNz7dO30w3A1Uz11CNp3tuG3vt+eJ5NosWPU9b4wqNTrU9VmNVVExqhtRH0YmL7Ge+JLJ0z5VMavMMSFEACJDKT6m0k3j3wu4/TqVK7PpZvMFNgVBvKK3Yif4XxvwpQCTobWHMvp7sjkybL8bLB7x1xoPVopw0l5mnGByUtVgQOVTP7VpAi0n0jrNsB5dfvKZIEB0OiYmdSyB8xYXscb8eLKqBjJhvw6Y5ttIuf5k7yMBh1RgzNIUo0g9VYT8oJ9fbEcnxsH+J6Fkz9xmBUlmHkl4BiTqBgA3F4tvbCfh1HRm6Lf3iVELNpIEEkALNp2kenphvwuuVoV1Jc6KdM6zEnnGwmZ3F7WwpXN6HU1Krnyz5pZgDK81uW5gH8vlhI7r119ekSF/jbI+Xn6gJ1yisGIH+KZ2H+vywf4hqslDh5Un/AHVJiN9xPT9rb+eB/GvFKGZzaVaLllK6WlSI26MJ6G/vgjxRSjKcPJn/AHanBvIIANxG38sdHTQhNNNkhUzROpjAIMlhAgggQe8fvxzmyGIPQgTfp1P5f6Y+11IAUNvPt6Amd/X1wTwzKeY1OmL+YdFom51W9bEfP1wk6bTOvwlvFP7jHPUfKp0EZN6YqsOxq85HyED/AEwgdeXY7exxY+P4+0uFg6AF9oVfpvtiR3hSQJtb8z7/AMoxkqbOLK7kfqfF6wbV5g1EhzNOkYKKaYYaktCAiPWYJwRleM5mkiIuYZVCrAFOmYBAIElJNsE1vDSBjDxaDCMIMSRc7QR+iMZDw7/jA9CrW7dRinHDrZ1OMvL7E1whS1Nl0sZZUBCkiWIIFgbmLCcMqNCrcikXAZnZmouRAOlpkaYViQYiDbfAvAKgFESCZzFP+9qJa8tCKRA6v8S2gGcHLSMINUcr8uquZPnTpMwqki/UEQTzGxmlb1FjFXdC2qS0CObWfnA/ywgVN9v4/wCeK3NVF3gEGo0CB+0N49txvPraVc3PQXjD4nuNl6F14Ay7NQrgNVQjWZplAJNNhBEFvrYQSBMnFH9jY6ENSoq1Gpq68pILhC7LykoSpAAX9lSZOrEh/R1mkFSsjpWYOglaao0jmU6tZHRyBH7XS2LCpkVNQVUPEBGkqgo0dPJESFMfh3jBk6ESE/HMlUPDCXNVxqMAlQEFMkLAcBo2BUSSWNp2af0ZIq5Gqw3JqSNzCUqjew+L92JnxznXFGnQJrAapFN1QAAXPw3kkg3mSJmQcEeFeLtl8iaZUkVBV0kWIZ1KHpEXBmZtic5e6n5jRWtGZUg7A/ezHUgEnvcW+uGHh3LUqVCpVC8xUhpO+m9heLmT3/eIJuVAMVjJ+cR+u+DMsv8AVsyCoAHmi3SFvHtbHBktxrzRct85wVMtTo1RqLijUJEjT91lnQNBAvJUXJNzvjvi+Vp/7PoBhKnUGBuDFN5+RA+XTHObzddxmPPNMvRyVvLUqIzBEWLHmXyyLW5sGcVybU+H0lYyVFUm0QPs9eB6x3649GWrOeJO+CPCJy1POVgVZKxo06JmWVTU5lb1nSPXTPsn8aVgM9w030oaDsRJgCtWdja8BQdugtj0qhlAnD0Ct8VSiTPfzacj36Y8m8XVNOcyx0yVoix2+Fvp8ZN8a3V+QUv3EVcI+dr1plDUqup/5nYqe4sR6YW8RIasigACCIAFg4Kj64P4jmyz1WULqZ3YIPhQF2u5FrbBfSe2FNEtAmbVQSTJkixv9cCFt2x3SVGPDqt9BJCt8Qt/Hae+O6SBa8XMNHfuNhaL98dmlozBEbNPb13PpJ+WN8+wWuri06W326/wxR6/VC1p8gfiK/en1E7D9T9cNeFyaQESbiwMiNyNthp7/nGAeNU4qG0W2M29L3/PGnCKp1FbgkEiJ9jcWHTp39jKSvGZOpHrGWqpSo0qjXQUaDEm/wASaYjvJCjY/O+Jtqb+ZV1oFDXJkcoik0WuWAI9Lk9MDcP40yvQpOqEA6FcknSXJhipBncgmAwUACYjDPPVWqlnphQjQG1NquV0WIiRyiCQJIMdMCHcZbgWfy1M09dOR5UDQQ34oOks3UQbSYAAFtk2ZqQrDaVO8XsPlPtikp5lmSqhUxUDFWJEWBJERJMlbepM2AKR9QYgAodPtIB1AwYtIBuOh7YnmXvKQ600LzhHMtVAS+qix1WgDzEIX3gn6YVErU8um1RlFYnmIACrpIPNsok9Tj5wHjS0UA5SRS0LpUwSQgYEnluRsO2BTX0LV38t2MxJKDYABRzG4EWj/qxOqp+vX/hIK8YeDRkhTdKjOGdTzACIBEW7lh26Y18RZwNkcoIIK01U8w/ZO9x2IOCeM5OqOFoXK1KDpSemJgoSA4Ci2pe6fhEkWEYlVpEvAMm09JmRNuuLtpIhlk7BOIAx0U7iN4ne25298FcMzIp5ijVggU60+3N7dQfT6YHq0/uxuCwHxHrIFrbWPXqMZ06iqjapIJIEDrP+W/riUtkdngdVNFF46f8ArVUqNSmo21xEKOnqP87YlM1TYqYDSNtI2gX/AHT8sUDVtVJCZ5l1aZizGZHuG/LpjCmzAT8Vx7Hf5QJnpgqWpxZY1koGqccqTqFGmsprgA7MFEyX7kfXHB8XOnKVog7wVB3uL6774LzXh2oZUVVMhUO420xJK2sgv798BP4MZ+bzZkDt0AH4r4MXHqddTJ7IeZpAUmLxEb2B3vt+tsMKCOCDJJttuCDvbci3Toca+HiGoJKX+00kslQghpBXUkKbRyzqMW643OTtJSAnmcxABJTMIp+Op0BC8qzBjmMnFJRbeyJRa8wHMtCgRYO0evriWZgPhv8Al8sU9ZQFBn8b2En9+JZhh8PUbN0KTwMzCrWKMVK5eo0gkfipgXFxvi5o8UqlW+8b/cqbyDENCywIAIJnpEkzviG8GWOZMxGWe0789MR3vP1xXZhNIrgbLk6Qgdoj89Prhcm4sfX4Jrx5WZlyjOxZjSlmYgkkrRJJjrM74Iy1FxQy66d+aP8Ayj9H/XGPj64yp/8ACH/xp9cMM2oFPKxuQNUbxqiLfzxPI/dj83/Ice5g9SaTQCAHmxFjIEdth+Q98NsqoNHMJ3qEdPxGOtuv5+mF1NB5LCCASpjpYz1799sN+EoTVVYs2ZytvQ1FYj6A45nq68/5RZ7Fhxl5/wBovcT9lpfQ7dvxdPfrhhxfPGtkqVviNZQQZ/4bMXtt/C+F2dAqUuIGYDZymhj08mdx8/bDTitKl5OVRGGnzWkjZtVCuOh67Xx2Nu/Xciqr12OuDVan2Kn5mqTmKQWbW8xSO0CB748l8cP/ANozAUC20iyTebEQRbHq/B+IrWy2WUaiUrUlaZ9Wmdr2vjyfxef+0GZDtsfakn0j+GMvh+gV8X1FhRk5kYOHJJpnqSTMEbG07GwE4GzuaUByggrGpTBg8o6E+pse+NiWL6daU11SzXuJJgNFljpYe84YZ7MZeogUgqqGtpChSCgYsqyGXSRBE3+MHCx7vUf5CziNRUqSUImGUsJIBiLmSRpk9NwMdcUyyi9UGSCEM2sQD+KNyTEbXnGufoLVWm4BuoZhYXbUQBB+GLbi+OM0vmU16wIWbEafyv8AxxrSo1WLuKmTTMgypb6kb/PA1EFXUgbdN7bfWJvbf6FZh5Sl0IUrc9QfT9euBlf8z+vlOLw+GidD3O0pQkAiOvSfi329OsYc8H4u1Vafm1HOrlZgdLEo0g65kgI8H/MYXcOqk0xPNI2LGZHX1J3/AIzbHPh9PvWpBtiCoJgQQQxkmAYKn1jpE454XrHs/wChn3KH7RoIPJC8w0yx+DTEBoNxAE7lbdDg1OYVRoZTMuWlRYm0kG5UgizBvTH3McPJWrTnU0kgs/ZiAo9JKki5Np3BGNPKVAvmRIJBkte/KGv0339MO74kuhTrZzUqC2kEMCQLGLsBAkbR0HqeuGGeMBmto5iWnrNuu0KbDvftgKtxGmhK+VpqaXCsDMbFiJHznG1LjlKYZagUJzBQpBI0xuZAtHXcYjJPoifVhOR4vTag9CqdRSj5dAq6kCAIQqDIvA1AGbTsCMKZUMdNhCFT7EdT3uN74yPFU1HWNMq4YqAea8LysREDf0NoNhzXOkQNQKwAfSDvMxY4MrZDL0N61EaXAmzSPWbdOkjf1wLyFgCIjaRYXEk33MEf64MqnnMixkA9v2frYb/zwszVVl1WkcxPQdAP16YWKsfw2Xgl5Mbu33dPqoQKI6aZESelifpgfLoxiJ3G/btG8/zOCFyjKBTZWFRHdSpMnUOUdBaWjrNo3xwosNrEfMkiTb6RtOChfEL/AJDet4pIJApH4z3kL3+Gw2OraCO+OqfHWIH3bn2mP/gcL8zwusXciol4TeOU7L8O0KBIvbe5xtTyOcUaVdNIsIZYt2lJjDKOPrZ0S5lbIkOG5sLS0EIfvAYeTeH5omIEAXH4je+CVdnYAHVzNyoBsACD+/8ALB3BMqa1Gnepq8xKSxTLgAgm8FRMzAmTPpONloFV11BVtTpVAToC8zODYOWIJTSDvZpABEvOLtuiUa7gObpwADbnqCDtafX91sSosdp98VuYqEnYgS9jeIkk72/jOJCfnimEpn6FF4RJAzTRP9XZTImZenPXpHTvi34g18ydPL9kSdhYSBG/r/5fpFeFqr+VmhJ0rlyIgQCXBEj3LXxX8SQA5uGECiot6a7x1jCZfiEgtPXkT/jpQamWUQZRQLzE6F79x+RwwrKqVKSgAxFjPQnvY4+8eo03qUi5MJTG229iZn6QMZsA/PS1l0KgLC7GQSAFFwCfmRiGR3S9amjOMXTP2WE0XkDpudrHefkZwx4TxJMvmEqMGKq1Oo2kTtTMDtJaBfbGLpTVdGhkUqAylgSSJGuYspGwmd5x9RqUwaYIj8fNEC0SLb/T3tLi4ZWtfSDLNHYocvxJGyDO4KfaM2awDyAymAGDFQpEgCesDviifi1FjlfvaQC1jrDOAVApV1kgwQNRgTa4jocQAbMvl/JqZosw16aiqzOJGkiSbDSCoI2DNvaNaGVKheZxohSW3kQLx16+t/naeeKempPiRU8F4rlqeWy+qoiuMwjVRq5o0sdUbkbCdrYhfFeUZM95rFAtSHppq54KKJK7gcp/jE4aLqQkSN7fFttG1j+rYHOToMwLqisAwFzpHeFBCg7mbST8sIs6apoPHrYpdHYg6GiCQdJEifbmA1DraR3wE2XEc6lR3iI1dAd9pGLOtmlWmJLQNuWTAsvqALxO14AwscMW2i1tRIkfmB9fTCxk+gzzLYm9LhEXUIRWQSt4JkAmSLNcWsZ74Fp1mWiAwJKmYg7XsSP+nFimpSBp3/CJmbenobn6Y1ATqDtEEMQeo7Dp3G4g4fnPqrAsqICtdOTU2lm2BNjebWAvHvONzkawHNSqDa+gx87beuK5WXUXFEW3cxqJvBMDoOsbDcnHQzdUgkAwD0HW9vUnePX3inNktEhZZEtiV4dXCtpMjrHXp09bdD+VzKYVczTZoKMQt7gx7n/l+gxT1KykEE6xG5iOm4nf8sB8QVQjGAZIDAizRJUwRYyNp6jCrI+LioMcsWtQ0Kr1AHQBSXJBMwRpaRpn8sYZStZZaysAVVSNIBnVMagBJgegMYWrRMjUg6EbRB9/YnrjpKoEEEL9APYgdD8t8U4xlnjatevwD8VQea7WYG7EabFduhMSJO0iNiJACRLLKwZG4AJiIJlSqQev8yKDKaakvUTUJIC6u5A5YEifUxA9Mfszw5HYELoBgQCS0Ceh9h9NsI81OqG44tvUnai2jqZubE3ktdrEbdNh74Z07IsEfCQSLxESGIEXN4xtX4YusMJIkFlc83p79LGMEUuF+WPjAGoldQmxgxMr9P54DyxonkppM6diACBJhTfYmAZB+vzwDxNQdYBkFWt7iRHuDvgwGqXamVEDdrgQvaAYuJiTF8YutTWA1OABaoCSCL7Qm2wg7EGb40dCXLaZc+J8tTemtZbLUy/mBjJ1ENRcMDt8NvUDoMR9KoZgixK9IvIMkjp6/TbAmpnVaapLL1aJExYSZaB9YNsEhDoCmSQJuQQTIsSBA+XYYrJJ6mk7oYV+M2dvLqRrB3WwNgdpEyL7SfW+tLjqAQy11a8iFtf3wvThlSozOFUCoJVhUkLqZ4GkiLSPbR0nHT5PNkkq1HT0mpB+k4lS7nW3PsiV4JnV8gq+g/fBgG1fh0kyqsAwb4T1vaDfDLLrq1ijRLAjSDToXIJLTqvDXKzPwqB7reAVnSmdLFdLmSFEgwBubjaNxvhm2cLD7yvmnH7LVtA22uzCPkLYrO3JonGSS3QrqI0qjahBMiBKmTI9vb6d58iT3J/Mz0w+zmZXVFN0ppEAFwWVZ+EwIkR2BvtjHKZrL02l3V7zsd5ncAzBv88UhaQuTInVDzhvDjSy1ZQGNSrQAInlkGQt+w6T0OKHihUVM2dQNN6SqkMBqvUJk30xIuR164manidHMUqFETJAppUeGNy1yoJNge9rY/DN55k0rlq1xfTlG/Nixj92FcJPcPFFbBnHc+EoQCC7JTFmMagt4MkRvYWPL6HC/hZ5VAgHSpN47T87/n1x3nMrnayqKuXOlDyq7UqQ2j8UfoYyRcwv93l1HXVm6Py/vJ9NjjOGlCTjKXwobUjy6QoIJk7m2/Q2vF+5xsiDUdSgHr0A9b7fLCpjmTE18mu1vOJ+UKD6dD0jH1lrGSc1lOsR50f/AFdO++2JcpdWKvD5X0f2KOjmEFlUJeCQQPcm89QY6D0OMquZAIAGrqDvcQBtv+Uj6YnHy9Yx/W8qLiOWvH/0bY1XJ5h/+My5VbnTTrsFDGJP3EC/fr74Cww7h9mzdn9h22eVZ5Z+YAv7369RO2Oq2dogANTa0TtJn/m7C0wOu++J+nw+oJP22lMf91V2NpE0RPyjHSZRmNs8kwP7l/Yf3Y6/XbDcrH3D7Lm7FA2YpgB7GBG3N0iR+t598q2YVuZdQgXAAFhsAThWaFRGg5ynqX4g+Xf0EFTTNx6/64PTcLBztJQALGjW/caf6+uCoR7m9ly/pf5G+srB7yDINusEEX2/MemCHenCmZI3tY97RHQbbW3thElCoL/a6GkmP7GrG3fyTJG8Y4qUXsozeXIt/d1wTHqMv1/XfGeOD6g9lzfpY28/Rv7C4EdpgbW9/pjvK5nUIBmL2WR6za3f8sIgtY2Gbyxnporme/8Aw+PtNqyg6czlDbotb/8AjtaL43Kj3N7Nm/S/sUIKFYMfKTM9z0+nTrGM+IZmmyEOJMk72LdOvT06E95ws86vp/3nJ9r+eJ2t/ZDHyrTquqhqmRIWYAq1ALxqFxE2XedlwFjV7m9my9Yv7MKy+gdiL2JsPp2/hjWhmKac0QfSTA3tawi0db/JQ2RqbKckPbMEn5Gfyx8+w1ACD9m9jmU+slhjPGu5uRk7MbVeLU4iDB7CNrbzHbHwcZGgwb9Ab/sje1o6Ab98J3yFQidNAHsubod7mWq/qcZnh9c7UqYM3C5miR9dZ7nbB5UQPBkXRj7K5xBzDTJFzLbwLQbWb2/jgbNZxNQMiJGoTBvcwPT0I/PC5eEZqB/Vpm8jM0YP0P6tj6nCM1InKViOsVk/lGDykLy5FC+dJmTtsRv+XYfQe2Ba7lhBYbSb7fw/mNpwHUo5si+UqWAgl06D0j9HpjmrQzTROTqSYDkMpnpt06/U4VYaNwSCxnOg7kjred52naY74/Lmm1QxjV+ILtEg3EkAWML1JI2tgPtSrpGSzBIgTo1bGRsJHyx8d64YkZHNQbCaTjovSIEQY+XXD8EuhlDXUoMpxTSq0wUhQgkVKizoMi2gRJsBvbuMfBx7TK3sTtWqjck7BRibqfaYMZLNgyD/AGL/AJwP1PyGC1Mz/wDiZr/03H/64Tly7fk6nkXcB+x5ZRds0xM2lKQ94ipbpvgkcPy60hWGV1qWZAXrsxkCTIphIgen8JZ8U4dTNVKaJTp6QSWCAseU77CB6z07Y6qcIQZVWBbzfOK65tp0KY07TPXFp8S0TKYVCSvhFVNlAPlZOjEm5ptUiADGqs7CYI6Y/UeMVVHJopkEglKVJJiD+BQPz+mP2Y4WCZJnbp6D1/UY+JlVmLwZH6Jnv+WJuTotHDJSt1XyD+LcbYN/V8xmmp6F/tKhkmATAQxHbvfphZmiCtN/OSozRKgMSB1kk9Pa84va/gyrmSlSrmyzMoUHytgosLOJEW+eJvjOQoZZSzirUM7K6oN/Wm3bBjs9BZTVx4Z1XYz4Ply1LMMKSOEpqzObGkJsyibzsbYWtS5gI5TvzBb2iSQQBv8AoX+rxfLnSBliZ/brMbwG/Aq9+kYN47XGWrmkKGWbSqtLLWPxIrXDViOsWjbbCrGxsmeEk1b19dxbSHMYDCB1YN32i0YbcZ1kUS9Wm/3FPSKUQqgEBHgD7xeo9sH8FQ16GdqkUVNBdSgUKZDHnY6tYYmQsb9ZvthHkOI1XrUaZNECpUpoSuWy4I1MEmfKmevuMHltsWGeEV1dBtfOUjSCilz/APeayCYgliCI5p/LpbHGQrhVrqcx5RZANABIqXBKGDygQTfv7gsvGWYrZTNtRo1oSFZfu6QKhiwKyqCRI/d7nbI5yu/Dc1mWzFbzaboqFXKgc1MHlBgyHP0HrJlFyeouLLDGqSevn/RPDNAEMRTqSAOabATIHUTP6jHykwDTqRBqBGgmFFtpva9vzwf4b4lmKmZo0nzWYKPVAYec4kAgkWa0+mNfEnE8xRzVVKeYzC00qMFXzqhgbx8V94+mF5fSwrLjWTjUXfz/AKM+MZxXqVGSqauskCq40lukkHY9PT0wFnczSYLpRacC+kmSbiG6Hodvnio8QNWTheVzCZnMCqzQ7ec/MG83pMCNAj54B/o8atnc09CtmszpFF2EV6gg8qg2aTGqY27zhowaT13BLNBtScXp5/0A0MyDk2HnoqefPkQJJ03qzuBHLH87qmrKC40I8mzeYymOW0KQN/10wNV8RZxWIGar/wDqN7XvfFP40zFbKmgKeYrEVKCs2ttVwSpNxYGJj1PTBWKnuCeeORU09+/9A3hirUGYoilWp0ao1FajkFVsRBLAi4ttucAU6KlxqBZNXMFYAxe82i94F/lu+8L5mvWyOezDZioGoU1ZAAhEnWTOpTblA+Z9IW8D4zmK1anRNQAVKlNWPl05hnCmOXe83nbA5bi7sbnxcXGulb9voCZw09R8pHCQLM2q95O5MWEf6YYeIK9R3pCq9KoRQTSaRGkAAwrWEVBeZ7jacfOPZ/MUK2ZpLVBRG0gNRomx078m98fa5qjJZfNeYk1nqKyfZ6GkaCVBH3fZeuDKDbs0M8YxSp/fv9ACv5WlWXzNcXBgKSI1WiVBgwZtbvhjwmfIzYD0QumnqFSPMaGJikY37x3XrEEeCaTZypWp1PJGii9UEZahMqQAP7P4byettxhNT44x8s+RleaxHkL9bRf2gYR42bFljC1q9j7kCgcNUZggBPIASTsA09I6CN+pgYI4Bli1emNKsTVXStQch5rKwJFrwfphp4zVcnmRSSlQZSlNuakAZaQfhI7T39cZUHV8jVzXkZcaKoTRocgjSDM+YL8w+h72zi6odZo8Tnb1AeOORUqLURQUYjTSAIXng6QpIIUEgCcCZhaMI4BBboV0xE806jcnp0wXwJxmK9GgaGXUVHVJC1rajE/23TAHE86tKrWQZeifLdlBmrfSzLJBqmxiY9d8bls0syck1KSrp6Y1bJkZFW+zoFNYg1xdydNqZE/D1Ftx7yry604fW9RGWNKhBBHuRvfb9ErijCjQylTyaLHMB2I+/AXS2npmLzPpgLh3FQ5qE0KQ8umalmrg2KrAPnW3Bm+30aONrXc2TxEJxpOS19dQ3w/TDF/6sMwfJclf2dpqDe69BuZ73wuVaWtS3wTzQADHYfT9TjOnx8JcZakDpK8r1xINiD97sZuME8WzaUKjU/s9JtIUzqrCdShtvNMRMb43KYZeJi00nLX13AqyA1LEEHadwLQCSYmDfbbDrhiIKazkhVN+eXvc/sqRbb5YBoZuk1CtV+zoPK0GNdW+ttO/mWicYDjlMbZcAdhVq9b/ALWC8cugkc8eGm2/XzP/2Q=="/>
          <p:cNvSpPr>
            <a:spLocks noChangeAspect="1" noChangeArrowheads="1"/>
          </p:cNvSpPr>
          <p:nvPr/>
        </p:nvSpPr>
        <p:spPr bwMode="auto">
          <a:xfrm>
            <a:off x="1524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classconnection.s3.amazonaws.com/757/flashcards/1174757/jpg/empress_theodora_and_her_attendants13484516418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95400"/>
            <a:ext cx="7467600" cy="528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9648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0" y="0"/>
            <a:ext cx="4572000" cy="2057400"/>
          </a:xfrm>
        </p:spPr>
        <p:txBody>
          <a:bodyPr/>
          <a:lstStyle/>
          <a:p>
            <a:pPr algn="ctr"/>
            <a:r>
              <a:rPr lang="en-US" altLang="en-US" sz="4000" dirty="0"/>
              <a:t>Notre Dame Cathedral – 1345 C.E. Paris, France</a:t>
            </a:r>
          </a:p>
        </p:txBody>
      </p:sp>
      <p:pic>
        <p:nvPicPr>
          <p:cNvPr id="13320" name="Picture 8" descr="Montreal - Notre Dame Cathedral"/>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343400" y="2519363"/>
            <a:ext cx="6477000" cy="4338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25" name="Picture 13" descr="notre-dame-cathedral-paris-france"/>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28600" y="-152400"/>
            <a:ext cx="4876800" cy="37861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27" name="Text Box 15"/>
          <p:cNvSpPr txBox="1">
            <a:spLocks noChangeArrowheads="1"/>
          </p:cNvSpPr>
          <p:nvPr/>
        </p:nvSpPr>
        <p:spPr bwMode="auto">
          <a:xfrm>
            <a:off x="533400" y="4038600"/>
            <a:ext cx="32766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Tx/>
              <a:buChar char="•"/>
            </a:pPr>
            <a:r>
              <a:rPr lang="en-US" altLang="en-US"/>
              <a:t> </a:t>
            </a:r>
            <a:r>
              <a:rPr lang="en-US" altLang="en-US" sz="2000"/>
              <a:t>Construction lasts from 1163 – 1345 C.E. </a:t>
            </a:r>
          </a:p>
          <a:p>
            <a:pPr>
              <a:spcBef>
                <a:spcPct val="50000"/>
              </a:spcBef>
              <a:buFontTx/>
              <a:buChar char="•"/>
            </a:pPr>
            <a:r>
              <a:rPr lang="en-US" altLang="en-US" sz="2000"/>
              <a:t>The Symbol of Paris long before the Eiffel Tower</a:t>
            </a:r>
          </a:p>
          <a:p>
            <a:pPr>
              <a:spcBef>
                <a:spcPct val="50000"/>
              </a:spcBef>
              <a:buFontTx/>
              <a:buChar char="•"/>
            </a:pPr>
            <a:r>
              <a:rPr lang="en-US" altLang="en-US" sz="2000"/>
              <a:t> High point of Gothic Architecture</a:t>
            </a:r>
          </a:p>
        </p:txBody>
      </p:sp>
    </p:spTree>
    <p:extLst>
      <p:ext uri="{BB962C8B-B14F-4D97-AF65-F5344CB8AC3E}">
        <p14:creationId xmlns:p14="http://schemas.microsoft.com/office/powerpoint/2010/main" val="416429089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81280"/>
            <a:ext cx="8229600" cy="1143000"/>
          </a:xfrm>
        </p:spPr>
        <p:txBody>
          <a:bodyPr/>
          <a:lstStyle/>
          <a:p>
            <a:r>
              <a:rPr lang="en-US" dirty="0" smtClean="0"/>
              <a:t>Notre Dame</a:t>
            </a:r>
            <a:endParaRPr lang="en-US" dirty="0"/>
          </a:p>
        </p:txBody>
      </p:sp>
      <p:sp>
        <p:nvSpPr>
          <p:cNvPr id="3" name="Content Placeholder 2"/>
          <p:cNvSpPr>
            <a:spLocks noGrp="1"/>
          </p:cNvSpPr>
          <p:nvPr>
            <p:ph idx="1"/>
          </p:nvPr>
        </p:nvSpPr>
        <p:spPr/>
        <p:txBody>
          <a:bodyPr/>
          <a:lstStyle/>
          <a:p>
            <a:endParaRPr lang="en-US" dirty="0"/>
          </a:p>
        </p:txBody>
      </p:sp>
      <p:pic>
        <p:nvPicPr>
          <p:cNvPr id="28674" name="Picture 2" descr="https://encrypted-tbn0.gstatic.com/images?q=tbn:ANd9GcTS1p4bZipHxYv2kqJApvtqYxxo0R5lFhYimkbSwOaYa-B3XXTOq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03960"/>
            <a:ext cx="8382000" cy="55778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0647" y="863339"/>
            <a:ext cx="4572000" cy="276999"/>
          </a:xfrm>
          <a:prstGeom prst="rect">
            <a:avLst/>
          </a:prstGeom>
        </p:spPr>
        <p:txBody>
          <a:bodyPr>
            <a:spAutoFit/>
          </a:bodyPr>
          <a:lstStyle/>
          <a:p>
            <a:r>
              <a:rPr lang="en-US" sz="1200" dirty="0">
                <a:hlinkClick r:id="rId3"/>
              </a:rPr>
              <a:t>http://www.youtube.com/watch?v=O61ng_QqC4I</a:t>
            </a:r>
            <a:endParaRPr lang="en-US" sz="1200" dirty="0"/>
          </a:p>
        </p:txBody>
      </p:sp>
    </p:spTree>
    <p:extLst>
      <p:ext uri="{BB962C8B-B14F-4D97-AF65-F5344CB8AC3E}">
        <p14:creationId xmlns:p14="http://schemas.microsoft.com/office/powerpoint/2010/main" val="21098031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Notre Dame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Notre Dame du Paris-Our lady of Paris (referring to the Virgin Mary)</a:t>
            </a:r>
          </a:p>
          <a:p>
            <a:r>
              <a:rPr lang="en-US" dirty="0" smtClean="0"/>
              <a:t>2 bell towers and one big one weighing 13 tons</a:t>
            </a:r>
          </a:p>
          <a:p>
            <a:r>
              <a:rPr lang="en-US" dirty="0" smtClean="0"/>
              <a:t>Took 180 years to complete</a:t>
            </a:r>
          </a:p>
          <a:p>
            <a:r>
              <a:rPr lang="en-US" dirty="0" smtClean="0"/>
              <a:t>Rose window is the largest ever built in the 13</a:t>
            </a:r>
            <a:r>
              <a:rPr lang="en-US" baseline="30000" dirty="0" smtClean="0"/>
              <a:t>th</a:t>
            </a:r>
            <a:r>
              <a:rPr lang="en-US" dirty="0" smtClean="0"/>
              <a:t> century</a:t>
            </a:r>
          </a:p>
          <a:p>
            <a:r>
              <a:rPr lang="en-US" dirty="0" smtClean="0"/>
              <a:t>Main gate tells story of the last judgment.</a:t>
            </a:r>
          </a:p>
          <a:p>
            <a:r>
              <a:rPr lang="en-US" dirty="0" smtClean="0"/>
              <a:t>In front there is point zero marking that marks the center of Paris</a:t>
            </a:r>
          </a:p>
          <a:p>
            <a:r>
              <a:rPr lang="en-US" dirty="0" smtClean="0"/>
              <a:t>Gallery of Kings was destroyed during French Revolution.</a:t>
            </a:r>
            <a:endParaRPr lang="en-US" dirty="0"/>
          </a:p>
        </p:txBody>
      </p:sp>
    </p:spTree>
    <p:extLst>
      <p:ext uri="{BB962C8B-B14F-4D97-AF65-F5344CB8AC3E}">
        <p14:creationId xmlns:p14="http://schemas.microsoft.com/office/powerpoint/2010/main" val="393476212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l_fi" descr="http://www.seepalermo.com/gothic2.gif"/>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04800"/>
            <a:ext cx="5542280" cy="6110288"/>
          </a:xfrm>
          <a:prstGeom prst="rect">
            <a:avLst/>
          </a:prstGeom>
          <a:noFill/>
          <a:ln>
            <a:noFill/>
          </a:ln>
        </p:spPr>
      </p:pic>
    </p:spTree>
    <p:extLst>
      <p:ext uri="{BB962C8B-B14F-4D97-AF65-F5344CB8AC3E}">
        <p14:creationId xmlns:p14="http://schemas.microsoft.com/office/powerpoint/2010/main" val="41522179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304800"/>
            <a:ext cx="8229600" cy="1143000"/>
          </a:xfrm>
        </p:spPr>
        <p:txBody>
          <a:bodyPr/>
          <a:lstStyle/>
          <a:p>
            <a:r>
              <a:rPr lang="en-US" dirty="0" smtClean="0"/>
              <a:t>Laon Cathedral</a:t>
            </a:r>
            <a:endParaRPr lang="en-US" dirty="0"/>
          </a:p>
        </p:txBody>
      </p:sp>
      <p:sp>
        <p:nvSpPr>
          <p:cNvPr id="3" name="Content Placeholder 2"/>
          <p:cNvSpPr>
            <a:spLocks noGrp="1"/>
          </p:cNvSpPr>
          <p:nvPr>
            <p:ph idx="1"/>
          </p:nvPr>
        </p:nvSpPr>
        <p:spPr>
          <a:xfrm>
            <a:off x="5029200" y="1600200"/>
            <a:ext cx="3657600" cy="4525963"/>
          </a:xfrm>
        </p:spPr>
        <p:txBody>
          <a:bodyPr/>
          <a:lstStyle/>
          <a:p>
            <a:r>
              <a:rPr lang="en-US" dirty="0" smtClean="0"/>
              <a:t>Gothic Architecture 12/13</a:t>
            </a:r>
            <a:r>
              <a:rPr lang="en-US" baseline="30000" dirty="0" smtClean="0"/>
              <a:t>th</a:t>
            </a:r>
            <a:r>
              <a:rPr lang="en-US" dirty="0" smtClean="0"/>
              <a:t> century</a:t>
            </a:r>
          </a:p>
          <a:p>
            <a:r>
              <a:rPr lang="en-US" dirty="0" smtClean="0"/>
              <a:t>Site was started in 800 </a:t>
            </a:r>
          </a:p>
          <a:p>
            <a:endParaRPr lang="en-US" dirty="0"/>
          </a:p>
        </p:txBody>
      </p:sp>
      <p:pic>
        <p:nvPicPr>
          <p:cNvPr id="29698" name="Picture 2" descr="http://files1.structurae.de/files/photos/64/laon0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
            <a:ext cx="4953000" cy="694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2451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Chantilly, France  </a:t>
            </a:r>
            <a:endParaRPr lang="en-US" dirty="0"/>
          </a:p>
        </p:txBody>
      </p:sp>
      <p:sp>
        <p:nvSpPr>
          <p:cNvPr id="3" name="Content Placeholder 2"/>
          <p:cNvSpPr>
            <a:spLocks noGrp="1"/>
          </p:cNvSpPr>
          <p:nvPr>
            <p:ph idx="1"/>
          </p:nvPr>
        </p:nvSpPr>
        <p:spPr/>
        <p:txBody>
          <a:bodyPr/>
          <a:lstStyle/>
          <a:p>
            <a:endParaRPr lang="en-US" dirty="0"/>
          </a:p>
        </p:txBody>
      </p:sp>
      <p:pic>
        <p:nvPicPr>
          <p:cNvPr id="30724" name="Picture 4" descr="http://www.everycastle.com/images/Chateau%20de%20Chantilly%20courtyar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 y="1320800"/>
            <a:ext cx="6604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37631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Chantilly</a:t>
            </a:r>
            <a:endParaRPr lang="en-US" dirty="0"/>
          </a:p>
        </p:txBody>
      </p:sp>
      <p:sp>
        <p:nvSpPr>
          <p:cNvPr id="3" name="Content Placeholder 2"/>
          <p:cNvSpPr>
            <a:spLocks noGrp="1"/>
          </p:cNvSpPr>
          <p:nvPr>
            <p:ph idx="1"/>
          </p:nvPr>
        </p:nvSpPr>
        <p:spPr/>
        <p:txBody>
          <a:bodyPr/>
          <a:lstStyle/>
          <a:p>
            <a:r>
              <a:rPr lang="en-US" dirty="0" smtClean="0"/>
              <a:t>1394</a:t>
            </a:r>
          </a:p>
          <a:p>
            <a:r>
              <a:rPr lang="en-US" dirty="0" smtClean="0"/>
              <a:t>Museum</a:t>
            </a:r>
          </a:p>
          <a:p>
            <a:r>
              <a:rPr lang="en-US" dirty="0" smtClean="0"/>
              <a:t>Royalty</a:t>
            </a:r>
          </a:p>
          <a:p>
            <a:r>
              <a:rPr lang="en-US" dirty="0" smtClean="0"/>
              <a:t>Chateau (Castle)</a:t>
            </a:r>
          </a:p>
          <a:p>
            <a:r>
              <a:rPr lang="en-US" dirty="0" smtClean="0"/>
              <a:t>Elements of Gothic Architecture</a:t>
            </a:r>
            <a:endParaRPr lang="en-US" dirty="0"/>
          </a:p>
        </p:txBody>
      </p:sp>
    </p:spTree>
    <p:extLst>
      <p:ext uri="{BB962C8B-B14F-4D97-AF65-F5344CB8AC3E}">
        <p14:creationId xmlns:p14="http://schemas.microsoft.com/office/powerpoint/2010/main" val="188383749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 Ste. Michel, France</a:t>
            </a:r>
            <a:endParaRPr lang="en-US" dirty="0"/>
          </a:p>
        </p:txBody>
      </p:sp>
      <p:sp>
        <p:nvSpPr>
          <p:cNvPr id="4" name="Rectangle 3"/>
          <p:cNvSpPr/>
          <p:nvPr/>
        </p:nvSpPr>
        <p:spPr>
          <a:xfrm>
            <a:off x="431800" y="6248400"/>
            <a:ext cx="8229600" cy="369332"/>
          </a:xfrm>
          <a:prstGeom prst="rect">
            <a:avLst/>
          </a:prstGeom>
        </p:spPr>
        <p:txBody>
          <a:bodyPr wrap="square">
            <a:spAutoFit/>
          </a:bodyPr>
          <a:lstStyle/>
          <a:p>
            <a:r>
              <a:rPr lang="en-US" dirty="0">
                <a:hlinkClick r:id="rId3"/>
              </a:rPr>
              <a:t>http://www.airpano.ru/files/Mont-Saint-Michel-Abbay-France/2-2</a:t>
            </a:r>
            <a:endParaRPr lang="en-US" dirty="0"/>
          </a:p>
        </p:txBody>
      </p:sp>
      <p:pic>
        <p:nvPicPr>
          <p:cNvPr id="31746" name="Picture 2" descr="http://upload.wikimedia.org/wikipedia/commons/9/91/France-Mont-Saint-Michel-1900_bordercropp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8112" y="1379390"/>
            <a:ext cx="6276975" cy="4438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5"/>
          </p:cNvPr>
          <p:cNvSpPr/>
          <p:nvPr/>
        </p:nvSpPr>
        <p:spPr>
          <a:xfrm>
            <a:off x="534124" y="5953707"/>
            <a:ext cx="7162800" cy="369332"/>
          </a:xfrm>
          <a:prstGeom prst="rect">
            <a:avLst/>
          </a:prstGeom>
        </p:spPr>
        <p:txBody>
          <a:bodyPr wrap="square">
            <a:spAutoFit/>
          </a:bodyPr>
          <a:lstStyle/>
          <a:p>
            <a:r>
              <a:rPr lang="en-US" dirty="0">
                <a:hlinkClick r:id="rId5"/>
              </a:rPr>
              <a:t>http://www.youtube.com/watch?v=3zq0axpbPns</a:t>
            </a:r>
            <a:endParaRPr lang="en-US" dirty="0"/>
          </a:p>
        </p:txBody>
      </p:sp>
    </p:spTree>
    <p:extLst>
      <p:ext uri="{BB962C8B-B14F-4D97-AF65-F5344CB8AC3E}">
        <p14:creationId xmlns:p14="http://schemas.microsoft.com/office/powerpoint/2010/main" val="85159958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 Ste. Michel Notes</a:t>
            </a:r>
            <a:endParaRPr lang="en-US" dirty="0"/>
          </a:p>
        </p:txBody>
      </p:sp>
      <p:sp>
        <p:nvSpPr>
          <p:cNvPr id="3" name="Content Placeholder 2"/>
          <p:cNvSpPr>
            <a:spLocks noGrp="1"/>
          </p:cNvSpPr>
          <p:nvPr>
            <p:ph idx="1"/>
          </p:nvPr>
        </p:nvSpPr>
        <p:spPr/>
        <p:txBody>
          <a:bodyPr>
            <a:normAutofit fontScale="62500" lnSpcReduction="20000"/>
          </a:bodyPr>
          <a:lstStyle/>
          <a:p>
            <a:r>
              <a:rPr lang="en-US" dirty="0"/>
              <a:t>The </a:t>
            </a:r>
            <a:r>
              <a:rPr lang="en-US" dirty="0">
                <a:hlinkClick r:id="rId2" action="ppaction://hlinkfile" tooltip="Island"/>
              </a:rPr>
              <a:t>island</a:t>
            </a:r>
            <a:r>
              <a:rPr lang="en-US" dirty="0"/>
              <a:t> has held strategic </a:t>
            </a:r>
            <a:r>
              <a:rPr lang="en-US" dirty="0">
                <a:hlinkClick r:id="rId3" action="ppaction://hlinkfile" tooltip="Fortification"/>
              </a:rPr>
              <a:t>fortifications</a:t>
            </a:r>
            <a:r>
              <a:rPr lang="en-US" dirty="0"/>
              <a:t> since ancient </a:t>
            </a:r>
            <a:r>
              <a:rPr lang="en-US" dirty="0" smtClean="0"/>
              <a:t>times</a:t>
            </a:r>
          </a:p>
          <a:p>
            <a:r>
              <a:rPr lang="en-US" dirty="0" smtClean="0"/>
              <a:t>The </a:t>
            </a:r>
            <a:r>
              <a:rPr lang="en-US" dirty="0"/>
              <a:t>structural composition of the town exemplifies the </a:t>
            </a:r>
            <a:r>
              <a:rPr lang="en-US" dirty="0">
                <a:hlinkClick r:id="rId4" action="ppaction://hlinkfile" tooltip="Feudal"/>
              </a:rPr>
              <a:t>feudal</a:t>
            </a:r>
            <a:r>
              <a:rPr lang="en-US" dirty="0"/>
              <a:t> society that constructed it. On top </a:t>
            </a:r>
            <a:r>
              <a:rPr lang="en-US" dirty="0">
                <a:hlinkClick r:id="rId5" action="ppaction://hlinkfile" tooltip="God"/>
              </a:rPr>
              <a:t>God</a:t>
            </a:r>
            <a:r>
              <a:rPr lang="en-US" dirty="0"/>
              <a:t>, the </a:t>
            </a:r>
            <a:r>
              <a:rPr lang="en-US" dirty="0">
                <a:hlinkClick r:id="rId6" action="ppaction://hlinkfile" tooltip="Abbey"/>
              </a:rPr>
              <a:t>abbey</a:t>
            </a:r>
            <a:r>
              <a:rPr lang="en-US" dirty="0"/>
              <a:t> and </a:t>
            </a:r>
            <a:r>
              <a:rPr lang="en-US" dirty="0">
                <a:hlinkClick r:id="rId7" action="ppaction://hlinkfile" tooltip="Monastery"/>
              </a:rPr>
              <a:t>monastery</a:t>
            </a:r>
            <a:r>
              <a:rPr lang="en-US" dirty="0"/>
              <a:t>, below this the </a:t>
            </a:r>
            <a:r>
              <a:rPr lang="en-US" dirty="0">
                <a:hlinkClick r:id="rId8" action="ppaction://hlinkfile" tooltip="Great hall"/>
              </a:rPr>
              <a:t>Great halls</a:t>
            </a:r>
            <a:r>
              <a:rPr lang="en-US" dirty="0"/>
              <a:t>, then stores and housing, and at the bottom, outside the walls, fishermen and farmers' housing.</a:t>
            </a:r>
          </a:p>
          <a:p>
            <a:r>
              <a:rPr lang="en-US" dirty="0"/>
              <a:t>Its unique position of being an island only 600 </a:t>
            </a:r>
            <a:r>
              <a:rPr lang="en-US" dirty="0" err="1"/>
              <a:t>metres</a:t>
            </a:r>
            <a:r>
              <a:rPr lang="en-US" dirty="0"/>
              <a:t> from land made it readily accessible on low tide to the many pilgrims to its </a:t>
            </a:r>
            <a:r>
              <a:rPr lang="en-US" dirty="0" smtClean="0">
                <a:hlinkClick r:id="rId9" action="ppaction://hlinkfile" tooltip="Mont Saint Michel Abbey"/>
              </a:rPr>
              <a:t>abbey</a:t>
            </a:r>
            <a:endParaRPr lang="en-US" dirty="0" smtClean="0"/>
          </a:p>
          <a:p>
            <a:r>
              <a:rPr lang="en-US" dirty="0" smtClean="0"/>
              <a:t> </a:t>
            </a:r>
            <a:r>
              <a:rPr lang="en-US" dirty="0"/>
              <a:t>Equally, this position made it readily defensible as an incoming tide stranded, or drowned, would be assailants. By </a:t>
            </a:r>
            <a:r>
              <a:rPr lang="en-US" dirty="0" err="1"/>
              <a:t>capitalising</a:t>
            </a:r>
            <a:r>
              <a:rPr lang="en-US" dirty="0"/>
              <a:t> on this natural </a:t>
            </a:r>
            <a:r>
              <a:rPr lang="en-US" dirty="0" err="1"/>
              <a:t>defence</a:t>
            </a:r>
            <a:r>
              <a:rPr lang="en-US" dirty="0"/>
              <a:t>, The Mont remained unconquered during the 100 years war with a small garrison successfully defending The Mont against a full attack by the English in 1433.</a:t>
            </a:r>
            <a:r>
              <a:rPr lang="en-US" baseline="30000" dirty="0">
                <a:hlinkClick r:id="rId10" action="ppaction://hlinkfile"/>
              </a:rPr>
              <a:t>[2]</a:t>
            </a:r>
            <a:r>
              <a:rPr lang="en-US" dirty="0"/>
              <a:t> </a:t>
            </a:r>
            <a:endParaRPr lang="en-US" dirty="0" smtClean="0"/>
          </a:p>
          <a:p>
            <a:r>
              <a:rPr lang="en-US" dirty="0" smtClean="0"/>
              <a:t>The </a:t>
            </a:r>
            <a:r>
              <a:rPr lang="en-US" dirty="0"/>
              <a:t>reverse benefits of its natural </a:t>
            </a:r>
            <a:r>
              <a:rPr lang="en-US" dirty="0" smtClean="0"/>
              <a:t>defense </a:t>
            </a:r>
            <a:r>
              <a:rPr lang="en-US" dirty="0"/>
              <a:t>was not lost on </a:t>
            </a:r>
            <a:r>
              <a:rPr lang="en-US" dirty="0">
                <a:hlinkClick r:id="rId11" action="ppaction://hlinkfile" tooltip="Louis XI of France"/>
              </a:rPr>
              <a:t>Louis XI</a:t>
            </a:r>
            <a:r>
              <a:rPr lang="en-US" dirty="0"/>
              <a:t> who turned The Mont into a state prison and thereafter the abbey started to be used more regularly as a jail during the </a:t>
            </a:r>
            <a:r>
              <a:rPr lang="en-US" dirty="0" err="1">
                <a:hlinkClick r:id="rId12" action="ppaction://hlinkfile" tooltip="Ancien Régime"/>
              </a:rPr>
              <a:t>Ancien</a:t>
            </a:r>
            <a:r>
              <a:rPr lang="en-US" dirty="0">
                <a:hlinkClick r:id="rId12" action="ppaction://hlinkfile" tooltip="Ancien Régime"/>
              </a:rPr>
              <a:t> Régime</a:t>
            </a:r>
            <a:r>
              <a:rPr lang="en-US" dirty="0"/>
              <a:t> from the sixteenth century.</a:t>
            </a:r>
          </a:p>
          <a:p>
            <a:endParaRPr lang="en-US" dirty="0"/>
          </a:p>
          <a:p>
            <a:endParaRPr lang="en-US" dirty="0"/>
          </a:p>
        </p:txBody>
      </p:sp>
    </p:spTree>
    <p:extLst>
      <p:ext uri="{BB962C8B-B14F-4D97-AF65-F5344CB8AC3E}">
        <p14:creationId xmlns:p14="http://schemas.microsoft.com/office/powerpoint/2010/main" val="195189378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Palazzo Pubblico, Sienna</a:t>
            </a:r>
            <a:br>
              <a:rPr lang="en-US" dirty="0" smtClean="0"/>
            </a:br>
            <a:r>
              <a:rPr lang="en-US" dirty="0" smtClean="0"/>
              <a:t>1298-1348</a:t>
            </a:r>
            <a:endParaRPr lang="en-US" dirty="0"/>
          </a:p>
        </p:txBody>
      </p:sp>
      <p:pic>
        <p:nvPicPr>
          <p:cNvPr id="1026" name="Picture 2" descr="http://images.placesonline.com/photos/13505_siena_palazzo_pubblico_piazza_del_camp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7966981" cy="524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138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425"/>
            <a:ext cx="8153400" cy="2974975"/>
          </a:xfrm>
        </p:spPr>
        <p:txBody>
          <a:bodyPr>
            <a:noAutofit/>
          </a:bodyPr>
          <a:lstStyle/>
          <a:p>
            <a:pPr algn="l"/>
            <a:r>
              <a:rPr lang="en-US" sz="2400" dirty="0" smtClean="0"/>
              <a:t>Sculpture</a:t>
            </a:r>
            <a:br>
              <a:rPr lang="en-US" sz="2400" dirty="0" smtClean="0"/>
            </a:br>
            <a:r>
              <a:rPr lang="en-US" sz="2400" dirty="0" smtClean="0"/>
              <a:t>It was generally limited to small ivory book covers or small portable, hinged altars (diptychs, triptychs an polyptychs, depending on the number of panels.)  Sculpture of the human form was considered idolatrous  and was discouraged.  Bas relief decorative carving was used in churches, and beautiful metalwork in gold and silver was created to house the relics of saints.  These reliquaries were an important part of every church's treasury.</a:t>
            </a:r>
            <a:endParaRPr lang="en-US" sz="2400" dirty="0"/>
          </a:p>
        </p:txBody>
      </p:sp>
      <p:sp>
        <p:nvSpPr>
          <p:cNvPr id="5" name="AutoShape 4" descr="data:image/jpeg;base64,/9j/4AAQSkZJRgABAQAAAQABAAD/2wCEAAkGBhQSERQUExMWFRUWGB0aFxgYGR0cGxogHh8fICAYGCAcICYgHBokIBoaIC8gJCcqLiwsIB4xNjAqNSYrLCkBCQoKDgwOGg8PGi0kHyQ0LC8vLSwsLCwsLCwsLCwsLywvLCwvLCwsLCwsLCwsLCwsLCwsLCwsLCwsLCwsLCwsLP/AABEIALYBFQMBIgACEQEDEQH/xAAbAAACAgMBAAAAAAAAAAAAAAAEBQMGAAECB//EAD4QAAIBAgUCAwYDBwMDBQEAAAECEQMhAAQSMUEFUSJhcQYTMoGRoUKx8BQjUmLB0eEHcvEVgpIzQ1Oy4qL/xAAaAQADAQEBAQAAAAAAAAAAAAACAwQBBQAG/8QAMBEAAgICAQIEBAUEAwAAAAAAAQIAEQMhMRJBBBNRYSKBofAycbHh8SORwdEUQlL/2gAMAwEAAhEDEQA/APVM5kRDSqbcIZ8oOoQd72wipZPSSqlgSZCoHY39GEbb+uLHVyJBl6iqgud9h5kwBvhbU65ElBYuyjwk+FLSoFzNzPliIittK+vWjBMp0Emo1SummmgLamIDG1wfESBvJJxCOvtTFP3aU0VxLGDI38AFzaNzEzHqszntGV8LVHdjuWOkCxFl3Xc8E4rVTrRKzZFE7SWNrwTE/QAcxhZcn8AgdfYyyt7QVGSK9RjJMoQo1fCR4VvA0m38xvthNn/acDVuQNlH7tF4uFuTfk27YQ1c67k6PCBMsTFh/MLk+QAj8VsL81XVTKQ7CYBBgeGxCrMAyRMwCPjjfwxFjbzxOozz/tC5BC+EeUoovzaT2k2nm+ADntRUnxCAoFglxIMDeSNzqWLkWjAy5d6jXsDBBsQTqkFQViBBEgENe98bqinSq+7IUhRqepEQDLHYEEkkbhvKwGDJRdDmaOrngTa1KtVZVYC/isgWQADJELDEi2kG1hzzm6Xuh7xnRi0i0nc6rFY8QYSL2j6xZnN+81Uk11CT4V1AgFDZZsNJBYwORxgnW9alcby6AiHLDsbxpEWbykmJwJyMKPAhhAQa2YAaukDUAu9iYN9gODc/e+NU+qFQgBJJIK2CgHuLSCJI49MbyvSw1Jn93UMMdOswDETJsCYI+g4nEzZdYFwQpIHcDsSAASPO8DgAY0upNcwQpAuQZrPuaxeILiBBIgW+ECJg7jEFN28Qtcj8IMEGxvsDtgqrlJCq52mJ52FvTUDv6DfBP7ICJgQwvsv4bTq3uQDDTcHsceDADie6bPMrqPG8zuL/AKnv/bmWirE+Vp7nyjtN9sM8z0yy6U+xE3N/xLdY5sZ3GBv+jtAMHj8t7Md5J24Hnhvmqe8Hob0gSKA86WixAB7cb8jnHGYoARdlMGQdxJkRcTG9sGf9GaZAcgRMajxfYb8xO87bY0nSWggTI8oI2uQTPnjfMXm5hxt6QGj7wy4LWiGJJNiIv5RI7flwc3UICs2oAi3mNUGe/iNz5TsIZVcnUWR4hfYyebSIAmL357YgNAhgWFrTET5xPa3ywYcHeoBUj1gjZo+In4pnsRczH5R6cDBORzrAyog+kiCDxb9ffQpoRfeR4WBvImZJG2xtyImcFpSDCBpt4wQJAkAwQRJFxaGjGswqqnlG+ZFR6mQwaVuZ8ICGBIiR4u1p7YNf2gQuJTUEIhXM2FxLJBZdV4bUBOFiZHUQug2BkqJmTIOnfaREYGFQip4SfDqiRtv9/wCsY8ApMwkjmPqT0iG0s1MmNKkaqcQ1iYN/GIZkERuPixLSD0GlYW06kJKEHSJFjKy2m2qYiBfFefMEAErvPpb+Hj9b4MyHVCqkBiA1nBuD6jY/O43EYLpJEy6lupe2rBNNUakIgwAyx5DcRvKm3bjDvI9RqMurL1gy/wDx1P3gPmCTJ7xuO2KBXriQVXTC+IayVPxHUNUm5M3mOCJgayXUDTaUIVmPiUnwvHMHbe033uThbYQw1MOzuer5Dr5k6gUJjVoVSp9QRB33ifPB7+0QMB6akLqOo6lsy6SICNFpBvcwYGKZ0X2xFRgnuV95yGYKSRvc/EfKJ33xZqPtI8ge6oix3YiTYxOm+2w3IjcDEvS6tx9YQSxzGeQ67TA0hFS/FRhJG0B12gDbvhtQ9o6Su0sVao4gGI4ESAVgzvPF4xUaf+pNHUFNXLRff3sTtFk32+/bEPVP9Q8rUUeKgWAiClU+v4PscPTHlB4NQdVyI9r5PNuNVTMJVmQmkaBpj4jEBiTEeUxhN1Ppzx4npwNPh99eARMA2k+Ywvq/6i0B8L0TtcUahiPVVtx5YGzH+oaKsI66yLxlQB9WYE83jFSJmJsiLZlAq4Z0vq7ZFqhChxUj+BoKyT8Ji/vOO2Mwmo/6gqJJvJ4y9MD/AO+MxX5bHlYjqHYz0fPVUYtrAMj8RmZ3Eeg/LCvqFZ2ayExqA1fCZI78dvnhHm/bOo/jVkWbBlQyRvILAW8+eJjCqv7VVypU1CSTGnSsjzsdXbfnubHi+Q+7nQY3VmHdXziUZ1hXfaICqJ402k8b/Q71vN5udTPJBuEEBiBaW0mVW5BAIW17jSYWrqha4ZtzYtoHOibHTvdhwCT4lAyVfEGqXc302/h0SSQSJAHO8wFsQ9cYxruDe6EK94asAEjSwACkjYyIMAARaCDzpUAkDSuqMfhVVAlrmIuBBnU1jvqtO3GVKlIICpKM1jrIBUb2I3vuSB5i+BK2X1TKkCZ0iNQ7XIieIOFs164EaFqjyZ2c0JbSuuqJioYGxi9zvbm8jucZVyzNpOhWYMAUVidQgmxJJgDwxJ+E98T+9CroVWpiDqE+JouSbkSvG7QRYgRifJ1FUIFEyPED+LxGRYnWYEzBW91ABwmzyIw9J0Z1Ry4VB4FWDdfjkCZBsRYT3MQdgZ6pKKc+5ULvBN5MAjxNw0g203g9jhhkOjlo95JsAAVDsY1TpEkKpJYkElTvbjrNZtKZEAeoOsn/ALhxfYG2JmyLdDf6R6ox51Fr5Us3ibxTzM7gifxTaDYiDxvjoZJrhUJW0kTwTEwSJGrkb+pweq7kIAD+JhA+QJiN7+EzgiqC34fEIAZyQAL7KDt9fXCjnMYMAig5KZ0hp5gaVB8zIXYLxx5Yiy2Y0GBqLH8KqH/+rgetu2GiZcuZqEEDY6beg1A8eWAep5HQf4QdviUnvOuoLecY1cnVpoRTp2BD6tZQACwWRsaaAgcboeeQduOcCZzM1PeU199VFMxqKuVmxt4SI4+hwLk2KaQKjwTYLquPUaR3uNWC60xcnb8SgRccuyzt24xldJmnY3E+cca2E1Hg/wDyccE6tz+vM7RT2SO5YTt5VBaw444wSKJk6tFtpfceqVBPb1jC+ooJglQJtPvGB87M3bFKsDqTnRkj1wN9QWbgVB9tQkDynA7Zf+CQDveQb7EKbfTHYpBTIanfhWUH0hlQjbviFV8QJcgjzj+p+s/LDR7QCPWdDIxchlPIgx9VE42mQDKTY+Vpjc7HWb/qwxOA5gjfYTAJ5jg/niKpnDrAKiTYxZhcTtAPBg/ecb1N2MzpXuJx+zusGZ0GdJMr3IgmADJmx42icc1cxIhgzi53kecLGqZMi6jvhpTcj/00KiZbQTERe02v3IPljqoyOviWm5N5AFNxFrwIY738X5T4ZvUTPK9DE2ZyJZW92NQET/Nc+ISAxBPYGO45VFNLfikfhjyvcYsD9M3j4dwSfkAxvpN48Yi5gYkPUvi94NZIA1AhWBEQSQp1WBJLSSSIjc0pl9Nyd8ZvcWNZl47xF4Jt+vLElSojOSkqo+E+kEW7SNr+c74MPTJXWGLqVMwDK/7hxFiSCRAEkTGFHujNhvG3nwfK0YJCDBcUPaSU3gQ0mIKsCLQNxsTf8Pbm2LF0/rYY6M00H8FYCRO0VbGdviI1AzO0CswQLix4P68sbB0rBAKncQbb/na/8o4w6g0VZG5deu9AFZmZkamR8L3fwgSWrMqw1O8CoPFG+oAYQUPZ2XZHJR1MlQoYRaGW/iUgzIsRHecM/Zv2iVAaNeoz0G8KOIPu95ifwmxKjeBHxBsWzq/QaaqiB2FiUrGIQ9hpE+7JkFfwmSPxBvJnbGehuO0JsQyCxz+v7ysdP9n4/hZTEsL/ACPabWPJXviSr0ZV96SLomkbCSzEBhvst/ljeV6jXpVlo1ApYsFOuWF4jYmQbGRMzbjFlTPK+SqVBRUujBWYF9IUiVYWk6A9xcmOcG+R1YX3qTjECD7TzfM9Ng3MdhBn1PrvjMa6wKgqEs8lvFMjm522xmOiCSLuTEVqPs04BgNqrNBMGywCbmYkRHAAm40zhVVzggrT1X3bbUCWFuw1WgLcagIGrVzXzAgpTmNy1vFvsQZgMJA5AmQBAFpZnxiNiZJ5JPnO5I3/ACxzemhL+osZM4vsV7kzubluwkmYAgcT8WB1DEECJbmRxNp84jGo94fDIF2YmCeTHcSIHODWpKlMAmByO8cC33J7d8Tu1fnHKt7hGQABE7i5JNrKY7zfSPnzjpa4EBfhgkmd51eI3+EMsG49QfDgOkuoMANI2jbYkEXuCLX52PxaMOaWR8DMDJB34DG4NxzBXV6/CARiXIVTbcx+MM2hxJKGQ954mhViFWNRgSdKJEGJIkqBJIIBhsO8n0hBBEXveWYi5hmky0TAXVvuuOMvlVCg+IBrkQCYJH3UlgVnYDg4YVta6GUu6sqmoNEAAmCJMklQLxzA5jHIzZXyWVnQx41Srg4ywY6dJK7kTY8SxJg3MW8/EdsKKjsmYKMRpJhLAlSRIsPFa++4vi20EF9Bpj8RcssjsEBNj3b/AIAvXa1AU20EVHIsJBLH+YAjw+v0xImU3xd/SPNcRDkswPeAtJCNBqH1vAteJIXyxYqdRHUNqlfws+4n+FNgd777m0Yq9fJ1fca2VSV3ZzGwnTYRqvEgxMC52I6ZlXaOAYN1GoAj8RYwV32t5ScOyqCLBmLzGzKLsCWHcmAP+7cn/ae2BM1lWbVEGbeFb/I2Peb/AJYPonUu3vFX4nY/u18zdZIsLdxtjnPVyFKgg+cQoiNt44uJmTBGJQ5BoRxoxCmSBN3gdveF2ntC7kWm+B6+QS8IvnrAWeZJmZ559bYnbPqliTquWUGCZ5bYzzBOE79WLHwoxiNz52MDYzjoouRtydgo5hRyJa9l8hcD5FxiGrSANtN+GWAfIXN/pgOpnqh3UX7zx88dUOpupgpaCbz6+eKAjiJJUmHJldpV1JFoII+jR6fEcD5rpbFC6mU58Ok/MAx9sFZLq67jVTBOxPhn7rx24nBr5plM6UZTcEAiZkETpueZtbvyvrdTxC6FIlcXJFgQtj5Rc+gP6nEFSg1R0aGkNBIF5BG0c/L+2LTlX1G4Dgys2DztpDEQ3BIYKw4x02QTTB1q5HikAqLiTYkrxcwLd8H/AMnpOxA8mxzFfTqFZvEtM1QuzoCCI7FLeWxxHVdi666b738MNB5LBRJFzJ7eRw8y+WCK2stRdD/6hk02n4SWkqoIiNQWeC0Tifqfv6dJ2Lqw0nVa+0xK2IIsbbGDjQ9mxAJoUYiz1BaVNCkaiigiNQLRckNYjwkwfKAMLswimoqbAMJI/mCk/wBhix+0QFRMu2kUh4wEQeFSNMmTdmPJMbDe5NbNAqYdfEApJG4BUnSR3+H5xijE17MU4g+Q6iU7rI+JSQb7wRtz9bRvg9aaVB4nCNpjWASGN41AaiCbLIkkwTqJJCnMEiLW2Py7Yjy+Y0G30O33kfb67YrC3sSVmANGdZ3JsrQ4vEjsQeR3B3BBM+eBvfEG/pfgdvtiw5bOLVQK0sFEAajKEndSdULYk7zJ3IlVue6bog6gymGDD+YSARJKtBMqfMiRctR+xi2HcQbKZgA/yGNS9rxMwSAATET6ESMXv2J9p/dfuqru1JmOhzMqSAoCjebgkEgET5HHn6QHneAf0fK+C6NUbMW0HgbqY27nZQBtx4dw51DijFq3TPTutdA94qL4DXU/uomSo8XiO3ujq8LGApgGATC/2S62yVny1dFRK+pGtp0sQRtt5eU+WJvYzrAqU/2WqBVZVJparhpuEuLBpt2I2G5D9pMuwiuF/eoPHcTAgLVsTsRpM3+A3JOEIbBxN8v8R77/AKg+fvK11LK1aNV6Ts002K8nbt+fzxmLf7RMKyZfNKAffp491l1gMYAne2529cZi9MwK2RuQtjo6MoFdt7C9yeD3/XfAwBFxJHcDtB+xg8wYxs7+hN8E5fL/AAm5JiBySSRHn28zOwBIQxqOXcJyygUwdJBu0ctYXAiQJBvJm4A3ONLlyxk6TG38MHbm6kNtANpBAbU01KmWIdzexnaNoMESHkR2jTYAKrx9RqaUaLhog9lm/ofz3vOI2ajQ5lA2LPE4qZ1QY1fTYcX0iO+0ADaNg86Hm28bKYkQewHHnIIBje1jio0oMRE2AjefLzxcujdKZEgGeZHqDubfMTOI/GBVT3lPhXZ341G1CqXHhBUrpa082ZJiNQK6gNjcbYbZTqtVYpxRYC1LUGm/CEXO+wiJ7YW5GNTU6lwJ0sDBHk3l57qZ3E6TvenV7llhhF5ANvhPMNvePCYmzX4xcg0OJ0yFPMlzXTKzUvfZnQASQtICwnw6nMnZiDE8X7YYdQ6VRV8r+6p69LwQo94TpKhZEFhBPlKrEAYcUwa+XaSJZSpMSFbVqDELMA/YgjCHqeXqrSIWkDUQAe+BJ03gCkWXwTtA1HggicP7aNXJLJMCz+WLVmpOZZQsKpBXY+FoiWAEkCAbDm0NHKkvoltE30kS55vwBcFh2MQBJMy7mgNdQqzVJLsoIKsfCCsSNB+EdhN8d1KquwQQEQSxNpK/Cq9wG3j+Ud45zZNmuJ0ADQkaVFpgbBJOkbdgSAQLACZIn0FsV7O9c94v7pgGgAjvtb0tOw7+WCOq5lnLCmVJX41Jv20+m3/cTtAhJna5BhYAPxEczY8bC0R2vxi7wvhrPU3P6RHiM4xLFmeqgVCVHiBHx2HoLyxvBM/UWwu6jmGYFQ2kEDUoFptf8r+m2C89VnSAJkkniODEcRv998CVAZcyoHBG4M8847yIFAnz+TxDueflAf2Gno1FnLaSQIUCQSIJibEdvnifKnTp8RHod44tx6+WO6Tk0KigmJewEgyqkSeOb83xlFpAIFpFz3PPr/nBKSbBhZuARCFzRYEFbdtj5AEbXPM4Z9NzjI2pHGlb6D5c/n4hfv5ImIIgmb2I/M4LRYaRO5vuRcSYMC4vvxhb4lYVNxeJfGd8ffcy+dMzdLMUx7oRV5lQzH/ysw/RiJBy5UH4iaVZPxJMMOCpPxcWaSIvxNIyOcIIqK7Iae0WngEC8TIkcTj0HpGdXMoHNr2m0H682jyjvj53xeNsGxx9R7flO/idcouJq1WpSqoqqxUyHemtyt/AwAYXIW5iJgfiKh16AL6Muzfs7wWpQAZuT4QYVReSNIaQDc6g9z6VagggUqS3YiNK3nxT8bm3gEjaSZAMJz6GxLJSRT4WkMZBHvahNwxkgL894gsfiCF+Eff+/wCYtsYZrJifO5tarKBKotkmCx1EksQY+ItbyXVA1DCfMMS9QuY0kmZ+JiAAu+yqIt2xYamQsGsYPgQ2Kgn4m4k2ABvbsDgHqVEAHSsCCoYmDJkdvMj+04qTKCaEw46W/SJq+RldEdiDYi/c4S5rKlD4rdv6n0wYKhVib28/MfLvgqsVdAXItYx2kX9P8Y6iFsfOxOY/Tm40YJ0FAaomNo45jvh1mKMawjAyCCLFW2MEkRMqPEL2mblwDlcpT9wzkMF1gK0XEfikbG4+mNLm22Zo2IcyInho2PONLlmJWDXSoBgvU+l7vTB0TswupvKn7xtMbAggAG3Eg7j9fPDyjmlquQVIZTdZsyggG4G4At2m3GkLqPThTIcA6G2J39DFtVxPqO+Lcb9jJ3F7E76ZmiCni8Smacj4v5JHmCSTzySbXZs4lSn+0KtqkCpT2GoyHQ8wZOncjUB+Ex59ka5FgIgyDPpAtEDgx9onFm6VntDlW06K9niwRwTDR+ETeOzEYLIt7m42qN+ke1LdNNSiV98jEPT1HTAI+ICLEiARwVIxrAWuiJTNUmcqx0hWClJPiUzHhm4Am5Y84zG9CNtl3PU3/UipTqIAknYc7ecH9f0wxpUDckEHaLWE87g3URwfQBW5ytAsbiwFv7zswgkGPK9xEL9TiQqxBgz+uf1AwLk8LBFDmT5nNjQ2oADYDzn73M+e5uccpllYE1AUWPABczyzAbue3a2MyOXDVNdUGeFj4Z7AxLR5jjbhpWUHwgFlkXgrNp1CYIj8wfnBkbp4jUs7M56H0uiimtYiN224k2E/o+mMre07vOgBQZgbzaPLgj7bRiWsymgQDpVYP0v8/i+Zwty/TXlToYK5GgxvqsAd49MTKFcl8nyuUl2ACpr1qWHoGbqNWv8ADubgEbfUEkCN8PcnlBqBcatJIBiLz/nfz7Yl6B0RcoC9T4yCG06iADxfcyD6yPLHXS5JZ3B0lifle52PEE+nEY4viMql2KcCdTw6kJ8cNo16gbwVdJi6lrMe4Ok37yCDaV2OOM5mKruGcsxAHhJsL/Ev4QeN/mJx1n0ogIzRvFj2Eye6j7XjHb53wESINgfKY1Hv/wDzscT+YxAA4hgDqsCQVaq6GBm+1iGBE3FoJ2Pn3xDn2ZEB02RfDtDRsBBsJgXkX4mcSvXAAENHAHiFtiJ84MDzwB1ptFMAOAvBPmSTBtxB0/nbHsY6nAjeBED1FVWcoQ7GO0kzJF42PaecJKpJYj9WtuItb7jDXNVZpAa9UEkH0CjvJ7zfCVhDGTM9vL/jb++PqPDLSz53xr9WQj0qD0qFQ6GNOSV1AhkuPMFgbXBsNvnjVTL1dlRVLmZ1peJmfEdr/qcRNn3IVQVTQukQoLEGSZ1f7jaNvXA7Zh4H7x/DcRC78iAN+84d/U9vrF1g9zDMshpqzVGAViPhYXgPqF4Gw2/PAaZaoo02EDeWuByIX9RjmhUOuNWoaJHvDIEEdzAtOOKdIeLUZALCL8E41VazuGzJ0DWoxyvTnMAQLT8DkmPKwm23p3xlTJim5Elg6h5ZdN9TA2M7ERueL4DWmtmVV+n2x3TALqA+kA/ikhZ3gTYbTE7DBU12Tr8ogsjClWj+cZZSoFgiSZMgixHaPO/6jFs9mGKVYZwVb4b8mIIBAmbA98VLLqp1BiQY8Om4J2APlbf9FlSZQKdSSCLW2lTY2E9r+Q88ReLxB0qX+CyEOQfvtPROo1pSfeBSCADG5H8Eje5AME4GTp2kBxKqBq8RnxGxqMAfE8bE7Qthhpk6CtpcKC0eFiLi3HbfiBjrN5YmB5kwOLi57Ajue+PkFydHwidnV0ZXanVqAfRrAbYk7g232mx89j5YWZumrhyDIN1vcWJK7TaR6SO16/7V5T3WaewAJ1Dte5idxM+k4B6Z1BkceIwLEA8bW3ud5HGPoMXgvgGRGkB8aQ/S41Jc5kTTc2lfWfQjvP8AfACn3jimJmYWxgzOxtYb/fFk65W1LqQySTMDa2/cC2A36cRDMmpKggNcsLiHEbW2tcdpxfiz/AOrmT5cKq1rxGmQ6gKR/ZoFvhJFm5JPmTqxxm8nT93DeEPY+R3vG3Jnywrp0jUdRVciokQ4giooM6r8gTPocOauYKORUUaZsYlT2nz2+2EFeltc8n/YgFiRviVxUFCqwckEgBW/v57CfTDMjWBTZoRoLqNhP/uAbllv6iRzeV+n+8cPAKqRpG9jut9x2xpHUswWQ9vCf4Rwsgzz6emL1yg0e8mK0faVn9ldH0kbGPyt5g7j5YsGSoCshUqPEOIDBuD3aTCjtLd8c9Yo6xqkali4ESDJBmfEQZPkGXgWH6W5kqCASPDci4m0i4kSvo2Lw3ULiqpqj2s/vUSow8RBVgO6mNgNogfI4zHeTzz0XqFKgVagVxqUecxvAmbYzGXWoZUndwGlQCgwI9QAL3kRa8za3a0QnbpJ96zA7iVO8E/23Hy7YL6mXq+6SnJUqonfiBqPEAbYlpVVR31HwJC34gbxHN8RksLYHntPGjoxec4yKq+7lxHhEmReDb8RAnz3N8McojaZf4ybgbDsoHEW+eOW6aapZyDT1ARB8QA78SfnF+ScazWYKItOnJdhAJkkDlu8xP6jCMhD6XnvDUVzI0BquVHwITqnZuw9LfSJw49lEqU3dmkCYK7ydwQLx678YWdDzIcBEWAt3M7b79msbDtgjNddNGmrhfeIT8QO0Wtb5TtiXMrteJRz9/WUIQpDx77S+0YSmNEEuSI7adwRFxaP1Yel1N1yhqAQSCCRaLxPivufOCPXCmjQotRWrVYmmGLU4nVDf+2d5MzYeuGWX6/lRlxSWm7SAG90h3lTfVAmYMj+uJPJVFCqpNHepZ5jMSSa1qV6pm6jGDUZuASSbdr8Ww49mOo1DVvqcG5uTyZOx31biN8Qr7O14habFTs1jY7A6SYb9bYs3s90BqCFqgpyLzuwFtQlZm88m3AnDfE5cXlkCjF4EcPZk9HR4TcRAG+17232/XKzrTB6TABTZWUK0ckHbazE/PytXPaD2kqCo6IYCkqCBBuFEExJghrg4E6DmyXZTUMuINpEbybHxeZ5GE4vBOo80n3lh8UjN5YhlcRQFgsMwtzIEc72OK9WqFhcx29Y2t9vLDI1Z1oxJLGDeIYbSNxMlZN7ncYV5usZmIjja4Hltzjt4fw1OH4sdOS/X/Ei03AE8/WLEz3vz32xE7H0n7/njZUsxEjTG3IxHoEQDq9OPSO+KJGGud0YNQXW4adW3wk/S2OtqlQgAmxA/DdQbdxiEnS6zESRcTup3HO+NPVl7QZUQQCANx5dsDXxfKUc4ZKSZXU2k9u/3+UXwVRiQTMd5mO/97+WA7CC1z3+g+f+MFzpEny4n9Dc8YIxAh/vVBaAGvZoIIA255FyP7YdUKxp0wFCkSTIM8xI7cbiZMC+K9TruAUVjDQIH4jxPlh/07K66tMI4KqVU7ggCCTbgkk3jc77Yi8SR07nR8CLaxLT132iOVo09MF2AsZMCBN/LHfs/wC1a5gaXhXW9zAN7BZ8oHfjFW9t3DV4mwHFwJM/lFuBF+MAez2YNPMU2W5DADkmRf7fL1xxx4HG/h+qvi5ljeIZc1duJdfa/ofvKWtVJZItAE8cCTY9+BjzoqIMDfjYEefIH0mfPHsM6kJYaS1is2Fpg7H6YTZjpNIsx92l7fCB3ue5wjwXjvKXoYXD8R4YO3VcW0skqoGdwU0C5MAyAf8AxvuefrgTP9SZBS92AyEb94tA7Rhe3w1Ms5jT+8pGZBUGSp+h+/AwZk6FSjl6gIV48QW5Gk7k+lzEWxYEA2xvfHYg94l8pOl1qB53LrWd9B0usFbCGG8yNwZG/fHHSs37waH3WQQe/wCvrfE1CoyJJCrTq/DJkIdgpMCEJA7wfI2DSkqVgzMVLspgAwZiRPAkyPlti5NqVPbiRFtgiNaWXaWENpaxvYA895t2wmPTXpJ7wGSjnTBmVPbymZHme2LD1muwRWpkiG8UDyNjbYkYGy+dHgSPiUssWg38P1BGNwZHC9Q+6h5VF9MEy9AhdgQhOna6kTpm8bkf8YDyuVZKzKZ8PiHoYMj1BxPUzbFZU6SxHh4kGGUcx4pg/wBMT18oWdWG91MgwZk78+HV5T6Y6SE0QZNYvUa0soK4I1aQpJWwnS0ELeJCkMAfUcYzAyVwAbMYYr4XVTAiCZFxcxHn3xmHBSRcwkDmR0+ggsj+8IFMSQAZ1bkCNhsIHAjAvXaKKKdYxM/D/EQD9hv6DEZr13o1fdlUAnUv4zG4nYRvG5H3LzWWRmQVKngoIBU1X1GzRJ7hQT5EDHNIZWBY+vHp+5MPqVhQ5k9KlVNPY6wAWbT4QTqOm3AgifTCjptRKT1HqnWzWU7abf0MWtI8hh3l+p2ZWEHxOV2GmdKttcmYJX0NwMar9Pp1UDOolhGwlvIec2jE/mBCVYaP3/aO6CRYPEgbJq6Muy1ACStieZ+Y+xxxQprBDWpUtQPYk3iOYmDG5OI/c1UV6kF2PwLMBUjwmJIJInve3fAOcDFaOXGoKxGpz+IkyfWCSfX0nC+gnV/t6n+2oSkCGdLppWOtoFJJWnT4sPESNjAvH9hNhyOcL1ClNToCjSVE6if4I3ET3+UXq2YerRrKyUg1Kn4FAErEDVqi4M9+w3vj0T2WzlHKorQalUIbQFC8m7EKogHm5NrXKsmJXI6jo/T9/wDccrEcQD37UyRBUg3FwQeQQdjfElbOVGAZvCIIViRLcE6byLkSQNm3Ixca3VOn5ldbtTYhSxDeF1AEnVs0AD0x5/7cdfTUf2cjQFWnSj4RpUk6e6gkx3PMHCX8EqfhIN8fvGp4lu4lD610/TVcIZSZtuCbEEC8T5Xkc446IP3haCQBOrYKe5/R++HPWao10vCGb3oi14AO/JAsca6lngEYIivU7SBAP4iJmP8AGLlzMyBa5iAFD9cA6sSwLj/utE/5EEETsJ4wsqA1IiQw3vOoDn/dvI5+uGnTKr1VOpChWwta4OwPI9cBdS6aV8Sj5Dn07em44nh+Jwp6DzCyhcouAGoBqCjxfY9/164iYkKIgEm4P6/V8S/tAN3nV3G/z2m/ofXGzTmIhtNxBuPkb+e2LAZyWxsp9YNUpwQRuWE/3jzxwlQsykHgidrAzHrfEb5ltWqDAMgGYEc2j88Y1Rm/CBBkQCD9sHRuMX8FGG0WgD3Ym95t/jBDQAYGq4n/AD37f8YFohioBlCIubT5nkn0wWlULOgX5MfcD+9/IYWxqCmFmMJpyon8UbcqI3I4JmPISeRFq9lstTnU50MwsP4Z5GxE2Iv+eK90vpZZtbSOY89/8weZNsO87mDRpMyAEjZT5kSe8Y5fin6/6anZnZ8Oq4FuPPaPL5etTVmr6GBMSA2ry8+99vU4G9j1Sm9cAmVZQKm3gZQbBfntxEYWdN6p7yjrrBVGqJ4PoL94xL03NLQzJEzTrqNPkVER5gg/0xB5brjbFvX9tGz9IRdWYOO8uf7K7adJVhUur6gBuQdc3Qja4N/O2HLeyqaVphya5PjYSVUc6hsABMCxJjzhH0HrfuQ6nSUkMCZkXC27iCCR2Dd8WlvauhSpyiMBJAUKFEgKY4Fwy3uDeJx7DjxAXEu7Gef+3fsUaQLIB7xAWV1EFgRcNveAbTx2wH03NtUGsAQw8J1GV/ilQIJDC1x5ztizZjr1Sq2piCpk6GFhxCkQwEAHeZk9oo+V6NUVmFOsBrcsKYaQATOq17CBC4erKwKg6HF+/aJdyKI59oy6lUQ0CyqpCCdMQCVNgeAAb+k4C6U/7Q+plKiPCAbEAiRwWWYO1tvWTqlI5daZALJJWop/FqE387N5SY2wPm6zAhxUQEMGpWuykX23sYjywzEvwUve6P391BJ3Z+cbZqlTCvTaNiSB5+Kb7wdv84UdOzC+ABC2kmDswUzNh28Vttu+JKbHS1Z45he8tpBJG40kfqMR5zILSBZdd5EkfErjTKxcgGD3+oxTiUUVJ/mDkajcGzOaLqumJDBlJ7bEsPO4InBVFtWsAwwv8wCVG8zMgR3m04Gy3TtCKCfG4vBELJLEXtsftOHuSyYpnUAC2pXYX+ZN/gBgR2IxcCq6EmWy1wfKUQwBfkAiATPBJv5Y1hzRpimullHhZkgkC6n05BH33nGYLrPaUBB3lbr0dSLUiagVWYKQCe0jyI/PjEHScwGTQR8Ul55nYfSB8sH08wiPUUu2r4gdIjaAG8uCVE3F7Q2myZP72kANS3Rhxva9j5T22uMIJoU3ykVA7EDoUFoszvqZLKATqsPhRQeJlv8AtGCs71IVKy0YBpsFJsJII1TfaB2xIcvSdVVjq1ERpJB1XkjuB4ridoxzRyrVRKwtNlKlQPEQAAADGwI/U2lyEFupufuvnKcNlaMK6cdLMCWabIxIOoATuORqO473MGN58U4BJAO4kgbdvtfC6vRZaOmiGkWsb3Nz2nAy9PYoiu0ugILGTAJmfinsAf8AjE3lhm6y1fxzKrIHSBM6Ln6yMyOsCS195JFgZ8U9vL5YbJnRJub+Rvf/AAcQCtSFJVU6yAFWN5FtxEX7fLBOWyqrNR3vpUGT4RAgAT+tu2F5ihtiKP6zULWB2kn7UUHhPN/kQ3puBhZ1CHq01M+BSx2jgCY5ME/LzxB1LOutQlVmnA8UHSQeAVkjff8ApjMqdJq1H8MgML7ASIvyLfM48uMqob+3zhF1OoJWOvNCIimh1He7bAef+cLs7lBS97U1El2giOGsB8tU/IY37PP46pXyn1ltsTdUrTUo0+S4YjyG368sWgFH6BwB+8UaIuDZxamukFBVQ02OwHeDze398MFzUiGi/wB/I45qnCvqmb0i3xH9SceA8yhUHrKbhWc6UHPn+ub/AHn5YXVejOptz3Hz8/6YJyGabQDq+uDf2084Z15E1zDDq3MSClUHJ/8AL/8AX9Mde4qGb248Vvzw7/bB6fLGhnV/X/PnjfOb/wAwh0+sWp0Z2F95Pf8AxhvkOkKl2Anyn/H5DEaZ4g2GN1MwT/jCXfI2uIQdBxD3zYWy/QbD+/pgbN5twhZbuIvBNpF45gcYR9SzRR1I4vh3kqkgHeb4E4ugBuYo5C5M6yVM1Xam8pKipA5PwnfceXffzK6tktFBCsk0tJUnfw7/AGm3lgZm0Zii8FrMCANgYv6A/nGHtRtaWAP65xPkcqykcfYhiip9RCclmhUpqyCQRe+0jb1B/LBKVZkeI2FuJED6RPbj0xWaFA5aiUpszNbUu5GobqI5jzA+uOszna1KkhYw7TJtwAY+m8ecd8K/49mlOidTL7mWPMVwouSR+pj/ADhMKlEVRX1zBhlNmXwlZG8iRBjnkxGBsxXqVRQdaqov4rxqaYgdxY4kzfR6dT30GWaQeyNeSBwf1zg8eMYxTHnRr86mmj+EcSXJZJvdVKVYwpgr4pI2vPk0b840gigQEFRqRI0mxmeN9wQY9MKaufJFNo1FhFS0kaCswO889pHOD+l55RV/FDgiG3lIK+U6WI348sVnE1FvnX5RAcav8psVA1B6M6SpKXsVDXUxuRJC+oHfBWXzT1dD1rqDpQWBkAG+9pWwHO/ERE6MxTq6QzVjfkqBbw+YNzP2w2dDUV1pQGU2O95mY+U/qcMVgta57/Q/WJazz2gGXoiv4itpk72KmAbWAjTI2kj52bqHSWpU8vUMFKjAzEMpb4bzcWB2tJPGO/Y6mMu60y3x2qK4HjDEDtuSzGLbecYsPtZ1JGBohQwUWgwVZdLARsQPD85GHDpPxA/lDUalezgZSApUGATJ3kDk3PIvfGYU9WDu8L+AQbDef18oxmKguuY6wJx1bptCvqGpdQY/ASQuxBQm5G9jcRgHM5xqYAJgyYEdrAQJ38It39cWL2eyJrVBBKCqYZQPCoUSNJM6idJbYCeItjv2k9m1pGHE0yRoY9+08MPlMSOQJX1zsCR9F/FKhUy5KM+Xj3hkFdXhJ2LDubWOJH6h7uglN/CSCs/whRuQb+Vge+Dsx016aqdLwxFyCDE78WsBI4jvOA+oUqeYIFRSCuzAieZgcrYd9xhTEMabj6zwPTCcpXR6alWWY4PE/wDAnn54C0io1QFZHwTMcSfu32xwektTplFbV2bkdpkRI/riEU6lOmAATpYltJGojUTN5k/b+ifLXZRpQmfdNJK+SdKHuqbairBn0mGIadr77esfLEPVKNZqNFWDOQzBxYmZOmb3hZ7+uNdP6ioZ9esPUYfEOyiPTc7Y1S6galSoVYLAABPDERIvvtfiPXGdLqbIGt37mF1L+H1hnTKnu0p0nBDMGYKeBO3MGDMepxDTz/va1RIBVBb5GCZ8yCPRcddN6e9MsarKRaBM3mZkjf8AOcDdMr0aQqOXgM7eIwTClgoAkTJ88J6QSxGz/kzSeAZKMmqsSFAneP6+eBGy9Kq2tQNStAbmVP3GDcxnlC+8pzVUEHYAxzABNx6nn0xXsxT92lmcqakkAXYxZbbQPuRbDcSMeTueOtRrVoiDuewjFersKgspBDKLiYloj9eeHfvnIEqoY3iZgecC5+mAs437ylG7Ek23IFj6Tf0GH4fhMBjc4OTNgCRHl6cWxyMs38R/qI/OcTZbKVAW94+on4RP3H9sGZdaRRhpqCqoE3LIRI1OIBIgAkkkCD5XK/Q3MAuB06Vryb7/ANh9MT5zJKoRgTqO1585IvxGCun5AV/f01YiolIvTiPEykSL9lM2/pgr2cqDO1hTemEVKVRtSEi6J4RcwBMSALmSd8e3zHoQFqI/2Ob6j8pHb+2I/wDp47n6+UYaZNaLM0ufdITqaDJFwrWDRJ0xxJAOOs/Xps0ovu12CkybSfEe/e/zxnUwiiJXUpkg6qY8Nx6zMehjfDPK5/xosE6oJPqJgemMzDqEJY/LvIPItb1vPN8BUup6KdMJ4mIHfi0W/W2GEHIOIINSzsVXVESq6oJ8iR8sG9NzgakGFgRPp3wnfU606gpSSsMJIYDmDbz/ALYzpoWn+7CklncHVwFmwix+R5xA2IMvv93Kg1HXENrIf2oET41jyiDP00qY88FdV6gWdaTUqQUxGhCCTtIJbcGCRYXwsymeESJApsrGTuDKkqOIn9ThwlUqamogwfBsCJmx9O/bnHiCpAI4Fff0g2Ku+YqUe8prrIU0pDQNhIFhuCQAR3xOj66gejZZ8RuASJBBHJ+E7WgzE47ylAGtUVgSrBDIB0kgbH1EGP0TTmlpvpAGhbFR8VgTIAtAt2Ek3nBE76QPf2o/vFFuqiJXE6dmKlkp+As+lpizHfi0if74edP9mFp+KoQ73PFuZUcYe5jPAIHBjxARF97xG9u2A6QeoYWkqkTLmJNiCbSSDOzGAAsAXAMZndT/ANRJyQNE3J6KIKlNVRSWDabXmRMck+XfDvpfSWeuVGoMYVl5QDdmHfseZG9sK8lRFAIWZ2OyuLwd47gHuD+WL70zrdOnlVZjqceExdjE6Qx48IFzgsSKx2dfruGBYupWeqdPajVCGoNAYRNmbcgeEXBNzxI7DA/Uczp11TuD4d7lgInuZEycF+1GZNcKNI95TqqGK+IXgHTyB+K8/fFX9qupkn3a2CWP+9pH0Ak/Id8V48fW2uIYNSXKdQhA6rqZywaY2VjpN+4b7DGYkpUAKdMQQQg1bDxESd94Jj5YzFvlg7iWzqDRhNbPaFFJamgkaZWQSObi545iwtvNi6Z7YEqVqgNoWS45ggQV/ikiYtubbYoGWzyO4WpZ1Fm8jG4G42uojyEFsTUKbopDEQ2zAyCPKO/lacSsrJGgiNs51ZXqj3jVWqVGJFNbDxKNBSYBvC2kkRuThbUoLJuQT+Yttx6eWAk62HzLKWZKetT4TqqIUBChGJlV1GTHHpi69A6nl6KNTrR+9MsWEiGQMA38txc8tPfE+TH6zFp+ZQq2Tqg/haSLixAna9xbse/fETZxqVJjUuwuRMkTtJ/qLY9GzuSydNDUolapLBFXWHUE3mOYAJgnztvisZvKqHq69FN9RGn+JgwBVYkWBmOwwlj2YX+UxsVDRlZp9Tp1hfSI8UgbR3BuDcX+hMHE+RytNXIpkiSCYPh1D+u3ltiSp0KlB0oEkiSvbt6emMbpqzK2I5veP4oIJnGMyHSkgRZ0bqZ1MVDcKDbcGCbWn6n64TUOiM1IBiUItEb/AD55w0Nd18JguQSsbWAF5uTM388D182C9L93VXSbyzMpkaSeYJJ1bgASL74LGHVaWoemN3BsrQNEaQdRLGTt2Hn2PzwLl86AgfaXcEDi5IG0xz+rFV8vSMlhpYt+EmTcgG/qbm1zgJejoUgMdPAHB/qdxho6Ttu/tM6zNU6yOxBeHmBDRqESpjYWO3ecDVKkMXNQ6kmNUbXHeZ/xbBOXIpKYMgkDaD8gN+OPzxBTzFQNqcqUiYkEbxba++GgbNcTD6wrNZ01nPibUG8RJ39byZNp/vgmi4FamzAMhlWDXHitf0JB8oB4wuoJDhgrbm63WD5if1bE/UkgpfYxbfcX9frgegBgomhu8IyXUP2XO03/AAK3i8wZDAkAj4S25HyAxfui9FpZJ8xqKhqy1fdmd6a0zB8tTOPouPNutZXQaZLEs9NKlrka1WRIIO5YiY5uYxx0/qnu6jM4arqpskMZiYgjUNgQDtxgmxFhY/mUB61HOSop7hdWknXqWR4tW0qbEKFDEreSUPGBMzSUMGYgRJNpkDiZ37DEfTqUOzMSYUMCf51VpHcxGIK2cV58JLfhGkEcbyL739GwBUl9RbETWSY1q1Q+BYFtQFhBvsbgxzxif3aq6wdYaoxbRxAJVN9tvp9d5unqQqihIglgvhPBuLWvucRdOylJCZeGkXc6B68mIJbYmB8sFzv6fvB765lh6Rmm1mmw2XVN53i/B+3O+ORWWnUrqoNSoGBCyLhlXuRYGSfXE/suoY1YiF0mEIJOoEyW5NhuQQd8MaeUKsQlMBtXaex1FjYEi0efljmswXIRXpG9TARJ0z2TrMp1eHUmiAZsSOe1refpd5S6Iq6TUfWZA7yYjadIMDeMG57KM/u2CjWjckaTMag28ggCxn+uJshkXJArVA+orAIsI3Ycm8tHc7YW2ZnHUWr2H+4JAPuYPlQS6kU3HLFmjdbqFvydzBtPOOsuiValRWpqPduSAeSwF5HhPJ7zaBF7IOgNb3al1YSGAI5ggz8JBB3/AMCTOezL0qQqMQL+JAJIXcmZjVb/ADgvLyuSQvbnj+YJWoq6clMke+UiJjRAi+834vA32PbFr6d7HBXmowdQbACJ/wB8/kPytio0quqZ1MwPiZpBEiAh/CCFWZG88xJfZ/2nqaaal9JMK2gGWJiCDwCGE+fOKMARb6xdcTb1qR+2WRSmferKD8TJaASsyLAhvFYXnbaCnzU1MtCkmQDcQWYc/OX9Z88dmuaq5ilOlVJVVDGwvbtHwkb2n0wlznVhTRaVMh3Ci4NrASQTYLedRtfe8rSql2sDvMqG9WzwoswpnVUqbCw0gDvwIMzwL2tNe6ai1Kpn4EAef4jqWSP9xhRaw023wupuazlF8bMLsAZJGyqN9E34LbnD3p9IUVBWG0kS02dr2XuqAm/Jk8Y6KJ0ChzMYhRcdpkPeFtTL4TEsdzzuDz+jjMQ5tqgSkqVNHh1sZiSx+9lH1OMxtkaEIKCOJU81lWpkgEMjfCfwn/adwZiR9QcZlM9UpfCSZAOhtyTzGz25ENYbYcUcpUqN+7QsxI1BRqB76xETtBHraJMOb6GwlGTQQASpEj1kbC3NoJvfGsaNGCNi4HkXy9Sqzg+6qN8QN0nuR+E+sKO5xLmaVWmjE3LMNLKZGknf/PkcK85liD4vFaRJ8XcaG5HAnULbYlynU6lMwr+q1CFv5sZpk2N2g+Qwp8QbYmgVxHmXYM2gsFUsBqNhcRPeAMaoZ+mvuqdOu0o4qJrA91qhyZ3LgjSqm4JM8GQh1mmSBWpmkx8on0DGCPPV8sa6bkV9+KlKqjCPApnVPa9nHyO19pxL5TLZM271L57P9NyxRkrhDVduY1fCkhTYrDMRxJnEWc9gqaMT71tAuQVGqIJ3Fvwm8Yp1epUV6upSVFxquWm9z6/cfSfJ9SepREM2l/ihjBADW/2+ImOe1sTsNbEboyDqNemni0MiHULMGk6SVkMZAJibnmDbC3NdHd3inLMPEwRS0gcnT8rnywblutCtV+BEqIS6OiAkaVKhIJ0hWNyb3uMWDoXVVyQqakY1HCyLAhRJ5uDpIOnk7xjenpr1iugNKM2VVjcKY3JF9uf0MTZroDKiqE+OPACPeeLbw/FcAEW5XuMejZr2qydQyaQLKCZqUlJsO9yTIAgHnFL9oepmoatQuyLULGmdIJJpxpTcMghhJ+V8EpNzDiAEq+Y6cWI4gQLAjcEz6xB8pxEMo6gQVsO22+1+bH1A4tiy5HpD180tAgUmZtLQDCwO0kzbadziwV/9LqkgrmKZQkXKkGD5CxPzwwO1QBjJ4nnbrVALLux2FrCRY89iZ4xupTc0TrU+E2kyY/mxavbCiKNcUgWNOnTSACYkAqzadgSdUkWknknCmoVqLpp+IFgmrYHXGmAfEDOoGZG23OhiSCBMZa1GPtn0Qrk+n1SL+5VXtaAi6SfWWEneMVjp/R2rVVRRBIabCwAlnP8A2if+Zx731L2cp5halBvhSilNTuQfGZHmP3bfLCb2V9gv2ChmKlRg9V6LDb4BB8Iud4WfT6mGoVH+88667kylaugEFSqgE9qaxOAen9Or1XCJTvf4SS0RzwYF5tiye2VIHPZgQxbWQgWPilQNUkQInbywBkzrdTUNNWYxUVFj3ZU6SCNtr2J+pxOSQDM5MhHRaitpqu5Km6G0QAII+W3me+N1vZ2lUMnUO4Fgd7nzuROPZa/sllMzUasQ0kkNpaASvhmBtYDbjCn2h6DlwqPlQoNKS2ggkgEd5lhDEE9iPLGPjyi2DTV6eKlV9muk06Pwr4WN73bTEgm5EBhfzxcqXsyaqrVo6VVgdSMzWIJBKmDa36mBTemvNRwqEVQYZahOty06XUKLEAqbGCYP4oxcum+0bUaBU6SRqKyDaGWQb3+JjxEc4lRE6yM2wR871DJ1qEV/ZArTJNTxiIAFrmIveb72xX6VGpKsFYr4td0ExAWJvZzeMT5z20qtTSosmXI0hRpKwtiDzJI3+hwB7R5o3qUqbtVlSFpk+LcltxDEaTzecG+PFY8ta7bgA1sy15D2hWhliSjGGJiQJDMxm5tEEHAGa9tdRXUqFKlgkwV+KSWNmVlImwgE9pwsr0T7iHYAsgksTAbVN549d798JOodRy9EIHaWS4i28/MjxG6zxijG2QqFHA1BYEm4blswGzGYA1m6NdtWkXGlpi4AAHoZPAk6p1GjTCs7wUYMADeQoF52NgePKdjV857U1HhUHuVMQWB1EbeEA6jPewbkXnCB82RDKCzGQGa4G3wJ8Ki+1/lihPC/FbTwFCWHqvtI1RbD3VNtj+Jh/Kti9wL2WwmDfC3IU2ryEBjUDBMzH4nby+gn1ODR7OFStSs7IDDgkzVbTyoO3F2t67C/+yfsappqXT3dMmVQE6jvGo7k7HgDgA3w8FQKQQvftKb0/JLT8CmTpipU5Ig+CmIkLvLRJECDIDNctQWpQd4hUsByIvO/oIv6kyT6L1P2bo1KehaaIV+F1EFD3EC/+073xWendFAVgy7hmF/gdXXWqx/tMehw9dCzzJXFmhxBTQ0G6hpCiG0mIUbagdyTYWtjWJOrUXECmpMO8zfYgA/OMZhYS9ygtRqV/wBl/beplq/7LVVWT3r0w6KA0hiNTA2aTeZn1xd6+a/eMKgDrIFhBGpWII+StI897wMxmKciiSqx5lT670TS4NMgByPAbpJKiQPw/EtxfeI5r/8A0xKj6R4HEwLskrPcgiDMTPHpjMZiEkiwJWosA94vzeUakXUGNJlgDKm0RBEEWJuP74W02Gr4YMEkoxWQDEEeJT6QMZjMOI1BRi3MYZXqFZaRqI+pBw4gjyC+JOO30wVlPaMOdLUxJj4fDv53/IYzGYUyhgbEI6IAhHSspQaqwpB1fmfhv2ufyxvqPTqhzEs+oAHVJNzIvPM2JO++MxmEZEC/EOZq7EU5cEvWBPwmPyv9xgLquZRWVfdySApJa8FwZWANLQNMnVuTAxmMxuMAv8v8RROoxpdSNHW1LUhmQQbqL2B7+dtgd4iCl7T5hV0LWqAEGQGtbtMxJk+pxmMx5FBG56zA+oZosKrEtqYkSDHxEG/8vlbjGdM6iqVA9NNJFamQCSygBgVXcEwdzIkW5kZjMMQaiidy+5r/AFIqo9Y00WDUMFgSYACAEAgCydzvgav7d5mo/wC8IakwIaks07fysp1A+Z1Y3jMSnUoBuVvPV2NFtRa51QGsbkS4I8R0mJkbnfHHR8zClCSIYMAAIn4SSd9hbGsZjQLxmCfxRtnc8Qqk7AsoA2EBTttsP1OOUz+iuqktEafQMJgeUk/bvbMZjAgIs+8b1ETvpSVamZcBoMSpJYkbxHaIA+QxcMq8LAGwefPUNP2AxvGYR0h8lGGigoWMT1OpIEBVSVS4FliSTIgGTJNzgGj7UtUKrSUKXkCfCLXuPF9oxmMxYMagnX3UFYu6lnGNX3VSo7PtCwqjc/GZYjygYVV6rICVhPiuo8UgkfE0sJjgj0xmMxSuiJrClJEYdD9n/eUmrO8KrAtAljaREkA/M4Y9HyiBQ1JAhNQIKh8VUk3sYAQQd1EjzxmMx5fiejFH8HV+cd9Eoe+qogYiGKsWAabhrzciRBuAQT4QcenH4CABHw3mY2id+N/P65jMMCgOa9orqLICff8AWIfa7rZyeTdwJqiwbszQJE8DVb0FsT9F6OMplqaly+lPGTfUzGS3f4pjyJxvGYZk/BcHH+OpHlMp7/UQ7LB+sk/2n54zGYzCY9uZ/9k="/>
          <p:cNvSpPr>
            <a:spLocks noChangeAspect="1" noChangeArrowheads="1"/>
          </p:cNvSpPr>
          <p:nvPr/>
        </p:nvSpPr>
        <p:spPr bwMode="auto">
          <a:xfrm>
            <a:off x="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https://encrypted-tbn0.gstatic.com/images?q=tbn:ANd9GcTU9j9QbUr2iKwIsqT2C1e0Flo6V2kDrQaPQiNaJbJxHoXSLq5TEg"/>
          <p:cNvPicPr>
            <a:picLocks noChangeAspect="1" noChangeArrowheads="1"/>
          </p:cNvPicPr>
          <p:nvPr/>
        </p:nvPicPr>
        <p:blipFill>
          <a:blip r:embed="rId3">
            <a:clrChange>
              <a:clrFrom>
                <a:srgbClr val="767F86"/>
              </a:clrFrom>
              <a:clrTo>
                <a:srgbClr val="767F86">
                  <a:alpha val="0"/>
                </a:srgbClr>
              </a:clrTo>
            </a:clrChange>
            <a:extLst>
              <a:ext uri="{28A0092B-C50C-407E-A947-70E740481C1C}">
                <a14:useLocalDpi xmlns:a14="http://schemas.microsoft.com/office/drawing/2010/main" val="0"/>
              </a:ext>
            </a:extLst>
          </a:blip>
          <a:srcRect/>
          <a:stretch>
            <a:fillRect/>
          </a:stretch>
        </p:blipFill>
        <p:spPr bwMode="auto">
          <a:xfrm>
            <a:off x="3200400" y="3206641"/>
            <a:ext cx="3194481" cy="3539427"/>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ata:image/jpeg;base64,/9j/4AAQSkZJRgABAQAAAQABAAD/2wCEAAkGBxQTEhUUExQWFhUXGBsaFxcYGBgYGBoaFxkYGhwcGBoYHCggGB0lGxoYITEhJSkrLi4uHB8zODMsNygtLisBCgoKDg0OGxAQGywkICQtLCw0LCwsLCwsLDQsNywsLCwsLCwsLCwsLCwsLCwsLCwsLCwsLCwsLCwsLCwsLCwsLP/AABEIAPYAzQMBIgACEQEDEQH/xAAbAAACAwEBAQAAAAAAAAAAAAAEBQIDBgABB//EAEUQAAECAwUEBwMKBQQCAwEAAAECEQADIQQFEjFBIlFhcQYTMoGRobHB0fAHFCMzQlJicrLhJIKSovE0U2Nzo8JDk7MV/8QAGQEAAwEBAQAAAAAAAAAAAAAAAQIDBAAF/8QAKxEAAgIBAwMEAgICAwAAAAAAAAECEQMSITEiMkEEQlFxE2GR8IGhM+Hx/9oADAMBAAIRAxEAPwD5aUxYlMee+CkgYQ2dXp4ViJoityjq48CIvIJ00jgnKkCilERIyaJdSWyq8XIlmlO6L5AOlKxwUgRUlo7Du+KmCbQou5rXOJIk5kNllHBoEWirVixFmLF8xWC1SzSOQgjdnHHUBfNjhBitcsgO0HrFOUKrTOJ1pHCyaSOUnfEWjUXJcwMgTZjVLCmkKb6u8yppSBTMZZM8TjkUpOKOrawAIjsEXWZWQp3x6pHCKUdsViTHgkGCJcsk6aP5RcUEZAR1B2ISbDQElovNkLJIDhzUB8oq61dB7Ygorpts+4tqI4JJbCg3nSIIkO7gtTLPuguVZ3rnXdHGSwJ1+PCOOZCzyHSo0zoP81hcmXWuT84NCDhJeKJDhQrSj60cb4IGQmyg2LT1O4QCpUMLymBRDDKn+IWxxDJyEoMES+y/dAyoLscrGClIxKcMBUnPTw8Y5lEWKbyiG6JgNQ0LMQcxwIjinLnHDlyC7QRd0oKUxBLnQt5sWECoox3fvDTo8Hm6A1wliSC2gcac4DGB7WAVnXaYGg4aUiuWC7Z/5jp69ok54tc86vFeLabnHHF6U890d8DKIpmFm0d3q+TRbLbfBOA7QrZMJSYcWnLLX0eFBjiGQ+gWGY9kljTChv6QPUKHdCbpXPdaAKEJrxoB7DBNw2dfUIB+3VOmziyD71GnMwP0msJQoKzChRvwv735GMkEllK8xEUhMEvAkhTGD2f41jWKjxO/40iCiTpHpNWjkprWOHOAYA/GcekktEiKiJ2ROuZBDJ0PMvADQ0wJTIBZyauVAih0YOPisKzOcHgfhoMv+2h8KaBg7HXX3QmM3tcYCAHSGKVQCjNnJrTPhErPNwoJ4+cM7gulU5EyaHwyykqNBVRYAZufKC3SsDYmtqiSX5eEBGGV6pAUU6hSnG6p4wuMFEcnJYs0jVfJtLJnls3Q1W1IzjKLjY/JaP4g85f64nl7Gcu896dWVSlItYTszmSvD/upDHLJ2fvhNZbvWQ5B38a8MvON3aktZ1S1CiikpGY65DbXB0YjzGlIFlhMiWJ6i4JV5UiEcrUUkVrezDY9oAuK1guzzAlQJqAQ/LnFVvtQmzlLA7RcfA4x5LQz4t8avAYsJvIDrDhZgQzVHdU/G6KJai5f4yi2atIJwhxvPtiINdO7ujkMRmzKZiA5dtAfOL7UhJDBRflAFlUEzEqIxBKgSN4BBI78oJOcmhvOsSikJIZRORzD6EDWApF2qM9MtaSNT+XhGnsVrRMJMsEk66uS9e4Q2RKC5uL7KUDEd1AojdXZjI88ldjOCkRmWlEpASvCFKw0eqUgJYfHGL75kJnScUuoYrSc2UO0H1BGu8AQl6SFCloVmpSmNaYaN6mNLYAgSwhOQqAC5bXPXUE8YxLIlJS33KuOx8xmSsSmQnaGYFWIzi6UgpoaPH0C7rvlpRajhGJ5eFtcRUl+R2fDjGPvwoCUtRQIBGpdye4U8Y9CGfVKiVVuCTE6+6OQ/wAd8RlqfSOSplED1i4yC7NZlLIambvBE+xFCXxJDUOeda84BEw1Nc4GXMdJffHHMjbKuokkvVXE1jpFn6yktidzEnnTLvgGeomNX0Ot0pCFIA+lUGFK9qrHdhbzhJtqNonq6qM7arItCkoWkhzTcasWMfTbmsAkWVUmoUJXWLH4nSoDmlFSPxxXNu8Jn4JiQpKcK8O9YKcITzUQknc8Pl2VQRNBOJa5S1qP4lJmKPiyRwy0jM8rkkg6adnxu+ktPmj/AJFj+4wuht0hb5zP/wC6Z+swrMbIvYlNbnqxnGy+ShP8V3y/1RjlqpGz+SU/xTfilf8A6CEy9jO9xr5ctMwTEKIDqwvqFJbCfEwlvyU934PtIUsEblO5fuiVsvLq1LLOFLfKocAlvdBVvUmY6gpJTN2SdywGSVDTcecY6cJ7luUfM7MagxfMUXMM7JcBT26qBL7m0HNq97R7fl0iVJTNQrMsUg5fBjZ+WLdCq0rYtJpHOXy+KRTZ5pLgx1onFBpn/iKDOW1klLrlSBJlVE5QwuWzGfNwlRoMWgeoHqYb2e5RNxJAD6EDduMTlkUXQrWpEeiasCCsgl1KHMBKRTvJhlMvgS9nAX1D6DLn/mCeit1MEpURQEGmeZPgS39MG3mTiUtJqo1Gh0HIs1Y8/Pki5O1yUgqSMpbrwEzCSlglTjluhnK6RgEHCS3EQJZbTMKin6x3CkHIVFRSn7Q7s6jMBLhKXIpnTOpyEQyJRq1t9llNPaiMm9AogpQoOzuXpjB03HyPCMlfqXnKObgKbdsp8s4+gWDCkFJFM86mlXOpI1gW77hQq0rUohWGViHEAkg14EHwjThzR5SIyTMD16hQhqViahUN8O0P7+w9UTR9Ob6eEZuWh28I3Y561YOAoyThJd2+KQHNVstq8G9WcLE0B+O+E9q7RhwSlSLhKKgWr6+EH9FpP8WhJFQcvAw96KSJBssx1DrnSEjWpU9NdIa2OydXOQtSXXKCgARUlRZKTrmA251RDJl03EVLVTNUmUldrWs9iWAOa8JYdznx4QVNGIzRvkqpr2Jg9vnAiZZQEywo4s1qZ3WraJ9kEgkTF/8AUof2zB6x50J6slFGtj4v0k/1U/8A7V/qMKlZw36RI/iZ5/5FesKFR68O1GefJYcjGz+ST/V98s+CxGNFAaVjX/JR/q34y/NY90Ll7GH3IbWso6uYSknCpOupCavugKxrG0kjChZKSHJAIYuKDfFk6afpE6KVXkMP7QvRaWKtUjsFqAnX4fSMjUua/wDCyq6ZpLpW89IWK7ajkQSEEex++Pnl5TlFakqNAo0YAeUfQLJMYonH7QwqNKKIKT7Ix1uutRmTVEUccySA/KrxTC1bYskxTJUACYlNQFGpZhRoMtt0LlyBObYJblANilmaogbnJ3CNSkmrFtcMokzihTpLGN3cS1CUiZmtZYDmmnmRGeT0bWtClS6lIdjqODaxqbmseQI2UAJ5lCQCfAeJTvjLnyRaDBNMZLtCbPIAJAKmDhySAe1TQk04AQN1jgOU17LHPlvhP0xtTTZSt4UC9RhDMCBxhJZbcFLQciFClCGdzVnGsZV6V5Ifkv5G/LplRo7WsAkpDA7t4FTT4oI6wTPonJADnE+TH9qxObZRiCd7kmooNPFo4pSJcwkOndvYZBozbaaLe60EXXb0TCQhblOjNTfDZCmOMaIWkj8C0qHgFkdx4Rh5E9mURWiXSS7O5r+UQ/uO2laMR2sKikv9pOoJ4pLRR4/xytccHd0bMv0rb5wurAvhHAKUlvEGBbCqhD60h30ruwqmICAVKxFKWqVBe2k+aj3iFM66pkoKJ07QGY45aR6uOacUQ8ntqmsGOlMvh4UzWYxZaLRWpeCk3eVpBqAd+fgMhFG0uQN3sizogh7XJ4KB7hH1FcoKtU+eahCnSDl1hFB3OfGMH0SsJlzlqIqkJwbiVuzFuFeR3Rq+kNsFns2E7RJ2jniWtySe54w+plclFcs6CpWwG7r0WmeFTZigFKIWFEsKOCQSyatk0bbq3mzN3Ug/qLx8fE1c11BwlzR35ue+PoHQS1FVmUSewgoHIFbeALd0GeFKp+eH/DApP/B846Tf6mcNyzCZUOukoHzmf/2K9YSqjZHtQkyyY9Y2fyTf6hXDAf7jGNIzjYfJR/qF8k+phcvYw+5Hl6ApUoJb6xQY51pCmbKKCC9QagVH71hva5KlKnLqMKs+JOULrXJqA9AA/r7YhdycUao1pTZqLhPWSlJUzl25jlvygizSetHVlgoqQD3BYVz7A7zCa4bSUuNEkN3hzDefNwzETA205/qBSQeRY+J1jJG4zcGCVPdGS6QX6oyDZB2UzCVHfhoNYVXJbhKUrEKKDcm+D5RZ0hk4Zy+IByarbVPzBQhYDSPSjGOmkZXeqz6T0ZtJKJikDEFy1BP5sg3jDKQjAgBIdwz8HckcyPAJhXc0pUpDORhGCmpwhKyO4NzWkxdjGeX8xjzcul2rL6mjH9JrRjnLc0DJTvZJY+JJMC3NZyuanc7E+wbzrFt82VlnCO0pTcgc/EkV3R7d6FS6uHq1HwuGJHFo9CeSEMOmL8bE8WGeSd0ObQUgkBQOYU2mwpj6eW+GdqS0gvoNcn46RmyaFvTVmbkwfuhvKcS8OIqP3sR14PpHmSittzU1olQlkLDO5cPyA/y0PeitETA/228hGes8vaIJahP9r+sM7imgJUSPtPmRoN0UyU4tfRTJ0xNTZrRhXLUa9UpJUM3lhYPdhV6jQRR0stkmXaJ2N8BUsAJzIIUGG56h8opsE9IOIJfCXIJJxJyUkucikkQu6U2MrEwhROACYlwdtBLhVMiEqc98Pia1JMyvdWYaYgjON30ZmptSFIw4eqQpXAkB6dwjEWmY5HKNh0NSZcpSquoKAbXEMPo8bc1aSMF1bGiuhYO2QyUOdHKiGAfUAB+8wr6Q3pLXIWhSSSci4ooEMfH2wwtQKJWAMC7ndi1HIUHdGTvgApJdy4SwDAnhXhHlw68y+0bFFaJN/BG7pqTKwVBJIdnBJc6HgBGv6AIPzeeGqWIzyKVDxcRlrrsuyKjPzzP/AKjujadGZRSiax+wn9Ko9TNFRi/27McG5c+EfPekSfp52/rV/qMJFCsNukT/ADmeP+WZ+swpOcUjwgzJqjY/JSSJ8wjQJ9TGOVGv+S0/TrG/q33tjeEy9jB7kTvEfSTQVN9ISXObHd3QvUHHaTydyeJaG4lOxCaqqAVh2dtNOcC2qQhL41DF90HERxLBh4xD8r+CunarBJSGUa0Nd3jDSwbWwSK5EmgJpWFryycz3vHipDnZAP8AN8NE3O3ujlDzZLpXdqmBAJWDhIFSxqMs+PEmEdy2JSpyRhNFVcfdNQ2pcM0bW6buKpS1qJ2eykkqG7uqp+bwLd0jFZzNqCgzFJZmDz1uSDuB9IrHJUWhXDqsdW1kJSgKBpmCM32ia6qc72aA1T0pzIbmIzRWmrl9Xy9kVqnSxoe//EZnh38jv5bL70tAmTcQYJAYDvJJPefKKE1ixCEKbClyctqJzrCE9oJH8490Bw+TXj9Qoqor/ZdYMACispA46toO4F+Yi6WrDVwUknCoENxBbKFpRLJoa8CT7ImiUh2cCm9vWCoxqiGRuctR0gfSKUaBmzBzpTfSCbvBSguQS9aju8ohLsYKXFaO1H40PMeMDmZLBqkw2nUqSBOVu2x3ZJqQXxJG+ohhMkY5OJO0ZbimspfaT3EvyWrdGYkLSpQCE7Ryr79WhpZAuSrEELS9CrGwbUHSF0qMq8irgxdrsqkrUkguCQKZsWp5R9Eu6UJMtLthQzk5EscIbXLy4wRartCZgkVZSXLnaCsCZig+4KQIXXnd5QvCSC4BDlWTYhnR2MXyT1qicI6XYuRP2iSal61Oe+LLwZae0KVDeG86E+fCKMAB7KTuZzHsq0SwWUlhvwk+2JaVrU14KLt0nWSTsS0lTbRxM9Ae7cBG06PWlKjPQkgnA9HywLeh44Q/GE9msEuYl5S5S2+yxCvB4ZXZZgjEsYdqVMAwuFJKRUEHkaRXLmc+RIwUVsYDpOg/Op4b/wCWZ+owlXmYc9IFfxMzf1iqk7zvhKczGqPAki9SKd0aj5Lw9oUOCfbGdnke74Ih/wDJnMKbQojNh5PCZexhfcg++L0CAJctkgJAmTNSpqpTyycRnppCg4BD5vV2P7Awztl0TJk1WyQkFhuAH+HiN4WYyylBFBUbjxBjNKWOMebkXxRlOfGwPJtJwgABw9TrnBEqW4BBrqOPseBOyXEXyJUxRCkpPHQFIO/KkZtfk1ywqtjWXAwkqH3iKGmZA/VAdyfUTkj7s9uRnKauR1gqzSUzJQxpLDJiRRw4cH4pA3RmQTKmzC6nlzAHLHZmhLkZZOSYvFpq/owvkzFrxMlJOyNKBuL5ExcJQLFSUoQwZNSog61qcjXhDy2XXLkyxOmnE/YQKYm1PAUr74STp6lrSordwXKcktkHZkhmgykvaBLbcJlWYtT6NIzL7RHsiCLMh2AJOpVXTdF1qJCEYnCimugObFh3QGbZgBP2qhI3qNA1d7RmeuTNENKjZI3gEqKUy8QBYlKaUzg7rEsFBKVIOVGNNITywsJCdUgZZd+9zT0g0pOEJ1NcI0J+DHZIxXB2K29wr5tLXVIwK0Yse7fFEyU31icadVJ7Y5j7XrHs00AKWYb6nPP0iy140oRhYOCcnyyzLawMcpJ7M7LBIrnyAQFIZvsqG8Me4xam1lgCouqqq0rWoHdFdmQtIE7C4P1iDQKAOY3EiC0XYgkTELPVKbCS1D91fH1p31rdT/YsXGqfwaC8phNrxEMcCssn6pXjCq/Z4mTCS4ShKUHTFgGEDvbKLrzsUz5wV9YllYyktUDAdlgWOR05vSA+ktFS5YJUWxKyDqUVEHIZ57s4p45JIWrWkoUcQTUZsCz/AGQ7nQNFMq1pCFIUdtK6A5sRoefvgC8gEpqGJyDMzZlnLQulg5juimPApK72ElkafA7nFSFCYgkfaSRo9fWNldt7i0S8SmTNSiYJjZKdJAWNAdD46xl7kkrmqwKACSCqtCPyjUP8aQ4u+wdTMmpNQZcxm02FN5pg5JY+F3HRUvPBk73YWia+XWKDjnpUQkXmYZ3yPp5u7rFesLF5xqQsw21BjhBS2dCSP3PKHvybkfOFDXCG/qb2wgtsvCabuUOegB/iDyH60xPJ2M59yNleEs4lhq4noW03QJNmqKUuBVTMeRbTe0Q6Q21YmOnZBcqIZ8gwqG3mF8+8PokO+I1emhfTeB5x4/4W3fyalPYZSpWEgYENyHuiNpSSaEMMhl6RnbuJE5K1K+8VGu0GPjX0g2028lAKThdRGhIA3Ow3R0sLUkkwqfk0tzzSZYSWqtuW2jf3wH0VWPmqnU2zNH/nQ9O94n0WmFclJUziYnhmtNacoB6Mv82WG++P/NKJ8gY1xjUa+KJN2wS+bWJ00k0lywoJSaUSNlJbUmp74osaypGFXZKXZgGLhqABgRHTpyUKKQEk5qJzU7E10d6NugX5yoKUEqOEqpvIUc/D4pHSVrYCDrzSwljg3c+sZu1T2muz4SG7vfGnt6sSkgaP6j3xk7wS0xQOhhvRJOW/wNn2xr7DFWtTIc1fOmYdjyaveYPM9xhbao4bKtfjdAhkhKBqWBLVU7OCBuAipVQS7g5CgIbxpDZIRdHYpSpoaWPskEh8RLBqc93KGlqXhTKJOTsPxMWeEF3Birkn2wzvgY0Sku1H823cRGdwX5KfH/Q830JojZJoxnEo4VIU9CQTlXNqh+7jErutikKKMkzAC26rpUBy3Zh4hLnCWhJFMeTt2KEllUqWHJMeqRWzqIA6w4W0G0wIGjg6e2KxrUST23N3eVnCZ4SXJZSRoKCZ+5jMdIlkzkEZlCPT92h/e1rKpsk6sp+JSg+8xnuk5KVyyKfRofLjqaCsJNdI0HTtkbVY0zUgKTl2a7/8ZQTZ7AAgAJTQUrq/AboEum04hV8y2WjbqawusF4rM4bZOIkKD0auQajNGVQm01fBVySrbk1Eiyqx4kkMzNWLAD1szEz9Urf9xe+F153gZUsdW2IqatWo5La/vHnR+3LmlXWtjwLS7Bi2XLOH9Nil3vjj9i5JrtMben180/8AIqnfCyYamGN8/XzN+L2QuMeyuDNINvVBC65tX407wIb/ACeH+KG7Zf8A+xEIrVMJNdKZN6Q++Tz/AFJHAfrTC5P+Ng9yC71tLzVhiQHpw4+ULlrCqnKgAdmdsnbfFl6zCmfPD5KIGvHIwDbgQsJTQlqCmgMZ3HqovfTqosmypiJZZiC7hnIL1IPxyguwJxS04iDV0pFS9XpvPGkUqnTKAJAZ2FW4wPd95LllYYEsQNGrXIfBhalJePkSVR+TVdDppxLToJkvuddYu6JraVNFKKms+u0Sx/pirooCkrAOa5bMD94k+cS6NoZE6gpMmZ8Ct45tb/4AhTNTsAghyAcWoeoDvlAF2SCVnFQPU94T/wCwgqS+ykGoDHUNyiqWllLFC7CmgxJII7x6RFt7outkDXheRRMUAAWoX/blCu2WkzFYiAC2nCGV4XYtRK01P2g4B/MHzfXi++E8bvTQx0pR5MmWc+18DcyziMx+0hIAGZ2Ug/HGPJzI2aBszzY58IEkW5QDUI3EPo0QXaip3asJLBNy/RWGeMY1QdKnEIKsLgnKvifCCfnpnJSWqnECBlViOWvgYW2QzCMKQS9HyDEEVOVHPnGlsd3olyDLJBUTiUQFGoBAAIGQ98RyqON782FTc0hYty2wXQBvKe/ypxiUi0KKpOJWLCpJTvACsuMe2KYerUk0xGh0bLLuihCgZiWLgKSkaUBFfSOTTkl8DqHQ7N2UkT5CaVTMzzrK/eFvSB5kwJo2EOSWIdzrQ5wda1/xdn4OCfzoAhD0kB60B80ooM/hmhWumwQVugG0WkyklLEVIBBqRqeBO5tYSryBS7b+MNb1U4CiAWFHernMt3wj6wnM+6L+mimrRPNcXTG828FzJaEFqZ7yd5MOeik9RUpJL7JILZVBMZmRkOcaLo2vbW3+0e6ogyikmkg80zP34P4iZz9ghcIYXwp56zxH6RC0xePCJyLp6yVEl3Na8YfdAD/EnkP1phFPfMl3D1hz0HI65T/d9ohcvYwe9EL7UPnc4/Zc8qppXwge02gda4qzjNtCKQ0v+WBOnhORYeDQkRYySQNA/OtIVxi0pS+BoykulDJdpKTVGtNol+ADborkLBS6wGJz/K+usBTbvUHqN/dAi5hyc0yDxKOKEuxjym13H0PoXNfES79dK0/EYhcUxpc//sm+JxiKPk9mUXU9pB/pUD7DELAspFo/NMPmsQko1Jx+jk090LrEt1ji3nFlkIUZlKpwgHhiD+YgezHDMSWoG9BEf/6AlhWJJxKAZsqLxGIzi3J1+it0txvNnYZE3ewSKaq2e/OMfaZITkTQ4SDmCOUayVZ1TZZwEDExzIrxYUjOXjZDKGFQZQqC7hQJOm+ngI0eklXT5szZl5F4ESlyyS0SA2TQ1avD4aC7JKwqSDmWJ4NXxyj0GyCNN0Yl4ZSknRZrzSk+2D57gHkYGuEjqyE54iTnmavUbmgO3dIEgrQUqCqpq3jyjw8mOU8j07m2L0pWIwog4dKxbYO2lO9aP1R4SDNBq1aZ790SsoacgCu0ByYjSNEIvUkack1o2NdeCiLRKDlsTt/KkwrvVAVNlfiEuh44c+6GF4zMVolGjl2/oTx3wJfTJmSi9EplKPcB7vODTaozRaTE97ysKcOiQB7ffAfR9jMKTV0nxBB9Hgq9JmOYyS4Ondw9sJwChVMwaGKYotwcHy9xcsl0yXjYZWuRhmqDAAEZBhUDTvhj0dBStQOeAez3wuSpUzCpTAkaBnFS7c4cXOC61FicDnT7SRCxftYz+TO3ur6Zf8v6UwueGN7l5iz+X9KYWRrjwiE2XrVvhv0L+vI4ehBhOqGnRNTTidwfwUIXL2MPuQ5vKekzZhANXTRJLDJ8tWeAeuVhw4VEDIYCac409lAIWWq+UQEsgZkOXo3hHnS9TTpo0KBllzySThU+7DFK0Av9Ea07Jp4nPjGjtkkAZkqOR+PGBbGCUAiuefA1fvjln2tILjYd0PtBTjQUEAttEMzJXTi5IPdHXcUj5wVKZOOYH5rA9ohjYB9ES7K2vAIJ9kAXSQUzkkVMyYA7MXXL90NHJquX0I1WwjWTRig/zD3wFabIpRd05ZYhTzrBF4pZaZaEjEoOSQ+/3GC7FKQpAJQl3INGBbUYvSKvK4rUlyKoqT0kbHa1IAqAQGopNQN9YttttRMzRo3bS0EGyofJJ4MIWz1gEkIDJLMU88z3aRKOTU7SKLGuLKerJJZm3Yk+rxccJzRLfeVknyWIPNll/dDs/jFNukJly1KCUkhmcUqQK1grPbpf3/YHDbcplWpaAcAQBqxeveqALySqarEoh8iaCmmsFWFKjMCJiUAMTRLZEb4YpsyCDspNNGgvIscrpX8iqOpCeZLdTim+o8u6J2dDTAtRDYnzG94YzJMtADpz3Cu/wiKbPLKSoJYg0cMXB1h4+o80B4/A3tjG0SSnKpA4GWDC7pBb0rmB2BQgJOZ7OopuaD7wIE+UBTMU/Ikd0dfMtCSiYpgOrS2u8QuvTTDSfJmRNTixOXGrH3QQhSCDiSpTvXBk40pDqxGWtyE5EBiNRXvziBt8oLw4aPheju7dnNn1iMs0pPjgdRivIm6tDjthvw+8wxu6ekKUBjDoUKpYU2t7vSHC0S0nEWAzJOT5d0RRKC1u6SEypho33T5u0HFncnVAlFIw98N1q23j9IhbDK+R9IvmP0iFsenDtRmnyWnL44wx6Lracfyqfy9rQtJg7o79f/Kry/aBl7GH3I2qVtjY1qO7FA94LIlqZTMntVp4ZR4ZjKmc1fqPugVeJRKVF0kPQ1I7i1D7Y8jRc2zVaSFiZxSCxJSz1zc01+PGIItimYEgZsG1qYsnSAFkB1JYN55xZY0AulQB1AGmhis/llscoRS2HlxWvHKVizDg8XSR6GPLvABmcJqj/fL98V3ZZkoTMrmAydxD1+N0TsJKuu1IWfNUoQIcOiM61bGPm2wqm4wKVYbhXzh10dtgWnBkU+bl38YQBeA4SN2Iakt4hnyid0TsM5J37Pj+7Rty4lLG0lwtjNGVSRp7fPCRiYE5d/OEkybixEip10z9eMGXzNqlI5n48YWOTGLGqVnowgmkx3Yp3WB8iCAe6Br9tjJ6sDtAEng/7RC6ThUz9rTcwJD+cAXqp5quDDyh8UF+T63IZFyiNkt6kzAs7VGPI+3WNXIINQ1a+MY5YanAeYjQSrY1nSRnhCX3NSG9VG6a+hMcfCKrxtoUsBjsk1cB3prpHt2WpPYIck5mrlRGcLmpvPsjxBKTWhBBy3F4bRFw0r+/sOlqf9/g1FuQ02V+2gAijpRbAUyUNUJCid2bN5xZbH6yUSKYlN3Av6CF1/viQd6E+Tj2QGuBUUWC9eqC3qDUAb+O56QuVeqnxvt4nZtnN/WJTTi2Rk3wY603cRJEziAKM4YknjWncYrGONO5csnLU+3wNp979bKDUJbHwY5DweLrmtn0hoGKFaMxUnD7Yz9gOyR+LyIhrcytsbj7GeJvGoNpFIvVG2Lb+P0y+fsELFQde/1q4AMbYdqM2TktKoN6PqInhs2PmIBMG3App4I3H0jsnazl3I0V6LInzGzExR57R9YtCwVipbAaAOeROQaogS3Tz10wk5kq5EkxVY5plBUzQuEjideQHrGBx2RawafOIKgEmhpR2bL394i27FrKnwg7O9gAfgR7d5TOnLVMAZuzUVOTagMMnhuLKhCHAADciOL74ORpdLW4yfkndiworJ0AzDF6++PLkUHmvqacdpB9RA91LJ63CMW0kBzpmTlWj+UeXSheJSQnYJIKlGuaahhvIppzEDTswJmbvlX06/zejCBZC8KwdxB8DBN8n6eZ+c+pgJWsb4LpS/Rnly3+xvbJhKi8UhUEXglm5D43QI8edHg9eL2CrAr6QcCB/aYEt6nmL/MfIxfdytvftCBLQdtX5j6mLQXW/pGfI/JFUx/ADwjQXMfohrn6mM2mH1zz2ltuJ9Y71S6f8ksbsCtE0qWrIVNX0GWURQdtL1Dh31DiIHM67olKluRvyHOKRcUthXGd780ay15yiKVNPF/WFfSKolN9xvA+94MvCegqQllDCtiWOE0em81/zAl/Kfqt2CniYz7qmMt2I3IdtPClY0VukYpCQDRMsGuuwPfGeSTXiffGjlLezg/8I/QIOXwwXRmbBQE8RDC71HrU76nzhZZeyruhncKAqejEWG14hJIHi0XyK5MXG6gLb3U81RgKDb3H0h5D0gKLw7UZ59zJPB1xfXp74BeDbj+vQdA76fZNHjp9rCu5Di3JHWkkhiAS1cxwzyj1c5OEONhQ9Hcc4MtckKqnAzADbSNNzbyYXTpRNCENn20tGXZpbmiiAtCAaCYCaUXu4ZqEMlrARhd601rw374Vpksp2QSKh1uzRJMxY+0jx35tSmcBxTFpji5QxVq582VELrWrHMSKtl4JPnFFhvTCWKpeFw51G9vGKbFbQlUzCpLlQIc0oBm+kc43Yy2E1uQTNXQ9pXkTFK7OWeGtpUlaiTgqSSytSY6RLINADzIMXeSt0KoJqmdbJmxLSc2BPMBvV4BXwzhhPQVO6drgQPUwOJLFzi4VFPOM8Ipbsu8nTpX8lV1IJWOG0TwECip5+2GMpGF8Lhw2nvio2LgfL3xW1qbslb0pPwBKS0NbplgpJJyJ9kUJsJJ1+O+LfmxQGZULkqSqzouvAKQDF9lbEnmPURNNkpQHxT74Ks1nAPYUpsmKc+NYPRVWHXO7/VDi8EbUl/vt5QrvxVUflI/uV7xBdvtVZFMJC6gkZlzU/GUDXtbBNKRgOyG7Qr7t0RjHizrFEs/HjD2wq/h2P+yfQj2QqRJSD2TyJDesGiaou5zDDaSGHBva8Gavg57iWxINQQ1HyaD7CdtDb/Z+0GTJBWQ5pxWkZCLbNZwkpqihB+sTk/LdpFNep2xUqVGevgHrK7hAMMr+brCxcNoXyfUQtjTDtRDJ3HrRJMdHQwEcY8aOjoJxzR6ER0dHHJHBET6mPY6OGSRHq47DHR0cGkegcT4xzHefGPY6AGjgDvPjHoB+8fEx0dHUg0epSfvHxiwy/wASvjvjo6BQaReuyAJBKlOQ+dKn3RCRZwogOfE++Ojo4NI8tNlwqKSXYnU6RR1Yjo6ChWkRwDj4xE9/jHR0cK0RaOwx0dHC0coREiOjoIJH/9k="/>
          <p:cNvSpPr>
            <a:spLocks noChangeAspect="1" noChangeArrowheads="1"/>
          </p:cNvSpPr>
          <p:nvPr/>
        </p:nvSpPr>
        <p:spPr bwMode="auto">
          <a:xfrm>
            <a:off x="152400" y="-2317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jpeg;base64,/9j/4AAQSkZJRgABAQAAAQABAAD/2wCEAAkGBxQTEhUUExQWFhUXGBsaFxcYGBgYGBoaFxkYGhwcGBoYHCggGB0lGxoYITEhJSkrLi4uHB8zODMsNygtLisBCgoKDg0OGxAQGywkICQtLCw0LCwsLCwsLDQsNywsLCwsLCwsLCwsLCwsLCwsLCwsLCwsLCwsLCwsLCwsLCwsLP/AABEIAPYAzQMBIgACEQEDEQH/xAAbAAACAwEBAQAAAAAAAAAAAAAEBQIDBgABB//EAEUQAAECAwUEBwMKBQQCAwEAAAECEQADIQQFEjFBIlFhcQYTMoGRobHB0fAHFCMzQlJicrLhJIKSovE0U2Nzo8JDk7MV/8QAGQEAAwEBAQAAAAAAAAAAAAAAAQIDBAAF/8QAKxEAAgIBAwMEAgICAwAAAAAAAAECEQMSITEiMkEEQlFxE2GR8IGhM+Hx/9oADAMBAAIRAxEAPwD5aUxYlMee+CkgYQ2dXp4ViJoityjq48CIvIJ00jgnKkCilERIyaJdSWyq8XIlmlO6L5AOlKxwUgRUlo7Du+KmCbQou5rXOJIk5kNllHBoEWirVixFmLF8xWC1SzSOQgjdnHHUBfNjhBitcsgO0HrFOUKrTOJ1pHCyaSOUnfEWjUXJcwMgTZjVLCmkKb6u8yppSBTMZZM8TjkUpOKOrawAIjsEXWZWQp3x6pHCKUdsViTHgkGCJcsk6aP5RcUEZAR1B2ISbDQElovNkLJIDhzUB8oq61dB7Ygorpts+4tqI4JJbCg3nSIIkO7gtTLPuguVZ3rnXdHGSwJ1+PCOOZCzyHSo0zoP81hcmXWuT84NCDhJeKJDhQrSj60cb4IGQmyg2LT1O4QCpUMLymBRDDKn+IWxxDJyEoMES+y/dAyoLscrGClIxKcMBUnPTw8Y5lEWKbyiG6JgNQ0LMQcxwIjinLnHDlyC7QRd0oKUxBLnQt5sWECoox3fvDTo8Hm6A1wliSC2gcac4DGB7WAVnXaYGg4aUiuWC7Z/5jp69ok54tc86vFeLabnHHF6U890d8DKIpmFm0d3q+TRbLbfBOA7QrZMJSYcWnLLX0eFBjiGQ+gWGY9kljTChv6QPUKHdCbpXPdaAKEJrxoB7DBNw2dfUIB+3VOmziyD71GnMwP0msJQoKzChRvwv735GMkEllK8xEUhMEvAkhTGD2f41jWKjxO/40iCiTpHpNWjkprWOHOAYA/GcekktEiKiJ2ROuZBDJ0PMvADQ0wJTIBZyauVAih0YOPisKzOcHgfhoMv+2h8KaBg7HXX3QmM3tcYCAHSGKVQCjNnJrTPhErPNwoJ4+cM7gulU5EyaHwyykqNBVRYAZufKC3SsDYmtqiSX5eEBGGV6pAUU6hSnG6p4wuMFEcnJYs0jVfJtLJnls3Q1W1IzjKLjY/JaP4g85f64nl7Gcu896dWVSlItYTszmSvD/upDHLJ2fvhNZbvWQ5B38a8MvON3aktZ1S1CiikpGY65DbXB0YjzGlIFlhMiWJ6i4JV5UiEcrUUkVrezDY9oAuK1guzzAlQJqAQ/LnFVvtQmzlLA7RcfA4x5LQz4t8avAYsJvIDrDhZgQzVHdU/G6KJai5f4yi2atIJwhxvPtiINdO7ujkMRmzKZiA5dtAfOL7UhJDBRflAFlUEzEqIxBKgSN4BBI78oJOcmhvOsSikJIZRORzD6EDWApF2qM9MtaSNT+XhGnsVrRMJMsEk66uS9e4Q2RKC5uL7KUDEd1AojdXZjI88ldjOCkRmWlEpASvCFKw0eqUgJYfHGL75kJnScUuoYrSc2UO0H1BGu8AQl6SFCloVmpSmNaYaN6mNLYAgSwhOQqAC5bXPXUE8YxLIlJS33KuOx8xmSsSmQnaGYFWIzi6UgpoaPH0C7rvlpRajhGJ5eFtcRUl+R2fDjGPvwoCUtRQIBGpdye4U8Y9CGfVKiVVuCTE6+6OQ/wAd8RlqfSOSplED1i4yC7NZlLIambvBE+xFCXxJDUOeda84BEw1Nc4GXMdJffHHMjbKuokkvVXE1jpFn6yktidzEnnTLvgGeomNX0Ot0pCFIA+lUGFK9qrHdhbzhJtqNonq6qM7arItCkoWkhzTcasWMfTbmsAkWVUmoUJXWLH4nSoDmlFSPxxXNu8Jn4JiQpKcK8O9YKcITzUQknc8Pl2VQRNBOJa5S1qP4lJmKPiyRwy0jM8rkkg6adnxu+ktPmj/AJFj+4wuht0hb5zP/wC6Z+swrMbIvYlNbnqxnGy+ShP8V3y/1RjlqpGz+SU/xTfilf8A6CEy9jO9xr5ctMwTEKIDqwvqFJbCfEwlvyU934PtIUsEblO5fuiVsvLq1LLOFLfKocAlvdBVvUmY6gpJTN2SdywGSVDTcecY6cJ7luUfM7MagxfMUXMM7JcBT26qBL7m0HNq97R7fl0iVJTNQrMsUg5fBjZ+WLdCq0rYtJpHOXy+KRTZ5pLgx1onFBpn/iKDOW1klLrlSBJlVE5QwuWzGfNwlRoMWgeoHqYb2e5RNxJAD6EDduMTlkUXQrWpEeiasCCsgl1KHMBKRTvJhlMvgS9nAX1D6DLn/mCeit1MEpURQEGmeZPgS39MG3mTiUtJqo1Gh0HIs1Y8/Pki5O1yUgqSMpbrwEzCSlglTjluhnK6RgEHCS3EQJZbTMKin6x3CkHIVFRSn7Q7s6jMBLhKXIpnTOpyEQyJRq1t9llNPaiMm9AogpQoOzuXpjB03HyPCMlfqXnKObgKbdsp8s4+gWDCkFJFM86mlXOpI1gW77hQq0rUohWGViHEAkg14EHwjThzR5SIyTMD16hQhqViahUN8O0P7+w9UTR9Ob6eEZuWh28I3Y561YOAoyThJd2+KQHNVstq8G9WcLE0B+O+E9q7RhwSlSLhKKgWr6+EH9FpP8WhJFQcvAw96KSJBssx1DrnSEjWpU9NdIa2OydXOQtSXXKCgARUlRZKTrmA251RDJl03EVLVTNUmUldrWs9iWAOa8JYdznx4QVNGIzRvkqpr2Jg9vnAiZZQEywo4s1qZ3WraJ9kEgkTF/8AUof2zB6x50J6slFGtj4v0k/1U/8A7V/qMKlZw36RI/iZ5/5FesKFR68O1GefJYcjGz+ST/V98s+CxGNFAaVjX/JR/q34y/NY90Ll7GH3IbWso6uYSknCpOupCavugKxrG0kjChZKSHJAIYuKDfFk6afpE6KVXkMP7QvRaWKtUjsFqAnX4fSMjUua/wDCyq6ZpLpW89IWK7ajkQSEEex++Pnl5TlFakqNAo0YAeUfQLJMYonH7QwqNKKIKT7Ix1uutRmTVEUccySA/KrxTC1bYskxTJUACYlNQFGpZhRoMtt0LlyBObYJblANilmaogbnJ3CNSkmrFtcMokzihTpLGN3cS1CUiZmtZYDmmnmRGeT0bWtClS6lIdjqODaxqbmseQI2UAJ5lCQCfAeJTvjLnyRaDBNMZLtCbPIAJAKmDhySAe1TQk04AQN1jgOU17LHPlvhP0xtTTZSt4UC9RhDMCBxhJZbcFLQciFClCGdzVnGsZV6V5Ifkv5G/LplRo7WsAkpDA7t4FTT4oI6wTPonJADnE+TH9qxObZRiCd7kmooNPFo4pSJcwkOndvYZBozbaaLe60EXXb0TCQhblOjNTfDZCmOMaIWkj8C0qHgFkdx4Rh5E9mURWiXSS7O5r+UQ/uO2laMR2sKikv9pOoJ4pLRR4/xytccHd0bMv0rb5wurAvhHAKUlvEGBbCqhD60h30ruwqmICAVKxFKWqVBe2k+aj3iFM66pkoKJ07QGY45aR6uOacUQ8ntqmsGOlMvh4UzWYxZaLRWpeCk3eVpBqAd+fgMhFG0uQN3sizogh7XJ4KB7hH1FcoKtU+eahCnSDl1hFB3OfGMH0SsJlzlqIqkJwbiVuzFuFeR3Rq+kNsFns2E7RJ2jniWtySe54w+plclFcs6CpWwG7r0WmeFTZigFKIWFEsKOCQSyatk0bbq3mzN3Ug/qLx8fE1c11BwlzR35ue+PoHQS1FVmUSewgoHIFbeALd0GeFKp+eH/DApP/B846Tf6mcNyzCZUOukoHzmf/2K9YSqjZHtQkyyY9Y2fyTf6hXDAf7jGNIzjYfJR/qF8k+phcvYw+5Hl6ApUoJb6xQY51pCmbKKCC9QagVH71hva5KlKnLqMKs+JOULrXJqA9AA/r7YhdycUao1pTZqLhPWSlJUzl25jlvygizSetHVlgoqQD3BYVz7A7zCa4bSUuNEkN3hzDefNwzETA205/qBSQeRY+J1jJG4zcGCVPdGS6QX6oyDZB2UzCVHfhoNYVXJbhKUrEKKDcm+D5RZ0hk4Zy+IByarbVPzBQhYDSPSjGOmkZXeqz6T0ZtJKJikDEFy1BP5sg3jDKQjAgBIdwz8HckcyPAJhXc0pUpDORhGCmpwhKyO4NzWkxdjGeX8xjzcul2rL6mjH9JrRjnLc0DJTvZJY+JJMC3NZyuanc7E+wbzrFt82VlnCO0pTcgc/EkV3R7d6FS6uHq1HwuGJHFo9CeSEMOmL8bE8WGeSd0ObQUgkBQOYU2mwpj6eW+GdqS0gvoNcn46RmyaFvTVmbkwfuhvKcS8OIqP3sR14PpHmSittzU1olQlkLDO5cPyA/y0PeitETA/228hGes8vaIJahP9r+sM7imgJUSPtPmRoN0UyU4tfRTJ0xNTZrRhXLUa9UpJUM3lhYPdhV6jQRR0stkmXaJ2N8BUsAJzIIUGG56h8opsE9IOIJfCXIJJxJyUkucikkQu6U2MrEwhROACYlwdtBLhVMiEqc98Pia1JMyvdWYaYgjON30ZmptSFIw4eqQpXAkB6dwjEWmY5HKNh0NSZcpSquoKAbXEMPo8bc1aSMF1bGiuhYO2QyUOdHKiGAfUAB+8wr6Q3pLXIWhSSSci4ooEMfH2wwtQKJWAMC7ndi1HIUHdGTvgApJdy4SwDAnhXhHlw68y+0bFFaJN/BG7pqTKwVBJIdnBJc6HgBGv6AIPzeeGqWIzyKVDxcRlrrsuyKjPzzP/AKjujadGZRSiax+wn9Ko9TNFRi/27McG5c+EfPekSfp52/rV/qMJFCsNukT/ADmeP+WZ+swpOcUjwgzJqjY/JSSJ8wjQJ9TGOVGv+S0/TrG/q33tjeEy9jB7kTvEfSTQVN9ISXObHd3QvUHHaTydyeJaG4lOxCaqqAVh2dtNOcC2qQhL41DF90HERxLBh4xD8r+CunarBJSGUa0Nd3jDSwbWwSK5EmgJpWFryycz3vHipDnZAP8AN8NE3O3ujlDzZLpXdqmBAJWDhIFSxqMs+PEmEdy2JSpyRhNFVcfdNQ2pcM0bW6buKpS1qJ2eykkqG7uqp+bwLd0jFZzNqCgzFJZmDz1uSDuB9IrHJUWhXDqsdW1kJSgKBpmCM32ia6qc72aA1T0pzIbmIzRWmrl9Xy9kVqnSxoe//EZnh38jv5bL70tAmTcQYJAYDvJJPefKKE1ixCEKbClyctqJzrCE9oJH8490Bw+TXj9Qoqor/ZdYMACispA46toO4F+Yi6WrDVwUknCoENxBbKFpRLJoa8CT7ImiUh2cCm9vWCoxqiGRuctR0gfSKUaBmzBzpTfSCbvBSguQS9aju8ohLsYKXFaO1H40PMeMDmZLBqkw2nUqSBOVu2x3ZJqQXxJG+ohhMkY5OJO0ZbimspfaT3EvyWrdGYkLSpQCE7Ryr79WhpZAuSrEELS9CrGwbUHSF0qMq8irgxdrsqkrUkguCQKZsWp5R9Eu6UJMtLthQzk5EscIbXLy4wRartCZgkVZSXLnaCsCZig+4KQIXXnd5QvCSC4BDlWTYhnR2MXyT1qicI6XYuRP2iSal61Oe+LLwZae0KVDeG86E+fCKMAB7KTuZzHsq0SwWUlhvwk+2JaVrU14KLt0nWSTsS0lTbRxM9Ae7cBG06PWlKjPQkgnA9HywLeh44Q/GE9msEuYl5S5S2+yxCvB4ZXZZgjEsYdqVMAwuFJKRUEHkaRXLmc+RIwUVsYDpOg/Op4b/wCWZ+owlXmYc9IFfxMzf1iqk7zvhKczGqPAki9SKd0aj5Lw9oUOCfbGdnke74Ih/wDJnMKbQojNh5PCZexhfcg++L0CAJctkgJAmTNSpqpTyycRnppCg4BD5vV2P7Awztl0TJk1WyQkFhuAH+HiN4WYyylBFBUbjxBjNKWOMebkXxRlOfGwPJtJwgABw9TrnBEqW4BBrqOPseBOyXEXyJUxRCkpPHQFIO/KkZtfk1ywqtjWXAwkqH3iKGmZA/VAdyfUTkj7s9uRnKauR1gqzSUzJQxpLDJiRRw4cH4pA3RmQTKmzC6nlzAHLHZmhLkZZOSYvFpq/owvkzFrxMlJOyNKBuL5ExcJQLFSUoQwZNSog61qcjXhDy2XXLkyxOmnE/YQKYm1PAUr74STp6lrSordwXKcktkHZkhmgykvaBLbcJlWYtT6NIzL7RHsiCLMh2AJOpVXTdF1qJCEYnCimugObFh3QGbZgBP2qhI3qNA1d7RmeuTNENKjZI3gEqKUy8QBYlKaUzg7rEsFBKVIOVGNNITywsJCdUgZZd+9zT0g0pOEJ1NcI0J+DHZIxXB2K29wr5tLXVIwK0Yse7fFEyU31icadVJ7Y5j7XrHs00AKWYb6nPP0iy140oRhYOCcnyyzLawMcpJ7M7LBIrnyAQFIZvsqG8Me4xam1lgCouqqq0rWoHdFdmQtIE7C4P1iDQKAOY3EiC0XYgkTELPVKbCS1D91fH1p31rdT/YsXGqfwaC8phNrxEMcCssn6pXjCq/Z4mTCS4ShKUHTFgGEDvbKLrzsUz5wV9YllYyktUDAdlgWOR05vSA+ktFS5YJUWxKyDqUVEHIZ57s4p45JIWrWkoUcQTUZsCz/AGQ7nQNFMq1pCFIUdtK6A5sRoefvgC8gEpqGJyDMzZlnLQulg5juimPApK72ElkafA7nFSFCYgkfaSRo9fWNldt7i0S8SmTNSiYJjZKdJAWNAdD46xl7kkrmqwKACSCqtCPyjUP8aQ4u+wdTMmpNQZcxm02FN5pg5JY+F3HRUvPBk73YWia+XWKDjnpUQkXmYZ3yPp5u7rFesLF5xqQsw21BjhBS2dCSP3PKHvybkfOFDXCG/qb2wgtsvCabuUOegB/iDyH60xPJ2M59yNleEs4lhq4noW03QJNmqKUuBVTMeRbTe0Q6Q21YmOnZBcqIZ8gwqG3mF8+8PokO+I1emhfTeB5x4/4W3fyalPYZSpWEgYENyHuiNpSSaEMMhl6RnbuJE5K1K+8VGu0GPjX0g2028lAKThdRGhIA3Ow3R0sLUkkwqfk0tzzSZYSWqtuW2jf3wH0VWPmqnU2zNH/nQ9O94n0WmFclJUziYnhmtNacoB6Mv82WG++P/NKJ8gY1xjUa+KJN2wS+bWJ00k0lywoJSaUSNlJbUmp74osaypGFXZKXZgGLhqABgRHTpyUKKQEk5qJzU7E10d6NugX5yoKUEqOEqpvIUc/D4pHSVrYCDrzSwljg3c+sZu1T2muz4SG7vfGnt6sSkgaP6j3xk7wS0xQOhhvRJOW/wNn2xr7DFWtTIc1fOmYdjyaveYPM9xhbao4bKtfjdAhkhKBqWBLVU7OCBuAipVQS7g5CgIbxpDZIRdHYpSpoaWPskEh8RLBqc93KGlqXhTKJOTsPxMWeEF3Birkn2wzvgY0Sku1H823cRGdwX5KfH/Q830JojZJoxnEo4VIU9CQTlXNqh+7jErutikKKMkzAC26rpUBy3Zh4hLnCWhJFMeTt2KEllUqWHJMeqRWzqIA6w4W0G0wIGjg6e2KxrUST23N3eVnCZ4SXJZSRoKCZ+5jMdIlkzkEZlCPT92h/e1rKpsk6sp+JSg+8xnuk5KVyyKfRofLjqaCsJNdI0HTtkbVY0zUgKTl2a7/8ZQTZ7AAgAJTQUrq/AboEum04hV8y2WjbqawusF4rM4bZOIkKD0auQajNGVQm01fBVySrbk1Eiyqx4kkMzNWLAD1szEz9Urf9xe+F153gZUsdW2IqatWo5La/vHnR+3LmlXWtjwLS7Bi2XLOH9Nil3vjj9i5JrtMben180/8AIqnfCyYamGN8/XzN+L2QuMeyuDNINvVBC65tX407wIb/ACeH+KG7Zf8A+xEIrVMJNdKZN6Q++Tz/AFJHAfrTC5P+Ng9yC71tLzVhiQHpw4+ULlrCqnKgAdmdsnbfFl6zCmfPD5KIGvHIwDbgQsJTQlqCmgMZ3HqovfTqosmypiJZZiC7hnIL1IPxyguwJxS04iDV0pFS9XpvPGkUqnTKAJAZ2FW4wPd95LllYYEsQNGrXIfBhalJePkSVR+TVdDppxLToJkvuddYu6JraVNFKKms+u0Sx/pirooCkrAOa5bMD94k+cS6NoZE6gpMmZ8Ct45tb/4AhTNTsAghyAcWoeoDvlAF2SCVnFQPU94T/wCwgqS+ykGoDHUNyiqWllLFC7CmgxJII7x6RFt7outkDXheRRMUAAWoX/blCu2WkzFYiAC2nCGV4XYtRK01P2g4B/MHzfXi++E8bvTQx0pR5MmWc+18DcyziMx+0hIAGZ2Ug/HGPJzI2aBszzY58IEkW5QDUI3EPo0QXaip3asJLBNy/RWGeMY1QdKnEIKsLgnKvifCCfnpnJSWqnECBlViOWvgYW2QzCMKQS9HyDEEVOVHPnGlsd3olyDLJBUTiUQFGoBAAIGQ98RyqON782FTc0hYty2wXQBvKe/ypxiUi0KKpOJWLCpJTvACsuMe2KYerUk0xGh0bLLuihCgZiWLgKSkaUBFfSOTTkl8DqHQ7N2UkT5CaVTMzzrK/eFvSB5kwJo2EOSWIdzrQ5wda1/xdn4OCfzoAhD0kB60B80ooM/hmhWumwQVugG0WkyklLEVIBBqRqeBO5tYSryBS7b+MNb1U4CiAWFHernMt3wj6wnM+6L+mimrRPNcXTG828FzJaEFqZ7yd5MOeik9RUpJL7JILZVBMZmRkOcaLo2vbW3+0e6ogyikmkg80zP34P4iZz9ghcIYXwp56zxH6RC0xePCJyLp6yVEl3Na8YfdAD/EnkP1phFPfMl3D1hz0HI65T/d9ohcvYwe9EL7UPnc4/Zc8qppXwge02gda4qzjNtCKQ0v+WBOnhORYeDQkRYySQNA/OtIVxi0pS+BoykulDJdpKTVGtNol+ADborkLBS6wGJz/K+usBTbvUHqN/dAi5hyc0yDxKOKEuxjym13H0PoXNfES79dK0/EYhcUxpc//sm+JxiKPk9mUXU9pB/pUD7DELAspFo/NMPmsQko1Jx+jk090LrEt1ji3nFlkIUZlKpwgHhiD+YgezHDMSWoG9BEf/6AlhWJJxKAZsqLxGIzi3J1+it0txvNnYZE3ewSKaq2e/OMfaZITkTQ4SDmCOUayVZ1TZZwEDExzIrxYUjOXjZDKGFQZQqC7hQJOm+ngI0eklXT5szZl5F4ESlyyS0SA2TQ1avD4aC7JKwqSDmWJ4NXxyj0GyCNN0Yl4ZSknRZrzSk+2D57gHkYGuEjqyE54iTnmavUbmgO3dIEgrQUqCqpq3jyjw8mOU8j07m2L0pWIwog4dKxbYO2lO9aP1R4SDNBq1aZ790SsoacgCu0ByYjSNEIvUkack1o2NdeCiLRKDlsTt/KkwrvVAVNlfiEuh44c+6GF4zMVolGjl2/oTx3wJfTJmSi9EplKPcB7vODTaozRaTE97ysKcOiQB7ffAfR9jMKTV0nxBB9Hgq9JmOYyS4Ondw9sJwChVMwaGKYotwcHy9xcsl0yXjYZWuRhmqDAAEZBhUDTvhj0dBStQOeAez3wuSpUzCpTAkaBnFS7c4cXOC61FicDnT7SRCxftYz+TO3ur6Zf8v6UwueGN7l5iz+X9KYWRrjwiE2XrVvhv0L+vI4ehBhOqGnRNTTidwfwUIXL2MPuQ5vKekzZhANXTRJLDJ8tWeAeuVhw4VEDIYCac409lAIWWq+UQEsgZkOXo3hHnS9TTpo0KBllzySThU+7DFK0Av9Ea07Jp4nPjGjtkkAZkqOR+PGBbGCUAiuefA1fvjln2tILjYd0PtBTjQUEAttEMzJXTi5IPdHXcUj5wVKZOOYH5rA9ohjYB9ES7K2vAIJ9kAXSQUzkkVMyYA7MXXL90NHJquX0I1WwjWTRig/zD3wFabIpRd05ZYhTzrBF4pZaZaEjEoOSQ+/3GC7FKQpAJQl3INGBbUYvSKvK4rUlyKoqT0kbHa1IAqAQGopNQN9YttttRMzRo3bS0EGyofJJ4MIWz1gEkIDJLMU88z3aRKOTU7SKLGuLKerJJZm3Yk+rxccJzRLfeVknyWIPNll/dDs/jFNukJly1KCUkhmcUqQK1grPbpf3/YHDbcplWpaAcAQBqxeveqALySqarEoh8iaCmmsFWFKjMCJiUAMTRLZEb4YpsyCDspNNGgvIscrpX8iqOpCeZLdTim+o8u6J2dDTAtRDYnzG94YzJMtADpz3Cu/wiKbPLKSoJYg0cMXB1h4+o80B4/A3tjG0SSnKpA4GWDC7pBb0rmB2BQgJOZ7OopuaD7wIE+UBTMU/Ikd0dfMtCSiYpgOrS2u8QuvTTDSfJmRNTixOXGrH3QQhSCDiSpTvXBk40pDqxGWtyE5EBiNRXvziBt8oLw4aPheju7dnNn1iMs0pPjgdRivIm6tDjthvw+8wxu6ekKUBjDoUKpYU2t7vSHC0S0nEWAzJOT5d0RRKC1u6SEypho33T5u0HFncnVAlFIw98N1q23j9IhbDK+R9IvmP0iFsenDtRmnyWnL44wx6Lracfyqfy9rQtJg7o79f/Kry/aBl7GH3I2qVtjY1qO7FA94LIlqZTMntVp4ZR4ZjKmc1fqPugVeJRKVF0kPQ1I7i1D7Y8jRc2zVaSFiZxSCxJSz1zc01+PGIItimYEgZsG1qYsnSAFkB1JYN55xZY0AulQB1AGmhis/llscoRS2HlxWvHKVizDg8XSR6GPLvABmcJqj/fL98V3ZZkoTMrmAydxD1+N0TsJKuu1IWfNUoQIcOiM61bGPm2wqm4wKVYbhXzh10dtgWnBkU+bl38YQBeA4SN2Iakt4hnyid0TsM5J37Pj+7Rty4lLG0lwtjNGVSRp7fPCRiYE5d/OEkybixEip10z9eMGXzNqlI5n48YWOTGLGqVnowgmkx3Yp3WB8iCAe6Br9tjJ6sDtAEng/7RC6ThUz9rTcwJD+cAXqp5quDDyh8UF+T63IZFyiNkt6kzAs7VGPI+3WNXIINQ1a+MY5YanAeYjQSrY1nSRnhCX3NSG9VG6a+hMcfCKrxtoUsBjsk1cB3prpHt2WpPYIck5mrlRGcLmpvPsjxBKTWhBBy3F4bRFw0r+/sOlqf9/g1FuQ02V+2gAijpRbAUyUNUJCid2bN5xZbH6yUSKYlN3Av6CF1/viQd6E+Tj2QGuBUUWC9eqC3qDUAb+O56QuVeqnxvt4nZtnN/WJTTi2Rk3wY603cRJEziAKM4YknjWncYrGONO5csnLU+3wNp979bKDUJbHwY5DweLrmtn0hoGKFaMxUnD7Yz9gOyR+LyIhrcytsbj7GeJvGoNpFIvVG2Lb+P0y+fsELFQde/1q4AMbYdqM2TktKoN6PqInhs2PmIBMG3App4I3H0jsnazl3I0V6LInzGzExR57R9YtCwVipbAaAOeROQaogS3Tz10wk5kq5EkxVY5plBUzQuEjideQHrGBx2RawafOIKgEmhpR2bL394i27FrKnwg7O9gAfgR7d5TOnLVMAZuzUVOTagMMnhuLKhCHAADciOL74ORpdLW4yfkndiworJ0AzDF6++PLkUHmvqacdpB9RA91LJ63CMW0kBzpmTlWj+UeXSheJSQnYJIKlGuaahhvIppzEDTswJmbvlX06/zejCBZC8KwdxB8DBN8n6eZ+c+pgJWsb4LpS/Rnly3+xvbJhKi8UhUEXglm5D43QI8edHg9eL2CrAr6QcCB/aYEt6nmL/MfIxfdytvftCBLQdtX5j6mLQXW/pGfI/JFUx/ADwjQXMfohrn6mM2mH1zz2ltuJ9Y71S6f8ksbsCtE0qWrIVNX0GWURQdtL1Dh31DiIHM67olKluRvyHOKRcUthXGd780ay15yiKVNPF/WFfSKolN9xvA+94MvCegqQllDCtiWOE0em81/zAl/Kfqt2CniYz7qmMt2I3IdtPClY0VukYpCQDRMsGuuwPfGeSTXiffGjlLezg/8I/QIOXwwXRmbBQE8RDC71HrU76nzhZZeyruhncKAqejEWG14hJIHi0XyK5MXG6gLb3U81RgKDb3H0h5D0gKLw7UZ59zJPB1xfXp74BeDbj+vQdA76fZNHjp9rCu5Di3JHWkkhiAS1cxwzyj1c5OEONhQ9Hcc4MtckKqnAzADbSNNzbyYXTpRNCENn20tGXZpbmiiAtCAaCYCaUXu4ZqEMlrARhd601rw374Vpksp2QSKh1uzRJMxY+0jx35tSmcBxTFpji5QxVq582VELrWrHMSKtl4JPnFFhvTCWKpeFw51G9vGKbFbQlUzCpLlQIc0oBm+kc43Yy2E1uQTNXQ9pXkTFK7OWeGtpUlaiTgqSSytSY6RLINADzIMXeSt0KoJqmdbJmxLSc2BPMBvV4BXwzhhPQVO6drgQPUwOJLFzi4VFPOM8Ipbsu8nTpX8lV1IJWOG0TwECip5+2GMpGF8Lhw2nvio2LgfL3xW1qbslb0pPwBKS0NbplgpJJyJ9kUJsJJ1+O+LfmxQGZULkqSqzouvAKQDF9lbEnmPURNNkpQHxT74Ks1nAPYUpsmKc+NYPRVWHXO7/VDi8EbUl/vt5QrvxVUflI/uV7xBdvtVZFMJC6gkZlzU/GUDXtbBNKRgOyG7Qr7t0RjHizrFEs/HjD2wq/h2P+yfQj2QqRJSD2TyJDesGiaou5zDDaSGHBva8Gavg57iWxINQQ1HyaD7CdtDb/Z+0GTJBWQ5pxWkZCLbNZwkpqihB+sTk/LdpFNep2xUqVGevgHrK7hAMMr+brCxcNoXyfUQtjTDtRDJ3HrRJMdHQwEcY8aOjoJxzR6ER0dHHJHBET6mPY6OGSRHq47DHR0cGkegcT4xzHefGPY6AGjgDvPjHoB+8fEx0dHUg0epSfvHxiwy/wASvjvjo6BQaReuyAJBKlOQ+dKn3RCRZwogOfE++Ojo4NI8tNlwqKSXYnU6RR1Yjo6ChWkRwDj4xE9/jHR0cK0RaOwx0dHC0coREiOjoIJH/9k="/>
          <p:cNvSpPr>
            <a:spLocks noChangeAspect="1" noChangeArrowheads="1"/>
          </p:cNvSpPr>
          <p:nvPr/>
        </p:nvSpPr>
        <p:spPr bwMode="auto">
          <a:xfrm>
            <a:off x="304800" y="-793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4" name="Picture 12" descr="http://nttreasurehunt.files.wordpress.com/2010/09/ntpl_298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689" y="3505200"/>
            <a:ext cx="2686922" cy="3220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88214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ND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3832225" cy="581977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notredame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0"/>
            <a:ext cx="4981575" cy="38290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75716" y="4495800"/>
            <a:ext cx="4116833" cy="461665"/>
          </a:xfrm>
          <a:prstGeom prst="rect">
            <a:avLst/>
          </a:prstGeom>
        </p:spPr>
        <p:txBody>
          <a:bodyPr wrap="none">
            <a:spAutoFit/>
          </a:bodyPr>
          <a:lstStyle/>
          <a:p>
            <a:r>
              <a:rPr lang="en-US" sz="2400" b="1" dirty="0"/>
              <a:t>Gargoyles and Grotesques</a:t>
            </a:r>
            <a:endParaRPr lang="en-US" sz="2400" dirty="0"/>
          </a:p>
        </p:txBody>
      </p:sp>
    </p:spTree>
    <p:extLst>
      <p:ext uri="{BB962C8B-B14F-4D97-AF65-F5344CB8AC3E}">
        <p14:creationId xmlns:p14="http://schemas.microsoft.com/office/powerpoint/2010/main" val="1868692001"/>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endParaRPr>
          </a:p>
        </p:txBody>
      </p:sp>
      <p:sp>
        <p:nvSpPr>
          <p:cNvPr id="5" name="Rectangle 7"/>
          <p:cNvSpPr>
            <a:spLocks noChangeArrowheads="1"/>
          </p:cNvSpPr>
          <p:nvPr/>
        </p:nvSpPr>
        <p:spPr bwMode="auto">
          <a:xfrm>
            <a:off x="3733800" y="436904"/>
            <a:ext cx="4876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457200" algn="l"/>
              </a:tabLst>
              <a:defRPr>
                <a:solidFill>
                  <a:schemeClr val="tx1"/>
                </a:solidFill>
                <a:latin typeface="Arial" pitchFamily="34" charset="0"/>
              </a:defRPr>
            </a:lvl1pPr>
            <a:lvl2pPr>
              <a:tabLst>
                <a:tab pos="457200" algn="l"/>
              </a:tabLst>
              <a:defRPr>
                <a:solidFill>
                  <a:schemeClr val="tx1"/>
                </a:solidFill>
                <a:latin typeface="Arial" pitchFamily="34" charset="0"/>
              </a:defRPr>
            </a:lvl2pPr>
            <a:lvl3pPr>
              <a:tabLst>
                <a:tab pos="457200" algn="l"/>
              </a:tabLst>
              <a:defRPr>
                <a:solidFill>
                  <a:schemeClr val="tx1"/>
                </a:solidFill>
                <a:latin typeface="Arial" pitchFamily="34" charset="0"/>
              </a:defRPr>
            </a:lvl3pPr>
            <a:lvl4pPr>
              <a:tabLst>
                <a:tab pos="457200" algn="l"/>
              </a:tabLst>
              <a:defRPr>
                <a:solidFill>
                  <a:schemeClr val="tx1"/>
                </a:solidFill>
                <a:latin typeface="Arial" pitchFamily="34" charset="0"/>
              </a:defRPr>
            </a:lvl4pPr>
            <a:lvl5pPr>
              <a:tabLst>
                <a:tab pos="457200" algn="l"/>
              </a:tabLst>
              <a:defRPr>
                <a:solidFill>
                  <a:schemeClr val="tx1"/>
                </a:solidFill>
                <a:latin typeface="Arial" pitchFamily="34" charset="0"/>
              </a:defRPr>
            </a:lvl5pPr>
            <a:lvl6pPr fontAlgn="base">
              <a:spcBef>
                <a:spcPct val="0"/>
              </a:spcBef>
              <a:spcAft>
                <a:spcPct val="0"/>
              </a:spcAft>
              <a:tabLst>
                <a:tab pos="457200" algn="l"/>
              </a:tabLst>
              <a:defRPr>
                <a:solidFill>
                  <a:schemeClr val="tx1"/>
                </a:solidFill>
                <a:latin typeface="Arial" pitchFamily="34" charset="0"/>
              </a:defRPr>
            </a:lvl6pPr>
            <a:lvl7pPr fontAlgn="base">
              <a:spcBef>
                <a:spcPct val="0"/>
              </a:spcBef>
              <a:spcAft>
                <a:spcPct val="0"/>
              </a:spcAft>
              <a:tabLst>
                <a:tab pos="457200" algn="l"/>
              </a:tabLst>
              <a:defRPr>
                <a:solidFill>
                  <a:schemeClr val="tx1"/>
                </a:solidFill>
                <a:latin typeface="Arial" pitchFamily="34" charset="0"/>
              </a:defRPr>
            </a:lvl7pPr>
            <a:lvl8pPr fontAlgn="base">
              <a:spcBef>
                <a:spcPct val="0"/>
              </a:spcBef>
              <a:spcAft>
                <a:spcPct val="0"/>
              </a:spcAft>
              <a:tabLst>
                <a:tab pos="457200" algn="l"/>
              </a:tabLst>
              <a:defRPr>
                <a:solidFill>
                  <a:schemeClr val="tx1"/>
                </a:solidFill>
                <a:latin typeface="Arial" pitchFamily="34" charset="0"/>
              </a:defRPr>
            </a:lvl8pPr>
            <a:lvl9pPr fontAlgn="base">
              <a:spcBef>
                <a:spcPct val="0"/>
              </a:spcBef>
              <a:spcAft>
                <a:spcPct val="0"/>
              </a:spcAft>
              <a:tabLst>
                <a:tab pos="457200" algn="l"/>
              </a:tabLst>
              <a:defRPr>
                <a:solidFill>
                  <a:schemeClr val="tx1"/>
                </a:solidFill>
                <a:latin typeface="Arial" pitchFamily="34" charset="0"/>
              </a:defRPr>
            </a:lvl9pPr>
          </a:lstStyle>
          <a:p>
            <a:pPr lvl="0"/>
            <a:r>
              <a:rPr kumimoji="0" lang="en-US" alt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lang="en-US" sz="3200" b="1" dirty="0"/>
              <a:t>La </a:t>
            </a:r>
            <a:r>
              <a:rPr lang="en-US" sz="3200" b="1" dirty="0" err="1"/>
              <a:t>Gargouille</a:t>
            </a:r>
            <a:r>
              <a:rPr lang="en-US" sz="3200" dirty="0"/>
              <a:t>,</a:t>
            </a:r>
            <a:r>
              <a:rPr kumimoji="0" lang="en-US" alt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 was a legendary dragon that lived in the </a:t>
            </a:r>
            <a:r>
              <a:rPr kumimoji="0" lang="en-US" alt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River Seine</a:t>
            </a:r>
            <a:r>
              <a:rPr kumimoji="0" lang="en-US" alt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which in the 7th Century was ravaging the town and people of </a:t>
            </a:r>
            <a:r>
              <a:rPr kumimoji="0" lang="en-US" alt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Rouen</a:t>
            </a:r>
            <a:r>
              <a:rPr kumimoji="0" lang="en-US" altLang="en-US" sz="3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en-US" altLang="en-US" sz="4000" b="0" i="0" u="none" strike="noStrike" cap="none" normalizeH="0" baseline="0" dirty="0" smtClean="0">
              <a:ln>
                <a:noFill/>
              </a:ln>
              <a:solidFill>
                <a:schemeClr val="tx1"/>
              </a:solidFill>
              <a:effectLst/>
              <a:latin typeface="Arial" pitchFamily="34" charset="0"/>
            </a:endParaRPr>
          </a:p>
        </p:txBody>
      </p:sp>
      <p:pic>
        <p:nvPicPr>
          <p:cNvPr id="13321" name="Picture 9" descr="Seine R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8096" y="3605036"/>
            <a:ext cx="5108207" cy="3384186"/>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C:\Users\37115\AppData\Local\Microsoft\Windows\Temporary Internet Files\Content.IE5\ETFT5H4E\MC9004449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52" y="0"/>
            <a:ext cx="3408947" cy="4414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650186"/>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304800"/>
            <a:ext cx="4648200" cy="5632311"/>
          </a:xfrm>
          <a:prstGeom prst="rect">
            <a:avLst/>
          </a:prstGeom>
        </p:spPr>
        <p:txBody>
          <a:bodyPr wrap="square">
            <a:spAutoFit/>
          </a:bodyPr>
          <a:lstStyle/>
          <a:p>
            <a:r>
              <a:rPr kumimoji="0" lang="en-US" altLang="en-US" sz="3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It was slain by </a:t>
            </a:r>
            <a:r>
              <a:rPr kumimoji="0" lang="en-US" altLang="en-US" sz="36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a:t>
            </a:r>
            <a:r>
              <a:rPr kumimoji="0" lang="en-US" altLang="en-US" sz="3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en-US" altLang="en-US" sz="3600" b="1"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Romanus</a:t>
            </a:r>
            <a:r>
              <a:rPr kumimoji="0" lang="en-US" altLang="en-US" sz="3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 Archbishop of Rouen. After the dragon</a:t>
            </a:r>
            <a:r>
              <a:rPr kumimoji="0" lang="en-US" altLang="en-US" sz="3600" b="0" i="0" u="none" strike="noStrike" cap="none" normalizeH="0" baseline="0" dirty="0" smtClean="0">
                <a:ln>
                  <a:noFill/>
                </a:ln>
                <a:solidFill>
                  <a:srgbClr val="1E0FBE"/>
                </a:solidFill>
                <a:effectLst/>
                <a:latin typeface="Arial" pitchFamily="34" charset="0"/>
                <a:ea typeface="Calibri" pitchFamily="34" charset="0"/>
                <a:cs typeface="Arial" pitchFamily="34" charset="0"/>
              </a:rPr>
              <a:t> </a:t>
            </a:r>
            <a:r>
              <a:rPr kumimoji="0" lang="en-US" altLang="en-US" sz="3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was slain its body was set ablaze, its body was consumed by fire but the head and neck survived and was mounted on a building.</a:t>
            </a:r>
            <a:endParaRPr lang="en-US" sz="3600" dirty="0"/>
          </a:p>
        </p:txBody>
      </p:sp>
      <p:pic>
        <p:nvPicPr>
          <p:cNvPr id="20482" name="Picture 2" descr="http://travellerism.files.wordpress.com/2013/03/st-george-slaying-drag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905250" cy="39052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Gargoy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442" y="3598193"/>
            <a:ext cx="3343275" cy="3259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420423"/>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0" y="3810000"/>
            <a:ext cx="9144000" cy="3276600"/>
          </a:xfrm>
        </p:spPr>
        <p:txBody>
          <a:bodyPr/>
          <a:lstStyle/>
          <a:p>
            <a:pPr marL="0" indent="0">
              <a:buNone/>
            </a:pPr>
            <a:r>
              <a:rPr lang="en-US" sz="2800" dirty="0">
                <a:solidFill>
                  <a:schemeClr val="tx1"/>
                </a:solidFill>
              </a:rPr>
              <a:t>Technically an architect calls a waterspout on a building a </a:t>
            </a:r>
            <a:r>
              <a:rPr lang="en-US" sz="2800" b="1" dirty="0">
                <a:solidFill>
                  <a:schemeClr val="tx1"/>
                </a:solidFill>
              </a:rPr>
              <a:t>gargoyle</a:t>
            </a:r>
            <a:r>
              <a:rPr lang="en-US" sz="2800" dirty="0">
                <a:solidFill>
                  <a:schemeClr val="tx1"/>
                </a:solidFill>
              </a:rPr>
              <a:t>. If a stone carving does not carry water and has a face that resembles a creature, it is technically called a </a:t>
            </a:r>
            <a:r>
              <a:rPr lang="en-US" sz="2800" b="1" dirty="0">
                <a:solidFill>
                  <a:schemeClr val="tx1"/>
                </a:solidFill>
              </a:rPr>
              <a:t>grotesque</a:t>
            </a:r>
            <a:r>
              <a:rPr lang="en-US" sz="2800" dirty="0">
                <a:solidFill>
                  <a:schemeClr val="tx1"/>
                </a:solidFill>
              </a:rPr>
              <a:t>. The word “gargoyle” is also a derivative from the Latin word, “</a:t>
            </a:r>
            <a:r>
              <a:rPr lang="en-US" sz="2800" dirty="0" err="1">
                <a:solidFill>
                  <a:schemeClr val="tx1"/>
                </a:solidFill>
              </a:rPr>
              <a:t>gurgulio</a:t>
            </a:r>
            <a:r>
              <a:rPr lang="en-US" sz="2800" dirty="0">
                <a:solidFill>
                  <a:schemeClr val="tx1"/>
                </a:solidFill>
              </a:rPr>
              <a:t>”, which had a double meaning, “throat”, and the “gurgling” sound water makes as it passes through a gargoyle.</a:t>
            </a:r>
          </a:p>
          <a:p>
            <a:pPr lvl="0"/>
            <a:endParaRPr lang="en-US" altLang="en-US" sz="2800" dirty="0"/>
          </a:p>
        </p:txBody>
      </p:sp>
      <p:pic>
        <p:nvPicPr>
          <p:cNvPr id="18437" name="Picture 5" descr="File:Gargoyle Sacre Coeu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1" y="0"/>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019799" y="381000"/>
            <a:ext cx="3160295" cy="310854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lvl="0"/>
            <a:r>
              <a:rPr lang="en-US" sz="2800" dirty="0" smtClean="0"/>
              <a:t>Gargoyle shares </a:t>
            </a:r>
            <a:r>
              <a:rPr lang="en-US" sz="2800" dirty="0"/>
              <a:t>a common root with the word </a:t>
            </a:r>
            <a:r>
              <a:rPr lang="en-US" sz="2800" i="1" dirty="0"/>
              <a:t>"Gargle";</a:t>
            </a:r>
            <a:r>
              <a:rPr lang="en-US" sz="2800" dirty="0"/>
              <a:t> which comes from </a:t>
            </a:r>
            <a:r>
              <a:rPr lang="en-US" sz="2800" i="1" dirty="0"/>
              <a:t>"</a:t>
            </a:r>
            <a:r>
              <a:rPr lang="en-US" sz="2800" i="1" dirty="0" err="1"/>
              <a:t>gargouille</a:t>
            </a:r>
            <a:r>
              <a:rPr lang="en-US" sz="2800" i="1" dirty="0"/>
              <a:t>"</a:t>
            </a:r>
            <a:r>
              <a:rPr lang="en-US" sz="2800" dirty="0"/>
              <a:t>, an French word for </a:t>
            </a:r>
            <a:r>
              <a:rPr lang="en-US" sz="2800" b="1" i="1" dirty="0"/>
              <a:t>"Throat“</a:t>
            </a:r>
            <a:endParaRPr lang="en-US" sz="2800" dirty="0"/>
          </a:p>
        </p:txBody>
      </p:sp>
    </p:spTree>
    <p:extLst>
      <p:ext uri="{BB962C8B-B14F-4D97-AF65-F5344CB8AC3E}">
        <p14:creationId xmlns:p14="http://schemas.microsoft.com/office/powerpoint/2010/main" val="3809618665"/>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N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432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ND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895600"/>
            <a:ext cx="3048000" cy="44680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719137" y="0"/>
            <a:ext cx="4572000" cy="3477875"/>
          </a:xfrm>
          <a:prstGeom prst="rect">
            <a:avLst/>
          </a:prstGeom>
        </p:spPr>
        <p:txBody>
          <a:bodyPr>
            <a:spAutoFit/>
          </a:bodyPr>
          <a:lstStyle/>
          <a:p>
            <a:pPr lvl="0"/>
            <a:r>
              <a:rPr lang="en-US" sz="4400" dirty="0"/>
              <a:t>A strange beast which combines several different animals is called a </a:t>
            </a:r>
            <a:r>
              <a:rPr lang="en-US" sz="4400" b="1" dirty="0"/>
              <a:t>chimera</a:t>
            </a:r>
            <a:r>
              <a:rPr lang="en-US" sz="4400" dirty="0"/>
              <a:t>.</a:t>
            </a:r>
          </a:p>
        </p:txBody>
      </p:sp>
    </p:spTree>
    <p:extLst>
      <p:ext uri="{BB962C8B-B14F-4D97-AF65-F5344CB8AC3E}">
        <p14:creationId xmlns:p14="http://schemas.microsoft.com/office/powerpoint/2010/main" val="961998104"/>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0" y="0"/>
            <a:ext cx="8153400" cy="4525963"/>
          </a:xfrm>
        </p:spPr>
        <p:txBody>
          <a:bodyPr/>
          <a:lstStyle/>
          <a:p>
            <a:pPr marL="0" indent="0">
              <a:buNone/>
            </a:pPr>
            <a:r>
              <a:rPr lang="en-US" altLang="en-US" sz="2400" dirty="0">
                <a:hlinkClick r:id="rId2" tooltip="Chimera (mythology)"/>
              </a:rPr>
              <a:t>Chimeras</a:t>
            </a:r>
            <a:r>
              <a:rPr lang="en-US" altLang="en-US" sz="2400" dirty="0"/>
              <a:t> are merely carvings of faces (usually grotesque) or mixes of different types of animal body parts to create a new creature. Some of the more notable chimeras are </a:t>
            </a:r>
            <a:r>
              <a:rPr lang="en-US" altLang="en-US" sz="2400" dirty="0">
                <a:hlinkClick r:id="rId3" tooltip="Griffin"/>
              </a:rPr>
              <a:t>griffins</a:t>
            </a:r>
            <a:r>
              <a:rPr lang="en-US" altLang="en-US" sz="2400" dirty="0"/>
              <a:t>, </a:t>
            </a:r>
            <a:r>
              <a:rPr lang="en-US" altLang="en-US" sz="2400" dirty="0">
                <a:hlinkClick r:id="rId4" tooltip="Centaur"/>
              </a:rPr>
              <a:t>centaurs</a:t>
            </a:r>
            <a:r>
              <a:rPr lang="en-US" altLang="en-US" sz="2400" dirty="0"/>
              <a:t>, </a:t>
            </a:r>
            <a:r>
              <a:rPr lang="en-US" altLang="en-US" sz="2400" dirty="0">
                <a:hlinkClick r:id="rId5" tooltip="Harpy"/>
              </a:rPr>
              <a:t>harpies</a:t>
            </a:r>
            <a:r>
              <a:rPr lang="en-US" altLang="en-US" sz="2400" dirty="0"/>
              <a:t>, and </a:t>
            </a:r>
            <a:r>
              <a:rPr lang="en-US" altLang="en-US" sz="2400" dirty="0">
                <a:hlinkClick r:id="rId6" tooltip="Mermaids"/>
              </a:rPr>
              <a:t>mermaids</a:t>
            </a:r>
            <a:r>
              <a:rPr lang="en-US" altLang="en-US" sz="2400" dirty="0"/>
              <a:t>. Chimeras often served as a warning to people who underestimated the devil</a:t>
            </a:r>
            <a:r>
              <a:rPr lang="en-US" altLang="en-US" sz="2400" dirty="0" smtClean="0"/>
              <a:t>.</a:t>
            </a:r>
            <a:endParaRPr lang="en-US" altLang="en-US" sz="2400" dirty="0"/>
          </a:p>
        </p:txBody>
      </p:sp>
      <p:pic>
        <p:nvPicPr>
          <p:cNvPr id="19461" name="Picture 5" descr="File:Notre dame-paris-view.jp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2228850"/>
            <a:ext cx="61722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21483"/>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notredame9">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1938"/>
            <a:ext cx="8839200" cy="612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04841"/>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descr="paris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7239000" cy="723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827158"/>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648200" y="274638"/>
            <a:ext cx="4038600" cy="1143000"/>
          </a:xfrm>
        </p:spPr>
        <p:txBody>
          <a:bodyPr>
            <a:normAutofit fontScale="90000"/>
          </a:bodyPr>
          <a:lstStyle/>
          <a:p>
            <a:r>
              <a:rPr lang="en-US" altLang="en-US" sz="4000" i="1" dirty="0"/>
              <a:t>Gargoyles Notre Dame</a:t>
            </a:r>
          </a:p>
        </p:txBody>
      </p:sp>
      <p:sp>
        <p:nvSpPr>
          <p:cNvPr id="14339" name="Rectangle 3"/>
          <p:cNvSpPr>
            <a:spLocks noGrp="1" noChangeArrowheads="1"/>
          </p:cNvSpPr>
          <p:nvPr>
            <p:ph type="body" idx="1"/>
          </p:nvPr>
        </p:nvSpPr>
        <p:spPr/>
        <p:txBody>
          <a:bodyPr/>
          <a:lstStyle/>
          <a:p>
            <a:endParaRPr lang="en-US" altLang="en-US" dirty="0"/>
          </a:p>
        </p:txBody>
      </p:sp>
      <p:pic>
        <p:nvPicPr>
          <p:cNvPr id="14341" name="Picture 5" descr="spou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 y="0"/>
            <a:ext cx="4510088" cy="6811962"/>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descr="http://media-cdn.tripadvisor.com/media/photo-s/01/0f/39/8a/notre-dam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371" y="1981200"/>
            <a:ext cx="4582846" cy="3432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158995"/>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ND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76200"/>
            <a:ext cx="6781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206478"/>
      </p:ext>
    </p:extLst>
  </p:cSld>
  <p:clrMapOvr>
    <a:masterClrMapping/>
  </p:clrMapOvr>
  <mc:AlternateContent xmlns:mc="http://schemas.openxmlformats.org/markup-compatibility/2006">
    <mc:Choice xmlns:p14="http://schemas.microsoft.com/office/powerpoint/2010/main" Requires="p14">
      <p:transition spd="slow" p14:dur="2000" advTm="10000"/>
    </mc:Choice>
    <mc:Fallback>
      <p:transition spd="slow" advTm="1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11898</TotalTime>
  <Words>5726</Words>
  <Application>Microsoft Office PowerPoint</Application>
  <PresentationFormat>On-screen Show (4:3)</PresentationFormat>
  <Paragraphs>447</Paragraphs>
  <Slides>103</Slides>
  <Notes>93</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Art of the Middle Ages </vt:lpstr>
      <vt:lpstr>PowerPoint Presentation</vt:lpstr>
      <vt:lpstr>Emperor Constantine decided to move the capital of the Holy Roman Empire to Byzantium.</vt:lpstr>
      <vt:lpstr>After the reign of Emperor Justinian (AD 527-565, religious  images were forbidden.  Numerous works of art were destroyed. </vt:lpstr>
      <vt:lpstr>PowerPoint Presentation</vt:lpstr>
      <vt:lpstr>PowerPoint Presentation</vt:lpstr>
      <vt:lpstr>PowerPoint Presentation</vt:lpstr>
      <vt:lpstr>PowerPoint Presentation</vt:lpstr>
      <vt:lpstr>Sculpture It was generally limited to small ivory book covers or small portable, hinged altars (diptychs, triptychs an polyptychs, depending on the number of panels.)  Sculpture of the human form was considered idolatrous  and was discouraged.  Bas relief decorative carving was used in churches, and beautiful metalwork in gold and silver was created to house the relics of saints.  These reliquaries were an important part of every church's treasury.</vt:lpstr>
      <vt:lpstr>Architecture</vt:lpstr>
      <vt:lpstr>PowerPoint Presentation</vt:lpstr>
      <vt:lpstr>The Middle Ages AD 400-1000</vt:lpstr>
      <vt:lpstr>PowerPoint Presentation</vt:lpstr>
      <vt:lpstr>PowerPoint Presentation</vt:lpstr>
      <vt:lpstr>PowerPoint Presentation</vt:lpstr>
      <vt:lpstr>PowerPoint Presentation</vt:lpstr>
      <vt:lpstr>PowerPoint Presentation</vt:lpstr>
      <vt:lpstr>PowerPoint Presentation</vt:lpstr>
      <vt:lpstr>Manuscript Illumination</vt:lpstr>
      <vt:lpstr>PowerPoint Presentation</vt:lpstr>
      <vt:lpstr>PowerPoint Presentation</vt:lpstr>
      <vt:lpstr>PowerPoint Presentation</vt:lpstr>
      <vt:lpstr>In later years royal patronage encouraged artists to produce books of hours (book containing prayers to be said at certain hours of the day), histories and romances.</vt:lpstr>
      <vt:lpstr>Les Tres Riches Heures de Duc de Berry Limbourg Brothers 1413-1416</vt:lpstr>
      <vt:lpstr>Les Tres Riches Heures de Duc de Berry Limbourg Brothers 1413-1416</vt:lpstr>
      <vt:lpstr>notes</vt:lpstr>
      <vt:lpstr>Sculpture </vt:lpstr>
      <vt:lpstr>PowerPoint Presentation</vt:lpstr>
      <vt:lpstr>Saint Michael the Archangel early sixth century Ivory 1' 5" X 5 1/2".  British Museum, London</vt:lpstr>
      <vt:lpstr>The Harbaville Triptych late 10th century</vt:lpstr>
      <vt:lpstr>PowerPoint Presentation</vt:lpstr>
      <vt:lpstr>PowerPoint Presentation</vt:lpstr>
      <vt:lpstr>PowerPoint Presentation</vt:lpstr>
      <vt:lpstr>Bayeux Tapestry  1070-1080  wool on linen  </vt:lpstr>
      <vt:lpstr>History of Norman Conquest 1066, William </vt:lpstr>
      <vt:lpstr>Edward the Confessor</vt:lpstr>
      <vt:lpstr>PowerPoint Presentation</vt:lpstr>
      <vt:lpstr>Ecclesia: The Church</vt:lpstr>
      <vt:lpstr>Text: Here Harold sailed the sea, and, with the wind full in his sails, he came to the land of Count Guy</vt:lpstr>
      <vt:lpstr>PowerPoint Presentation</vt:lpstr>
      <vt:lpstr>Text: Here Guy Captures Harold</vt:lpstr>
      <vt:lpstr>Text: And he took him to Beaurain and held him there</vt:lpstr>
      <vt:lpstr>Text: Where Harold and Guy converse</vt:lpstr>
      <vt:lpstr>Text: Where Duke William’s messengers came to Guy. Turold</vt:lpstr>
      <vt:lpstr>Narrative switches so that it is read right to left Text: William’s messengers</vt:lpstr>
      <vt:lpstr>Text: Here the messengers came to Duke William (The castle-like structure may stand for Rouen)</vt:lpstr>
      <vt:lpstr>Text: Here Guy brought Harold to William, Duke of the Normans</vt:lpstr>
      <vt:lpstr>PowerPoint Presentation</vt:lpstr>
      <vt:lpstr>Text: Here Duke William comes to his palace with Harold</vt:lpstr>
      <vt:lpstr>Text: Where a Cleric and AElfyva</vt:lpstr>
      <vt:lpstr>Text: Here William gave arms to Harold</vt:lpstr>
      <vt:lpstr>Text: Here William came to Bayeux, where Harold swore a sacred oath to Duke William</vt:lpstr>
      <vt:lpstr>Text: Here Duke Harold returned to English soil and came to King Edward</vt:lpstr>
      <vt:lpstr>PowerPoint Presentation</vt:lpstr>
      <vt:lpstr>Edward the Confessor</vt:lpstr>
      <vt:lpstr>Text: Here King Edward, in his bed, addresses his faithful followers; and here he has died.</vt:lpstr>
      <vt:lpstr>Text: Here they gave Harold the King’s crown</vt:lpstr>
      <vt:lpstr>Text: These men wonder at the star.</vt:lpstr>
      <vt:lpstr>Text: Here Duke William ordered ships to be built</vt:lpstr>
      <vt:lpstr>Text: Here King Harold was slain, and the English fled.</vt:lpstr>
      <vt:lpstr>William the Conqueror/ King Harold of England</vt:lpstr>
      <vt:lpstr>embroidery using eight different colored wool threads</vt:lpstr>
      <vt:lpstr>Gothic and Romanesque  Architecture</vt:lpstr>
      <vt:lpstr>Architecture</vt:lpstr>
      <vt:lpstr>Medieval Architecture</vt:lpstr>
      <vt:lpstr>Romanesque</vt:lpstr>
      <vt:lpstr>Romanesque</vt:lpstr>
      <vt:lpstr>Romanesque</vt:lpstr>
      <vt:lpstr>Groin Vaults</vt:lpstr>
      <vt:lpstr>Gothic</vt:lpstr>
      <vt:lpstr>Gothic Style</vt:lpstr>
      <vt:lpstr>Characteristics</vt:lpstr>
      <vt:lpstr>PowerPoint Presentation</vt:lpstr>
      <vt:lpstr>High Walls Full of Windows Allows Light to Enter the Interior</vt:lpstr>
      <vt:lpstr>Flying Buttresses</vt:lpstr>
      <vt:lpstr>Chartres Cathedral  Chartres, France</vt:lpstr>
      <vt:lpstr>Chartres Cathedral 1140-1220</vt:lpstr>
      <vt:lpstr>Chartres Cathedral 1260 AD</vt:lpstr>
      <vt:lpstr>PowerPoint Presentation</vt:lpstr>
      <vt:lpstr>Notre Dame Cathedral – 1345 C.E. Paris, France</vt:lpstr>
      <vt:lpstr>Notre Dame</vt:lpstr>
      <vt:lpstr>Notre Dame</vt:lpstr>
      <vt:lpstr>PowerPoint Presentation</vt:lpstr>
      <vt:lpstr>Laon Cathedral</vt:lpstr>
      <vt:lpstr>Chantilly, France  </vt:lpstr>
      <vt:lpstr>Chantilly</vt:lpstr>
      <vt:lpstr>Mont Ste. Michel, France</vt:lpstr>
      <vt:lpstr>Monte Ste. Michel Notes</vt:lpstr>
      <vt:lpstr>Palazzo Pubblico, Sienna 1298-1348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Gargoyles Notre Dame</vt:lpstr>
      <vt:lpstr>PowerPoint Presentation</vt:lpstr>
      <vt:lpstr>PowerPoint Presentation</vt:lpstr>
      <vt:lpstr>PowerPoint Presentation</vt:lpstr>
      <vt:lpstr>PowerPoint Presentation</vt:lpstr>
      <vt:lpstr>PowerPoint Presentation</vt:lpstr>
    </vt:vector>
  </TitlesOfParts>
  <Company>OCPS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70</cp:revision>
  <cp:lastPrinted>2014-12-02T20:46:30Z</cp:lastPrinted>
  <dcterms:created xsi:type="dcterms:W3CDTF">2014-02-14T18:05:41Z</dcterms:created>
  <dcterms:modified xsi:type="dcterms:W3CDTF">2014-12-04T14:34:34Z</dcterms:modified>
</cp:coreProperties>
</file>