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96DE-03AB-4C97-BEFA-0227D8F307B6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52632-6C82-49D1-B061-49311206507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96DE-03AB-4C97-BEFA-0227D8F307B6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2632-6C82-49D1-B061-493112065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96DE-03AB-4C97-BEFA-0227D8F307B6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2632-6C82-49D1-B061-493112065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96DE-03AB-4C97-BEFA-0227D8F307B6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52632-6C82-49D1-B061-49311206507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96DE-03AB-4C97-BEFA-0227D8F307B6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52632-6C82-49D1-B061-4931120650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96DE-03AB-4C97-BEFA-0227D8F307B6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52632-6C82-49D1-B061-4931120650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96DE-03AB-4C97-BEFA-0227D8F307B6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52632-6C82-49D1-B061-49311206507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96DE-03AB-4C97-BEFA-0227D8F307B6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52632-6C82-49D1-B061-4931120650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96DE-03AB-4C97-BEFA-0227D8F307B6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52632-6C82-49D1-B061-4931120650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96DE-03AB-4C97-BEFA-0227D8F307B6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52632-6C82-49D1-B061-49311206507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96DE-03AB-4C97-BEFA-0227D8F307B6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52632-6C82-49D1-B061-49311206507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25896DE-03AB-4C97-BEFA-0227D8F307B6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8C52632-6C82-49D1-B061-49311206507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xhCzMCZsKoA&amp;feature=player_detailpag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imgres?q=why&amp;um=1&amp;hl=en&amp;safe=active&amp;qscrl=1&amp;nord=1&amp;rlz=1T4ADRA_enUS339US341&amp;biw=1680&amp;bih=783&amp;tbm=isch&amp;tbnid=RcKEWbm16NCR_M:&amp;imgrefurl=http://www.ideachampions.com/weblogs/archives/2011/05/some_years_ago.shtml&amp;docid=KomMrSEuKU-vRM&amp;imgurl=http://www.ideachampions.com/weblogs/Question%20Mark%20man%20sitting%20on%20it.jpg&amp;w=300&amp;h=375&amp;ei=3gjDTp31DsSgtwf-9rCqDQ&amp;zoom=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GIFTED CLASS!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GIFTED?</a:t>
            </a:r>
            <a:endParaRPr lang="en-US" dirty="0"/>
          </a:p>
        </p:txBody>
      </p:sp>
      <p:pic>
        <p:nvPicPr>
          <p:cNvPr id="1026" name="Picture 2" descr="Question Smile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0475" y="-26046113"/>
            <a:ext cx="28575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stion Smile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2875" y="-25893713"/>
            <a:ext cx="28575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flagifted.org/s/cc_images/cache_248697804.png?t=13514636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581401" cy="26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0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8200" y="790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3. Research</a:t>
            </a: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2" descr="MP90043941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2858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455" y="2209800"/>
            <a:ext cx="75896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how to locate information using tools like a table of contents, index,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tell the difference between important and unimportant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gather and record information in a neat and organized way from many different sources. (Books, websites, encyclopedias, etc.)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organize and use the information we have gathered, and draw conclusions from what we have learned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8200" y="155525"/>
            <a:ext cx="70946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4. Critical Thinking,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Creative Thinking &amp;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Problem Solving 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3" descr="MC90037001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47" y="457200"/>
            <a:ext cx="14001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895600"/>
            <a:ext cx="7538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how to identify and investigate a problem from multiple perspectives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analyze data and draw conclusions for solutions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recognize relevance, reliability and usefulness of data to forecast future outcomes and solutions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use and evaluate problem solving methods in solving real world problems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60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063" y="7263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5.Group Learning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il_fi" descr="http://www.lyndadiane.com/wp-content/uploads/2011/01/meeting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2858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accept and understand many points of view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positively effect the outcome of the group project to achieve goals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identify the attributes of good leaders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demonstrate good leadership traits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assume various leadership roles and participate in different group learning situations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98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6. Goal Setting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il_fi" descr="http://productsonlineblog.com/coaching/wp-content/plugins/powerautoblog/images/4c26ef6d27494c75528ab93f40231b5d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3620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86000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how to set and achieve personal, academic and career goals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identify personal strengths and weaknesses and accept challenges in both areas with an open mind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accept responsibility for our own learning and goal setting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adhere to deadlines and target dates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design and use a plan of action to achieve goals of personal interest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63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268" y="76200"/>
            <a:ext cx="694613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7. Products &amp;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Presentations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3" name="Picture 29" descr="MC90005528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6202"/>
            <a:ext cx="17049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807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develop and deliver a variety of products and performances that show what we have learned and deepen understanding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develop products to communicate ideas, perspectives, solutions and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create products that synthesize information from a variety of sources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plan and revise communication to others in a variety of audiences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77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Broadway" pitchFamily="82" charset="0"/>
              </a:rPr>
              <a:t>Other Important Information: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143001" y="609600"/>
            <a:ext cx="7010400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u="sng" dirty="0" smtClean="0">
                <a:solidFill>
                  <a:srgbClr val="92D050"/>
                </a:solidFill>
                <a:latin typeface="Broadway" pitchFamily="82" charset="0"/>
              </a:rPr>
              <a:t>GIFTED/ENRICHMENT GRADING SCALE</a:t>
            </a:r>
            <a:endParaRPr lang="en-US" sz="4400" dirty="0">
              <a:solidFill>
                <a:srgbClr val="92D050"/>
              </a:solidFill>
            </a:endParaRPr>
          </a:p>
        </p:txBody>
      </p:sp>
      <p:pic>
        <p:nvPicPr>
          <p:cNvPr id="14337" name="Picture 5" descr="MCj039815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10200"/>
            <a:ext cx="18097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282190" y="5412606"/>
            <a:ext cx="2695575" cy="1133475"/>
          </a:xfrm>
          <a:prstGeom prst="wedgeEllipseCallout">
            <a:avLst>
              <a:gd name="adj1" fmla="val 103057"/>
              <a:gd name="adj2" fmla="val -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i="1" dirty="0">
                <a:effectLst/>
                <a:ea typeface="Times New Roman"/>
                <a:cs typeface="Times New Roman"/>
              </a:rPr>
              <a:t>Go for QUALITY</a:t>
            </a:r>
            <a:r>
              <a:rPr lang="en-US" sz="2400" i="1" dirty="0">
                <a:effectLst/>
                <a:ea typeface="Times New Roman"/>
                <a:cs typeface="Times New Roman"/>
              </a:rPr>
              <a:t> work!</a:t>
            </a:r>
            <a:endParaRPr lang="en-US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5957" y="2134832"/>
            <a:ext cx="902804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“Q”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Quality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WOW! Great Work!  Exceeds the requirements;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having a high degree of excellence.  I am able to stretch my thinking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my learning to go above and beyond to “Wow!”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3.0 = “C”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Competent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OK. Good Work. Meets the requirements. Not quite quality or “Wow” work.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2.0 = “W”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Working on 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I am beginning to understand the requirements but I still need help.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3195697"/>
            <a:ext cx="7772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1.0 = “NY”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Not Yet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Incomplete or Unacceptable Work.  Does not meet the requirements and needs appropriate improvements.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1"/>
            <a:ext cx="89916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SAND LAKE </a:t>
            </a:r>
            <a:r>
              <a:rPr lang="en-US" sz="1400" b="1" dirty="0"/>
              <a:t>ELEMENTARY SCHOOL</a:t>
            </a:r>
            <a:endParaRPr lang="en-US" sz="1400" dirty="0"/>
          </a:p>
          <a:p>
            <a:pPr algn="ctr"/>
            <a:r>
              <a:rPr lang="en-US" sz="1400" b="1" dirty="0"/>
              <a:t>ORANGE COUNTY PUBLIC SCHOOL</a:t>
            </a:r>
            <a:endParaRPr lang="en-US" sz="1400" dirty="0"/>
          </a:p>
          <a:p>
            <a:pPr algn="ctr"/>
            <a:r>
              <a:rPr lang="en-US" sz="1400" b="1" i="1" dirty="0"/>
              <a:t> </a:t>
            </a:r>
            <a:endParaRPr lang="en-US" sz="1400" dirty="0"/>
          </a:p>
          <a:p>
            <a:pPr algn="ctr"/>
            <a:r>
              <a:rPr lang="en-US" sz="1400" b="1" i="1" u="sng" dirty="0"/>
              <a:t>GIFTED RULES FOR SUCCESS </a:t>
            </a:r>
            <a:r>
              <a:rPr lang="en-US" sz="1400" b="1" i="1" u="sng" dirty="0" smtClean="0"/>
              <a:t>2014 - 2015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Ms. </a:t>
            </a:r>
            <a:r>
              <a:rPr lang="en-US" sz="1400" dirty="0" smtClean="0"/>
              <a:t>Victoria Harman</a:t>
            </a:r>
            <a:r>
              <a:rPr lang="en-US" sz="1400" dirty="0"/>
              <a:t>				Gifted Resource Teacher </a:t>
            </a:r>
            <a:r>
              <a:rPr lang="en-US" sz="1400" dirty="0" smtClean="0"/>
              <a:t>(1-4)</a:t>
            </a:r>
            <a:endParaRPr lang="en-US" sz="1400" dirty="0"/>
          </a:p>
          <a:p>
            <a:r>
              <a:rPr lang="en-US" sz="1400" b="1" i="1" dirty="0"/>
              <a:t> </a:t>
            </a:r>
            <a:endParaRPr lang="en-US" sz="1400" dirty="0"/>
          </a:p>
          <a:p>
            <a:r>
              <a:rPr lang="en-US" sz="1400" b="1" i="1" u="sng" dirty="0"/>
              <a:t>BEHAVIOR RULES:</a:t>
            </a:r>
            <a:endParaRPr lang="en-US" sz="1400" dirty="0"/>
          </a:p>
          <a:p>
            <a:pPr lvl="0"/>
            <a:r>
              <a:rPr lang="en-US" sz="1400" u="sng" dirty="0"/>
              <a:t>Never</a:t>
            </a:r>
            <a:r>
              <a:rPr lang="en-US" sz="1400" dirty="0"/>
              <a:t> give up or say, “I can’t”.</a:t>
            </a:r>
          </a:p>
          <a:p>
            <a:pPr lvl="0"/>
            <a:r>
              <a:rPr lang="en-US" sz="1400" dirty="0"/>
              <a:t>Be </a:t>
            </a:r>
            <a:r>
              <a:rPr lang="en-US" sz="1400" u="sng" dirty="0"/>
              <a:t>respectful</a:t>
            </a:r>
            <a:r>
              <a:rPr lang="en-US" sz="1400" dirty="0"/>
              <a:t> to the teacher, other students and to their property.</a:t>
            </a:r>
          </a:p>
          <a:p>
            <a:pPr lvl="0"/>
            <a:r>
              <a:rPr lang="en-US" sz="1400" dirty="0"/>
              <a:t>Raise your hand to speak in whole group.  </a:t>
            </a:r>
            <a:r>
              <a:rPr lang="en-US" sz="1400" u="sng" dirty="0"/>
              <a:t>Wait </a:t>
            </a:r>
            <a:r>
              <a:rPr lang="en-US" sz="1400" dirty="0"/>
              <a:t>to be called on to speak.</a:t>
            </a:r>
          </a:p>
          <a:p>
            <a:pPr lvl="0"/>
            <a:r>
              <a:rPr lang="en-US" sz="1400" dirty="0"/>
              <a:t>Use </a:t>
            </a:r>
            <a:r>
              <a:rPr lang="en-US" sz="1400" u="sng" dirty="0"/>
              <a:t>self-control </a:t>
            </a:r>
            <a:r>
              <a:rPr lang="en-US" sz="1400" dirty="0"/>
              <a:t>at all times. Examples: Walk, use an “inside” voice, keep your hands and feet to yourself.</a:t>
            </a:r>
          </a:p>
          <a:p>
            <a:pPr lvl="0"/>
            <a:r>
              <a:rPr lang="en-US" sz="1400" dirty="0"/>
              <a:t>Be </a:t>
            </a:r>
            <a:r>
              <a:rPr lang="en-US" sz="1400" u="sng" dirty="0"/>
              <a:t>responsible</a:t>
            </a:r>
            <a:r>
              <a:rPr lang="en-US" sz="1400" dirty="0"/>
              <a:t>.  Come to class prepared with all needed materials.  Listen carefully and follow directions.  Actively participate with our learning community.</a:t>
            </a:r>
          </a:p>
          <a:p>
            <a:r>
              <a:rPr lang="en-US" sz="1400" dirty="0"/>
              <a:t> </a:t>
            </a:r>
          </a:p>
          <a:p>
            <a:r>
              <a:rPr lang="en-US" sz="1400" b="1" i="1" u="sng" dirty="0"/>
              <a:t>REWARDS:</a:t>
            </a:r>
            <a:endParaRPr lang="en-US" sz="1400" dirty="0"/>
          </a:p>
          <a:p>
            <a:pPr lvl="0"/>
            <a:r>
              <a:rPr lang="en-US" sz="1400" dirty="0"/>
              <a:t>Centers</a:t>
            </a:r>
          </a:p>
          <a:p>
            <a:pPr lvl="0"/>
            <a:r>
              <a:rPr lang="en-US" sz="1400" dirty="0"/>
              <a:t>Brain Breaks</a:t>
            </a:r>
          </a:p>
          <a:p>
            <a:pPr lvl="0"/>
            <a:r>
              <a:rPr lang="en-US" sz="1400" dirty="0"/>
              <a:t>Free choice in the classroom</a:t>
            </a:r>
          </a:p>
          <a:p>
            <a:pPr lvl="0"/>
            <a:r>
              <a:rPr lang="en-US" sz="1400" dirty="0"/>
              <a:t>Educational game time</a:t>
            </a:r>
          </a:p>
          <a:p>
            <a:pPr lvl="0"/>
            <a:r>
              <a:rPr lang="en-US" sz="1400" dirty="0"/>
              <a:t>D.E.A.R Time! (Drop Everything and Read)</a:t>
            </a:r>
          </a:p>
          <a:p>
            <a:r>
              <a:rPr lang="en-US" sz="1400" dirty="0"/>
              <a:t> </a:t>
            </a:r>
          </a:p>
          <a:p>
            <a:r>
              <a:rPr lang="en-US" sz="1400" b="1" i="1" u="sng" dirty="0"/>
              <a:t>CONSEQUENCES:  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When students enter the classroom for their gifted day, they will sign their names on the white board next to “Outstanding” behavior; my expectation is that all students can maintain outstanding behavior for the day.</a:t>
            </a:r>
          </a:p>
          <a:p>
            <a:r>
              <a:rPr lang="en-US" sz="1400" u="sng" dirty="0"/>
              <a:t>First Strike</a:t>
            </a:r>
            <a:r>
              <a:rPr lang="en-US" sz="1400" dirty="0"/>
              <a:t>: Students will receive a warning; students will erase their name and move it to “Satisfactory”.</a:t>
            </a:r>
          </a:p>
          <a:p>
            <a:r>
              <a:rPr lang="en-US" sz="1400" u="sng" dirty="0"/>
              <a:t>Second Strike</a:t>
            </a:r>
            <a:r>
              <a:rPr lang="en-US" sz="1400" dirty="0"/>
              <a:t>: Students will move to a time out desk to write a “Behavior Reflection”; students will erase their name and move it to “Need to Think About it” on the Conduct Chart.</a:t>
            </a:r>
          </a:p>
          <a:p>
            <a:r>
              <a:rPr lang="en-US" sz="1400" u="sng" dirty="0"/>
              <a:t>Third Strike</a:t>
            </a:r>
            <a:r>
              <a:rPr lang="en-US" sz="1400" dirty="0"/>
              <a:t>:  Time out for the rest of the day, loss of privileges and parent contact; student will move their name to “Parent Contact” on the Conduct Chart.</a:t>
            </a:r>
          </a:p>
        </p:txBody>
      </p:sp>
    </p:spTree>
    <p:extLst>
      <p:ext uri="{BB962C8B-B14F-4D97-AF65-F5344CB8AC3E}">
        <p14:creationId xmlns:p14="http://schemas.microsoft.com/office/powerpoint/2010/main" val="28344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372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WELCOME TO GIFTED CLASS!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Let’s have a fantastic year of learning and exploring together!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8862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</a:rPr>
              <a:t>Questions?</a:t>
            </a:r>
            <a:endParaRPr lang="en-US" sz="4800" dirty="0">
              <a:solidFill>
                <a:srgbClr val="92D050"/>
              </a:solidFill>
            </a:endParaRPr>
          </a:p>
        </p:txBody>
      </p:sp>
      <p:pic>
        <p:nvPicPr>
          <p:cNvPr id="15362" name="Picture 2" descr="http://3.bp.blogspot.com/-IL_EfygRH5E/TvN8hOZxZGI/AAAAAAAAAm8/fyZJaGkqCis/s200/question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91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Broadway" pitchFamily="82" charset="0"/>
              </a:rPr>
              <a:t>ACTIVITY: Let’s See if You’ve Been Paying Attention!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830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Each student will work with a partner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 or your partner will choose an envelope from the basket</a:t>
            </a:r>
          </a:p>
          <a:p>
            <a:r>
              <a:rPr lang="en-US" dirty="0" smtClean="0"/>
              <a:t>Plan, design and create a poster to represent the Gifted Framework that you chose.  Your poster must be </a:t>
            </a:r>
            <a:r>
              <a:rPr lang="en-US" b="1" i="1" u="sng" dirty="0" smtClean="0"/>
              <a:t>nonlinguistic</a:t>
            </a:r>
            <a:r>
              <a:rPr lang="en-US" dirty="0" smtClean="0"/>
              <a:t>, and represent what your Framework means to you (Examples: Graphic organizers, Pictures, Pictographs, Flow charts)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Poster goals are: Neat, colorful, creative, “Wow” details, quality representation of your Framework.  Ready to be displayed with pride!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Teams will present their poster to the class, explaining what is happening on the poster </a:t>
            </a:r>
            <a:r>
              <a:rPr lang="en-US" b="1" i="1" u="sng" dirty="0" smtClean="0"/>
              <a:t>without</a:t>
            </a:r>
            <a:r>
              <a:rPr lang="en-US" dirty="0" smtClean="0"/>
              <a:t> naming the Gifted Framework.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rest of the class tries to guess which Framework your poster represents</a:t>
            </a:r>
            <a:endParaRPr lang="en-US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981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GETTING TO KNOW THE FRAMEWORKS!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90600"/>
            <a:ext cx="7086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smtClean="0">
                <a:solidFill>
                  <a:schemeClr val="accent1">
                    <a:lumMod val="75000"/>
                  </a:schemeClr>
                </a:solidFill>
                <a:latin typeface="Broadway" pitchFamily="82" charset="0"/>
              </a:rPr>
              <a:t>What is “Gifted”?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143000" y="2391268"/>
            <a:ext cx="71628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i="1" u="sng" dirty="0" smtClean="0"/>
              <a:t>Gifted</a:t>
            </a:r>
            <a:r>
              <a:rPr lang="en-US" sz="2800" dirty="0" smtClean="0"/>
              <a:t> – One who thinks differently or who has great natural ability or talent. A gifted person thinks outside the box.</a:t>
            </a:r>
          </a:p>
        </p:txBody>
      </p:sp>
      <p:pic>
        <p:nvPicPr>
          <p:cNvPr id="4" name="Picture 9" descr="http://cdn.elev8.com/files/2010/07/think-outside-the-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3733800"/>
            <a:ext cx="3567113" cy="275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3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4119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smtClean="0">
                <a:solidFill>
                  <a:schemeClr val="accent1">
                    <a:lumMod val="75000"/>
                  </a:schemeClr>
                </a:solidFill>
                <a:latin typeface="Broadway" pitchFamily="82" charset="0"/>
              </a:rPr>
              <a:t>Gifted Education Program: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600200" y="2413338"/>
            <a:ext cx="6553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The mission of gifted education is to provide programs and services that meet the unique </a:t>
            </a:r>
            <a:r>
              <a:rPr lang="en-US" sz="2800" b="1" i="1" dirty="0"/>
              <a:t>cognitive</a:t>
            </a:r>
            <a:r>
              <a:rPr lang="en-US" sz="2800" dirty="0"/>
              <a:t>, </a:t>
            </a:r>
            <a:r>
              <a:rPr lang="en-US" sz="2800" b="1" i="1" dirty="0"/>
              <a:t>social</a:t>
            </a:r>
            <a:r>
              <a:rPr lang="en-US" sz="2800" dirty="0"/>
              <a:t>, and </a:t>
            </a:r>
            <a:r>
              <a:rPr lang="en-US" sz="2800" b="1" i="1" dirty="0"/>
              <a:t>emotional</a:t>
            </a:r>
            <a:r>
              <a:rPr lang="en-US" sz="2800" i="1" dirty="0"/>
              <a:t> </a:t>
            </a:r>
            <a:r>
              <a:rPr lang="en-US" sz="2800" dirty="0"/>
              <a:t>needs of gifted students, preparing them to succeed in a global society.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914400"/>
            <a:ext cx="624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Broadway" pitchFamily="82" charset="0"/>
              </a:rPr>
              <a:t>Other Definitions: </a:t>
            </a:r>
            <a:endParaRPr lang="en-US" sz="4400" dirty="0"/>
          </a:p>
        </p:txBody>
      </p:sp>
      <p:pic>
        <p:nvPicPr>
          <p:cNvPr id="3" name="Picture 6" descr="C:\Documents and Settings\12089\Local Settings\Temporary Internet Files\Content.IE5\N6C2RACP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981200"/>
            <a:ext cx="8991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1" i="1" u="sng" dirty="0">
                <a:latin typeface="Comic Sans MS" pitchFamily="66" charset="0"/>
              </a:rPr>
              <a:t>Critical Thinking </a:t>
            </a:r>
            <a:r>
              <a:rPr lang="en-US" dirty="0">
                <a:latin typeface="Comic Sans MS" pitchFamily="66" charset="0"/>
              </a:rPr>
              <a:t>– the mental process of actively and skillfully using careful thought and judgment to reach an answer or conclusion</a:t>
            </a:r>
            <a:r>
              <a:rPr lang="en-US" dirty="0" smtClean="0">
                <a:latin typeface="Comic Sans MS" pitchFamily="66" charset="0"/>
              </a:rPr>
              <a:t>.  Critical thinking </a:t>
            </a:r>
            <a:r>
              <a:rPr lang="en-US" dirty="0">
                <a:latin typeface="Comic Sans MS" pitchFamily="66" charset="0"/>
              </a:rPr>
              <a:t>is characterized by the careful analysis of arguments, use of objective criteria, and evaluation of data. 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i="1" u="sng" dirty="0">
                <a:latin typeface="Comic Sans MS" pitchFamily="66" charset="0"/>
              </a:rPr>
              <a:t>Problem Solving </a:t>
            </a:r>
            <a:r>
              <a:rPr lang="en-US" dirty="0">
                <a:latin typeface="Comic Sans MS" pitchFamily="66" charset="0"/>
              </a:rPr>
              <a:t>uses a number of sequential skills to solve a problem. 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latin typeface="Comic Sans MS" pitchFamily="66" charset="0"/>
            </a:endParaRPr>
          </a:p>
          <a:p>
            <a:r>
              <a:rPr lang="en-US" sz="1600" dirty="0" smtClean="0"/>
              <a:t>  Identifying </a:t>
            </a:r>
            <a:r>
              <a:rPr lang="en-US" sz="1600" dirty="0"/>
              <a:t>general problem 	</a:t>
            </a:r>
            <a:r>
              <a:rPr lang="en-US" sz="1600" dirty="0" smtClean="0"/>
              <a:t>                              Formulating </a:t>
            </a:r>
            <a:r>
              <a:rPr lang="en-US" sz="1600" dirty="0"/>
              <a:t>alternative solutions 	</a:t>
            </a:r>
          </a:p>
          <a:p>
            <a:r>
              <a:rPr lang="en-US" sz="1600" dirty="0" smtClean="0"/>
              <a:t>  Clarifying </a:t>
            </a:r>
            <a:r>
              <a:rPr lang="en-US" sz="1600" dirty="0"/>
              <a:t>problem 	</a:t>
            </a:r>
            <a:r>
              <a:rPr lang="en-US" sz="1600" dirty="0" smtClean="0"/>
              <a:t>                              Choosing </a:t>
            </a:r>
            <a:r>
              <a:rPr lang="en-US" sz="1600" dirty="0"/>
              <a:t>the best solution 	</a:t>
            </a:r>
          </a:p>
          <a:p>
            <a:r>
              <a:rPr lang="en-US" sz="1600" dirty="0" smtClean="0"/>
              <a:t>  Formulating </a:t>
            </a:r>
            <a:r>
              <a:rPr lang="en-US" sz="1600" dirty="0"/>
              <a:t>hypothesis 	</a:t>
            </a:r>
            <a:r>
              <a:rPr lang="en-US" sz="1600" dirty="0" smtClean="0"/>
              <a:t>                              Applying </a:t>
            </a:r>
            <a:r>
              <a:rPr lang="en-US" sz="1600" dirty="0"/>
              <a:t>the solution 	</a:t>
            </a:r>
          </a:p>
          <a:p>
            <a:r>
              <a:rPr lang="en-US" sz="1600" dirty="0" smtClean="0"/>
              <a:t>  Formulating </a:t>
            </a:r>
            <a:r>
              <a:rPr lang="en-US" sz="1600" dirty="0"/>
              <a:t>appropriate questions 	</a:t>
            </a:r>
            <a:r>
              <a:rPr lang="en-US" sz="1600" dirty="0" smtClean="0"/>
              <a:t>            Monitoring </a:t>
            </a:r>
            <a:r>
              <a:rPr lang="en-US" sz="1600" dirty="0"/>
              <a:t>acceptance </a:t>
            </a:r>
            <a:r>
              <a:rPr lang="en-US" sz="1600" dirty="0" smtClean="0"/>
              <a:t>of the solution</a:t>
            </a:r>
          </a:p>
          <a:p>
            <a:r>
              <a:rPr lang="en-US" sz="1600" dirty="0" smtClean="0"/>
              <a:t>  Generating </a:t>
            </a:r>
            <a:r>
              <a:rPr lang="en-US" sz="1600" dirty="0"/>
              <a:t>related ideas 	</a:t>
            </a:r>
            <a:r>
              <a:rPr lang="en-US" sz="1600" dirty="0" smtClean="0"/>
              <a:t>                              Drawing </a:t>
            </a:r>
            <a:r>
              <a:rPr lang="en-US" sz="1600" dirty="0"/>
              <a:t>conclusions </a:t>
            </a:r>
            <a:r>
              <a:rPr lang="en-US" dirty="0"/>
              <a:t>	</a:t>
            </a:r>
          </a:p>
          <a:p>
            <a:pPr>
              <a:defRPr/>
            </a:pPr>
            <a:endParaRPr lang="en-US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813" y="5551477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>
                <a:latin typeface="Comic Sans MS" pitchFamily="66" charset="0"/>
              </a:rPr>
              <a:t>Creative Thinking/Thinking Outside the Box </a:t>
            </a:r>
            <a:r>
              <a:rPr lang="en-US" dirty="0" smtClean="0">
                <a:latin typeface="Comic Sans MS" pitchFamily="66" charset="0"/>
              </a:rPr>
              <a:t>– beyond one correct answer, thinking deeper to explore many possible solutions.  Creative thinking </a:t>
            </a:r>
            <a:r>
              <a:rPr lang="en-US" dirty="0">
                <a:latin typeface="Comic Sans MS" pitchFamily="66" charset="0"/>
              </a:rPr>
              <a:t>produces new and original </a:t>
            </a:r>
            <a:r>
              <a:rPr lang="en-US" dirty="0" smtClean="0">
                <a:latin typeface="Comic Sans MS" pitchFamily="66" charset="0"/>
              </a:rPr>
              <a:t>ideas. </a:t>
            </a:r>
          </a:p>
        </p:txBody>
      </p:sp>
    </p:spTree>
    <p:extLst>
      <p:ext uri="{BB962C8B-B14F-4D97-AF65-F5344CB8AC3E}">
        <p14:creationId xmlns:p14="http://schemas.microsoft.com/office/powerpoint/2010/main" val="8928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248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Broadway" pitchFamily="82" charset="0"/>
              </a:rPr>
              <a:t>Critical Thinking = Digging Deeper!</a:t>
            </a:r>
            <a:endParaRPr lang="en-US" sz="3600" dirty="0">
              <a:solidFill>
                <a:srgbClr val="0070C0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Broadway" pitchFamily="82" charset="0"/>
              </a:rPr>
              <a:t>Creative Thinking = Thinking Outside the Box!</a:t>
            </a:r>
            <a:endParaRPr lang="en-US" sz="4000" dirty="0">
              <a:solidFill>
                <a:srgbClr val="0070C0"/>
              </a:solidFill>
              <a:latin typeface="Broadway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4343400"/>
            <a:ext cx="5543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2286000"/>
            <a:ext cx="6400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/>
              </a:rPr>
              <a:t>("Outside the Box" by Joseph </a:t>
            </a:r>
            <a:r>
              <a:rPr lang="en-US" sz="2800" dirty="0" err="1" smtClean="0">
                <a:effectLst/>
              </a:rPr>
              <a:t>Pelling</a:t>
            </a:r>
            <a:r>
              <a:rPr lang="en-US" sz="2800" dirty="0" smtClean="0">
                <a:effectLst/>
              </a:rPr>
              <a:t>) </a:t>
            </a:r>
            <a:endParaRPr lang="en-US" sz="28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6749" y="36953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http://www.youtube.com/watch?v=xhCzMCZsKoA&amp;feature=player_detailpage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http://educationcloset.com/wp-content/uploads/2012/07/thinking-outside-the-box-makes-me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97425"/>
            <a:ext cx="2362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3130" y="24953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Frameworks for K-12 Gifted Learners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STUDENT OUTCOMES – FRAMEWORK GOALS AND OBJECTIVES</a:t>
            </a:r>
            <a:endParaRPr lang="en-US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22979" y="1676400"/>
            <a:ext cx="689804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FRAMEWORKS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FOR GIFTED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LEARNERS!</a:t>
            </a: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il_fi" descr="http://opi.mt.gov/Images/Gifted/gifted_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059032"/>
            <a:ext cx="2286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24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057400" y="5059032"/>
            <a:ext cx="2895600" cy="1066800"/>
          </a:xfrm>
          <a:prstGeom prst="wedgeEllipseCallout">
            <a:avLst>
              <a:gd name="adj1" fmla="val 92851"/>
              <a:gd name="adj2" fmla="val 46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how we learn in gifted class!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685800" y="487068"/>
            <a:ext cx="10668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    1.  </a:t>
            </a: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Knowledge</a:t>
            </a: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4" descr="j0299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0953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697681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how to become more global by understanding how to locate facts, build vocabulary, and organize a field of study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identify and illustrate basic principals and important details to better understand a topic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build knowledge by deeper investigation to study new material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5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4523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Questioning</a:t>
            </a: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rg_hi" descr="http://t0.gstatic.com/images?q=tbn:ANd9GcQ_Kt3Qwp9u95gVcjBrzFtqZOHjxqqp0yFgvlP2R2C05T3ZEO2IU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4763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57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2257425"/>
            <a:ext cx="7848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how to generate many, varied and unique questions about a topic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discriminate between relevant and irrelevant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create a list of questions about a problem to help us dig deeper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generate questions  to gather specific information or answers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will learn to create questions from different points of view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730</TotalTime>
  <Words>988</Words>
  <Application>Microsoft Office PowerPoint</Application>
  <PresentationFormat>On-screen Show (4:3)</PresentationFormat>
  <Paragraphs>120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Elemental</vt:lpstr>
      <vt:lpstr>WELCOME TO GIFTED CLASS!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GIFTED CLASS!</dc:title>
  <dc:creator>Handley, Karen M.</dc:creator>
  <cp:lastModifiedBy>Harman, Victoria A.</cp:lastModifiedBy>
  <cp:revision>25</cp:revision>
  <dcterms:created xsi:type="dcterms:W3CDTF">2013-09-04T12:39:48Z</dcterms:created>
  <dcterms:modified xsi:type="dcterms:W3CDTF">2014-08-26T18:40:26Z</dcterms:modified>
</cp:coreProperties>
</file>