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6D0CA-130B-4465-B072-0B14AC368057}"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314412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6D0CA-130B-4465-B072-0B14AC368057}"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159464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6D0CA-130B-4465-B072-0B14AC368057}"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392325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6D0CA-130B-4465-B072-0B14AC368057}"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329345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6D0CA-130B-4465-B072-0B14AC368057}"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364287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6D0CA-130B-4465-B072-0B14AC368057}"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241822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6D0CA-130B-4465-B072-0B14AC368057}"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299927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6D0CA-130B-4465-B072-0B14AC368057}"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401586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6D0CA-130B-4465-B072-0B14AC368057}"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56453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6D0CA-130B-4465-B072-0B14AC368057}"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388949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6D0CA-130B-4465-B072-0B14AC368057}"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28B11-37EB-4B77-8546-F39B2B579005}" type="slidenum">
              <a:rPr lang="en-US" smtClean="0"/>
              <a:t>‹#›</a:t>
            </a:fld>
            <a:endParaRPr lang="en-US"/>
          </a:p>
        </p:txBody>
      </p:sp>
    </p:spTree>
    <p:extLst>
      <p:ext uri="{BB962C8B-B14F-4D97-AF65-F5344CB8AC3E}">
        <p14:creationId xmlns:p14="http://schemas.microsoft.com/office/powerpoint/2010/main" val="20571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6D0CA-130B-4465-B072-0B14AC368057}" type="datetimeFigureOut">
              <a:rPr lang="en-US" smtClean="0"/>
              <a:t>3/27/2019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28B11-37EB-4B77-8546-F39B2B579005}" type="slidenum">
              <a:rPr lang="en-US" smtClean="0"/>
              <a:t>‹#›</a:t>
            </a:fld>
            <a:endParaRPr lang="en-US"/>
          </a:p>
        </p:txBody>
      </p:sp>
    </p:spTree>
    <p:extLst>
      <p:ext uri="{BB962C8B-B14F-4D97-AF65-F5344CB8AC3E}">
        <p14:creationId xmlns:p14="http://schemas.microsoft.com/office/powerpoint/2010/main" val="351336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8406" y="123557"/>
            <a:ext cx="9144000" cy="2387600"/>
          </a:xfrm>
        </p:spPr>
        <p:txBody>
          <a:bodyPr>
            <a:normAutofit/>
          </a:bodyPr>
          <a:lstStyle/>
          <a:p>
            <a:r>
              <a:rPr lang="en-US" sz="11500" b="1" dirty="0" smtClean="0"/>
              <a:t>The Everglades</a:t>
            </a:r>
            <a:endParaRPr lang="en-US" sz="11500" b="1" dirty="0"/>
          </a:p>
        </p:txBody>
      </p:sp>
    </p:spTree>
    <p:extLst>
      <p:ext uri="{BB962C8B-B14F-4D97-AF65-F5344CB8AC3E}">
        <p14:creationId xmlns:p14="http://schemas.microsoft.com/office/powerpoint/2010/main" val="204205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4745" y="126609"/>
            <a:ext cx="6724357" cy="5539978"/>
          </a:xfrm>
          <a:prstGeom prst="rect">
            <a:avLst/>
          </a:prstGeom>
          <a:noFill/>
        </p:spPr>
        <p:txBody>
          <a:bodyPr wrap="square" rtlCol="0">
            <a:spAutoFit/>
          </a:bodyPr>
          <a:lstStyle/>
          <a:p>
            <a:r>
              <a:rPr lang="en-US" sz="2400" u="sng" dirty="0"/>
              <a:t>Pineland:</a:t>
            </a:r>
            <a:r>
              <a:rPr lang="en-US" sz="2400" dirty="0"/>
              <a:t> </a:t>
            </a:r>
            <a:endParaRPr lang="en-US" sz="2400" dirty="0" smtClean="0"/>
          </a:p>
          <a:p>
            <a:endParaRPr lang="en-US" sz="2400" dirty="0"/>
          </a:p>
          <a:p>
            <a:r>
              <a:rPr lang="en-US" sz="2400" dirty="0" smtClean="0"/>
              <a:t>The </a:t>
            </a:r>
            <a:r>
              <a:rPr lang="en-US" sz="2400" dirty="0"/>
              <a:t>driest eco-system in the Everglades is pineland. </a:t>
            </a:r>
            <a:endParaRPr lang="en-US" sz="2400" dirty="0" smtClean="0"/>
          </a:p>
          <a:p>
            <a:endParaRPr lang="en-US" sz="2400" dirty="0"/>
          </a:p>
          <a:p>
            <a:r>
              <a:rPr lang="en-US" sz="2400" dirty="0" smtClean="0"/>
              <a:t>This </a:t>
            </a:r>
            <a:r>
              <a:rPr lang="en-US" sz="2400" dirty="0"/>
              <a:t>area can be found in the highest points of the everglades. </a:t>
            </a:r>
            <a:endParaRPr lang="en-US" sz="2400" dirty="0" smtClean="0"/>
          </a:p>
          <a:p>
            <a:endParaRPr lang="en-US" sz="2400" dirty="0"/>
          </a:p>
          <a:p>
            <a:r>
              <a:rPr lang="en-US" sz="2400" dirty="0" smtClean="0"/>
              <a:t>The </a:t>
            </a:r>
            <a:r>
              <a:rPr lang="en-US" sz="2400" dirty="0"/>
              <a:t>most dominant feature is the thick Florida slash pine trees</a:t>
            </a:r>
            <a:r>
              <a:rPr lang="en-US" sz="2400" dirty="0" smtClean="0"/>
              <a:t>.</a:t>
            </a:r>
          </a:p>
          <a:p>
            <a:endParaRPr lang="en-US" sz="2400" dirty="0"/>
          </a:p>
          <a:p>
            <a:r>
              <a:rPr lang="en-US" sz="2400" dirty="0" smtClean="0"/>
              <a:t> </a:t>
            </a:r>
            <a:r>
              <a:rPr lang="en-US" sz="2400" dirty="0"/>
              <a:t>Due to a high amount of fires in the area these trees have adapted to resist high temperatures of heat and therefore dominate the forest floor with few other plants able to survive. </a:t>
            </a:r>
          </a:p>
          <a:p>
            <a:endParaRPr lang="en-US" dirty="0"/>
          </a:p>
        </p:txBody>
      </p:sp>
      <p:pic>
        <p:nvPicPr>
          <p:cNvPr id="3" name="Picture 2"/>
          <p:cNvPicPr>
            <a:picLocks noChangeAspect="1"/>
          </p:cNvPicPr>
          <p:nvPr/>
        </p:nvPicPr>
        <p:blipFill>
          <a:blip r:embed="rId2"/>
          <a:stretch>
            <a:fillRect/>
          </a:stretch>
        </p:blipFill>
        <p:spPr>
          <a:xfrm>
            <a:off x="7061636" y="1195753"/>
            <a:ext cx="4909970" cy="3659925"/>
          </a:xfrm>
          <a:prstGeom prst="rect">
            <a:avLst/>
          </a:prstGeom>
        </p:spPr>
      </p:pic>
    </p:spTree>
    <p:extLst>
      <p:ext uri="{BB962C8B-B14F-4D97-AF65-F5344CB8AC3E}">
        <p14:creationId xmlns:p14="http://schemas.microsoft.com/office/powerpoint/2010/main" val="89176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4745" y="168812"/>
            <a:ext cx="6668086" cy="5539978"/>
          </a:xfrm>
          <a:prstGeom prst="rect">
            <a:avLst/>
          </a:prstGeom>
          <a:noFill/>
        </p:spPr>
        <p:txBody>
          <a:bodyPr wrap="square" rtlCol="0">
            <a:spAutoFit/>
          </a:bodyPr>
          <a:lstStyle/>
          <a:p>
            <a:r>
              <a:rPr lang="en-US" sz="2800" u="sng" dirty="0"/>
              <a:t>Cypress:</a:t>
            </a:r>
            <a:r>
              <a:rPr lang="en-US" sz="2800" dirty="0"/>
              <a:t> </a:t>
            </a:r>
            <a:endParaRPr lang="en-US" sz="2800" dirty="0" smtClean="0"/>
          </a:p>
          <a:p>
            <a:endParaRPr lang="en-US" sz="2800" dirty="0"/>
          </a:p>
          <a:p>
            <a:r>
              <a:rPr lang="en-US" sz="2800" dirty="0" smtClean="0"/>
              <a:t>There </a:t>
            </a:r>
            <a:r>
              <a:rPr lang="en-US" sz="2800" dirty="0"/>
              <a:t>are many Cypress swamps found throughout the everglades but the largest can be found in Collier County which also contains the Big Cypress Swamp. </a:t>
            </a:r>
            <a:endParaRPr lang="en-US" sz="2800" dirty="0" smtClean="0"/>
          </a:p>
          <a:p>
            <a:endParaRPr lang="en-US" sz="2800" dirty="0"/>
          </a:p>
          <a:p>
            <a:r>
              <a:rPr lang="en-US" sz="2800" dirty="0" smtClean="0"/>
              <a:t>These </a:t>
            </a:r>
            <a:r>
              <a:rPr lang="en-US" sz="2800" dirty="0"/>
              <a:t>swamps are filled with conifer trees that have adapted to grow in flooded areas. </a:t>
            </a:r>
            <a:endParaRPr lang="en-US" sz="2800" dirty="0" smtClean="0"/>
          </a:p>
          <a:p>
            <a:endParaRPr lang="en-US" sz="2800" dirty="0"/>
          </a:p>
          <a:p>
            <a:r>
              <a:rPr lang="en-US" sz="2800" dirty="0" smtClean="0"/>
              <a:t>These </a:t>
            </a:r>
            <a:r>
              <a:rPr lang="en-US" sz="2800" dirty="0"/>
              <a:t>trees include red maple, swamp bay, and pop ash.</a:t>
            </a:r>
          </a:p>
          <a:p>
            <a:endParaRPr lang="en-US" dirty="0"/>
          </a:p>
        </p:txBody>
      </p:sp>
      <p:pic>
        <p:nvPicPr>
          <p:cNvPr id="3" name="Picture 2"/>
          <p:cNvPicPr>
            <a:picLocks noChangeAspect="1"/>
          </p:cNvPicPr>
          <p:nvPr/>
        </p:nvPicPr>
        <p:blipFill>
          <a:blip r:embed="rId2"/>
          <a:stretch>
            <a:fillRect/>
          </a:stretch>
        </p:blipFill>
        <p:spPr>
          <a:xfrm>
            <a:off x="7204711" y="1007662"/>
            <a:ext cx="4685420" cy="3123613"/>
          </a:xfrm>
          <a:prstGeom prst="rect">
            <a:avLst/>
          </a:prstGeom>
        </p:spPr>
      </p:pic>
    </p:spTree>
    <p:extLst>
      <p:ext uri="{BB962C8B-B14F-4D97-AF65-F5344CB8AC3E}">
        <p14:creationId xmlns:p14="http://schemas.microsoft.com/office/powerpoint/2010/main" val="153676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2542" y="112542"/>
            <a:ext cx="6274190" cy="6278642"/>
          </a:xfrm>
          <a:prstGeom prst="rect">
            <a:avLst/>
          </a:prstGeom>
          <a:noFill/>
        </p:spPr>
        <p:txBody>
          <a:bodyPr wrap="square" rtlCol="0">
            <a:spAutoFit/>
          </a:bodyPr>
          <a:lstStyle/>
          <a:p>
            <a:r>
              <a:rPr lang="en-US" sz="2400" u="sng" dirty="0"/>
              <a:t>Mangrove</a:t>
            </a:r>
            <a:r>
              <a:rPr lang="en-US" sz="2400" u="sng" dirty="0" smtClean="0"/>
              <a:t>:</a:t>
            </a:r>
          </a:p>
          <a:p>
            <a:endParaRPr lang="en-US" sz="2400" u="sng" dirty="0"/>
          </a:p>
          <a:p>
            <a:r>
              <a:rPr lang="en-US" sz="2400" dirty="0" smtClean="0"/>
              <a:t> </a:t>
            </a:r>
            <a:r>
              <a:rPr lang="en-US" sz="2400" dirty="0"/>
              <a:t>As the waters from Lake Okeechobee and the Big Cypress come close to the ocean there are an abundance of mangrove trees. Within this area the fresh water meets salt water to form brackish water. </a:t>
            </a:r>
            <a:endParaRPr lang="en-US" sz="2400" dirty="0" smtClean="0"/>
          </a:p>
          <a:p>
            <a:endParaRPr lang="en-US" sz="2400" dirty="0"/>
          </a:p>
          <a:p>
            <a:r>
              <a:rPr lang="en-US" sz="2400" dirty="0" smtClean="0"/>
              <a:t>This </a:t>
            </a:r>
            <a:r>
              <a:rPr lang="en-US" sz="2400" dirty="0"/>
              <a:t>area contains the largest continuous system of mangrove trees in the world. </a:t>
            </a:r>
            <a:endParaRPr lang="en-US" sz="2400" dirty="0" smtClean="0"/>
          </a:p>
          <a:p>
            <a:endParaRPr lang="en-US" sz="2400" dirty="0"/>
          </a:p>
          <a:p>
            <a:r>
              <a:rPr lang="en-US" sz="2400" dirty="0" smtClean="0"/>
              <a:t>The </a:t>
            </a:r>
            <a:r>
              <a:rPr lang="en-US" sz="2400" dirty="0"/>
              <a:t>area is almost 200,000 acres in size and contains the Ten Thousand Islands which is almost completely mangrove forests. The three species of mangrove trees are the red, black, and white mangrove trees. </a:t>
            </a:r>
          </a:p>
          <a:p>
            <a:endParaRPr lang="en-US" dirty="0"/>
          </a:p>
        </p:txBody>
      </p:sp>
      <p:pic>
        <p:nvPicPr>
          <p:cNvPr id="3" name="Picture 2"/>
          <p:cNvPicPr>
            <a:picLocks noChangeAspect="1"/>
          </p:cNvPicPr>
          <p:nvPr/>
        </p:nvPicPr>
        <p:blipFill>
          <a:blip r:embed="rId2"/>
          <a:stretch>
            <a:fillRect/>
          </a:stretch>
        </p:blipFill>
        <p:spPr>
          <a:xfrm>
            <a:off x="6738698" y="1871003"/>
            <a:ext cx="5231003" cy="2960945"/>
          </a:xfrm>
          <a:prstGeom prst="rect">
            <a:avLst/>
          </a:prstGeom>
        </p:spPr>
      </p:pic>
    </p:spTree>
    <p:extLst>
      <p:ext uri="{BB962C8B-B14F-4D97-AF65-F5344CB8AC3E}">
        <p14:creationId xmlns:p14="http://schemas.microsoft.com/office/powerpoint/2010/main" val="267890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96948" y="182880"/>
            <a:ext cx="6330461" cy="4247317"/>
          </a:xfrm>
          <a:prstGeom prst="rect">
            <a:avLst/>
          </a:prstGeom>
          <a:noFill/>
        </p:spPr>
        <p:txBody>
          <a:bodyPr wrap="square" rtlCol="0">
            <a:spAutoFit/>
          </a:bodyPr>
          <a:lstStyle/>
          <a:p>
            <a:r>
              <a:rPr lang="en-US" sz="2800" u="sng" dirty="0"/>
              <a:t>Florida Bay:</a:t>
            </a:r>
            <a:r>
              <a:rPr lang="en-US" sz="2800" dirty="0"/>
              <a:t> </a:t>
            </a:r>
            <a:endParaRPr lang="en-US" sz="2800" dirty="0" smtClean="0"/>
          </a:p>
          <a:p>
            <a:endParaRPr lang="en-US" sz="2800" dirty="0"/>
          </a:p>
          <a:p>
            <a:r>
              <a:rPr lang="en-US" sz="2800" dirty="0" smtClean="0"/>
              <a:t>Within </a:t>
            </a:r>
            <a:r>
              <a:rPr lang="en-US" sz="2800" dirty="0"/>
              <a:t>the Florida Bay there are over 800 square miles protected by the Everglades National Park</a:t>
            </a:r>
            <a:r>
              <a:rPr lang="en-US" sz="2800" dirty="0" smtClean="0"/>
              <a:t>.</a:t>
            </a:r>
          </a:p>
          <a:p>
            <a:endParaRPr lang="en-US" sz="2800" dirty="0"/>
          </a:p>
          <a:p>
            <a:r>
              <a:rPr lang="en-US" sz="2800" dirty="0" smtClean="0"/>
              <a:t> </a:t>
            </a:r>
            <a:r>
              <a:rPr lang="en-US" sz="2800" dirty="0"/>
              <a:t>Within this area there are many mangrove forests along with turtle grass and large formations of algae. </a:t>
            </a:r>
          </a:p>
          <a:p>
            <a:endParaRPr lang="en-US" dirty="0"/>
          </a:p>
        </p:txBody>
      </p:sp>
      <p:pic>
        <p:nvPicPr>
          <p:cNvPr id="3" name="Picture 2"/>
          <p:cNvPicPr>
            <a:picLocks noChangeAspect="1"/>
          </p:cNvPicPr>
          <p:nvPr/>
        </p:nvPicPr>
        <p:blipFill>
          <a:blip r:embed="rId2"/>
          <a:stretch>
            <a:fillRect/>
          </a:stretch>
        </p:blipFill>
        <p:spPr>
          <a:xfrm>
            <a:off x="7371690" y="375212"/>
            <a:ext cx="4557713" cy="2976172"/>
          </a:xfrm>
          <a:prstGeom prst="rect">
            <a:avLst/>
          </a:prstGeom>
        </p:spPr>
      </p:pic>
      <p:pic>
        <p:nvPicPr>
          <p:cNvPr id="4" name="Picture 3"/>
          <p:cNvPicPr>
            <a:picLocks noChangeAspect="1"/>
          </p:cNvPicPr>
          <p:nvPr/>
        </p:nvPicPr>
        <p:blipFill>
          <a:blip r:embed="rId3"/>
          <a:stretch>
            <a:fillRect/>
          </a:stretch>
        </p:blipFill>
        <p:spPr>
          <a:xfrm>
            <a:off x="7254973" y="3559735"/>
            <a:ext cx="4674430" cy="3047464"/>
          </a:xfrm>
          <a:prstGeom prst="rect">
            <a:avLst/>
          </a:prstGeom>
        </p:spPr>
      </p:pic>
    </p:spTree>
    <p:extLst>
      <p:ext uri="{BB962C8B-B14F-4D97-AF65-F5344CB8AC3E}">
        <p14:creationId xmlns:p14="http://schemas.microsoft.com/office/powerpoint/2010/main" val="67936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790710" y="1377685"/>
            <a:ext cx="10047879" cy="1200329"/>
          </a:xfrm>
          <a:prstGeom prst="rect">
            <a:avLst/>
          </a:prstGeom>
          <a:noFill/>
        </p:spPr>
        <p:txBody>
          <a:bodyPr wrap="none" lIns="91440" tIns="45720" rIns="91440" bIns="45720">
            <a:spAutoFit/>
          </a:bodyPr>
          <a:lstStyle/>
          <a:p>
            <a:pPr algn="ctr"/>
            <a:r>
              <a:rPr lang="en-U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Animals of the Everglades</a:t>
            </a:r>
            <a:endPar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10416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2542" y="154745"/>
            <a:ext cx="7104184" cy="5970865"/>
          </a:xfrm>
          <a:prstGeom prst="rect">
            <a:avLst/>
          </a:prstGeom>
          <a:noFill/>
        </p:spPr>
        <p:txBody>
          <a:bodyPr wrap="square" rtlCol="0">
            <a:spAutoFit/>
          </a:bodyPr>
          <a:lstStyle/>
          <a:p>
            <a:r>
              <a:rPr lang="en-US" sz="2800" u="sng" dirty="0"/>
              <a:t>Amphibians and Reptiles:</a:t>
            </a:r>
            <a:r>
              <a:rPr lang="en-US" sz="2800" dirty="0"/>
              <a:t> </a:t>
            </a:r>
            <a:endParaRPr lang="en-US" sz="2800" dirty="0" smtClean="0"/>
          </a:p>
          <a:p>
            <a:endParaRPr lang="en-US" sz="2800" dirty="0"/>
          </a:p>
          <a:p>
            <a:r>
              <a:rPr lang="en-US" sz="2800" dirty="0" smtClean="0"/>
              <a:t>There </a:t>
            </a:r>
            <a:r>
              <a:rPr lang="en-US" sz="2800" dirty="0"/>
              <a:t>are over a dozen different species of amphibians in the Everglades. These species include the southern toad, little grass frog, peninsula newt, and the invasive species greenhouse frog. </a:t>
            </a:r>
            <a:endParaRPr lang="en-US" sz="2800" dirty="0" smtClean="0"/>
          </a:p>
          <a:p>
            <a:endParaRPr lang="en-US" sz="2800" dirty="0"/>
          </a:p>
          <a:p>
            <a:r>
              <a:rPr lang="en-US" sz="2800" dirty="0" smtClean="0"/>
              <a:t>There </a:t>
            </a:r>
            <a:r>
              <a:rPr lang="en-US" sz="2800" dirty="0"/>
              <a:t>are over 50 different species of reptiles in the park. These species include the American alligator, the endangered eastern indigo snake, American crocodile, and the invasive brown anole. </a:t>
            </a:r>
          </a:p>
          <a:p>
            <a:endParaRPr lang="en-US" dirty="0"/>
          </a:p>
        </p:txBody>
      </p:sp>
      <p:pic>
        <p:nvPicPr>
          <p:cNvPr id="3" name="Picture 2"/>
          <p:cNvPicPr>
            <a:picLocks noChangeAspect="1"/>
          </p:cNvPicPr>
          <p:nvPr/>
        </p:nvPicPr>
        <p:blipFill>
          <a:blip r:embed="rId2"/>
          <a:stretch>
            <a:fillRect/>
          </a:stretch>
        </p:blipFill>
        <p:spPr>
          <a:xfrm>
            <a:off x="7052878" y="879302"/>
            <a:ext cx="2370772" cy="1824776"/>
          </a:xfrm>
          <a:prstGeom prst="rect">
            <a:avLst/>
          </a:prstGeom>
        </p:spPr>
      </p:pic>
      <p:pic>
        <p:nvPicPr>
          <p:cNvPr id="4" name="Picture 3"/>
          <p:cNvPicPr>
            <a:picLocks noChangeAspect="1"/>
          </p:cNvPicPr>
          <p:nvPr/>
        </p:nvPicPr>
        <p:blipFill>
          <a:blip r:embed="rId3"/>
          <a:stretch>
            <a:fillRect/>
          </a:stretch>
        </p:blipFill>
        <p:spPr>
          <a:xfrm>
            <a:off x="9534489" y="667423"/>
            <a:ext cx="2479321" cy="2248533"/>
          </a:xfrm>
          <a:prstGeom prst="rect">
            <a:avLst/>
          </a:prstGeom>
        </p:spPr>
      </p:pic>
      <p:pic>
        <p:nvPicPr>
          <p:cNvPr id="5" name="Picture 4"/>
          <p:cNvPicPr>
            <a:picLocks noChangeAspect="1"/>
          </p:cNvPicPr>
          <p:nvPr/>
        </p:nvPicPr>
        <p:blipFill>
          <a:blip r:embed="rId4"/>
          <a:stretch>
            <a:fillRect/>
          </a:stretch>
        </p:blipFill>
        <p:spPr>
          <a:xfrm>
            <a:off x="7344215" y="3593719"/>
            <a:ext cx="4669595" cy="2531891"/>
          </a:xfrm>
          <a:prstGeom prst="rect">
            <a:avLst/>
          </a:prstGeom>
        </p:spPr>
      </p:pic>
    </p:spTree>
    <p:extLst>
      <p:ext uri="{BB962C8B-B14F-4D97-AF65-F5344CB8AC3E}">
        <p14:creationId xmlns:p14="http://schemas.microsoft.com/office/powerpoint/2010/main" val="187326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0677" y="98474"/>
            <a:ext cx="7076049" cy="6278642"/>
          </a:xfrm>
          <a:prstGeom prst="rect">
            <a:avLst/>
          </a:prstGeom>
          <a:noFill/>
        </p:spPr>
        <p:txBody>
          <a:bodyPr wrap="square" rtlCol="0">
            <a:spAutoFit/>
          </a:bodyPr>
          <a:lstStyle/>
          <a:p>
            <a:r>
              <a:rPr lang="en-US" sz="2400" u="sng" dirty="0"/>
              <a:t>Fish and Birds:</a:t>
            </a:r>
            <a:r>
              <a:rPr lang="en-US" sz="2400" dirty="0"/>
              <a:t> </a:t>
            </a:r>
            <a:endParaRPr lang="en-US" sz="2400" dirty="0" smtClean="0"/>
          </a:p>
          <a:p>
            <a:endParaRPr lang="en-US" sz="2400" dirty="0"/>
          </a:p>
          <a:p>
            <a:r>
              <a:rPr lang="en-US" sz="2400" dirty="0" smtClean="0"/>
              <a:t>There </a:t>
            </a:r>
            <a:r>
              <a:rPr lang="en-US" sz="2400" dirty="0"/>
              <a:t>are over 300 different species of fish in the waters of the everglades. These fish include fresh and sea water fish. </a:t>
            </a:r>
            <a:endParaRPr lang="en-US" sz="2400" dirty="0" smtClean="0"/>
          </a:p>
          <a:p>
            <a:endParaRPr lang="en-US" sz="2400" dirty="0"/>
          </a:p>
          <a:p>
            <a:r>
              <a:rPr lang="en-US" sz="2400" dirty="0" smtClean="0"/>
              <a:t>Fishing </a:t>
            </a:r>
            <a:r>
              <a:rPr lang="en-US" sz="2400" dirty="0"/>
              <a:t>is a popular activity within the everglades but a fishing license is required. One of the more unique fish is the Gulf toadfish</a:t>
            </a:r>
            <a:r>
              <a:rPr lang="en-US" sz="2400" dirty="0" smtClean="0"/>
              <a:t>.</a:t>
            </a:r>
          </a:p>
          <a:p>
            <a:endParaRPr lang="en-US" sz="2400" dirty="0"/>
          </a:p>
          <a:p>
            <a:r>
              <a:rPr lang="en-US" sz="2400" dirty="0" smtClean="0"/>
              <a:t> </a:t>
            </a:r>
            <a:r>
              <a:rPr lang="en-US" sz="2400" dirty="0"/>
              <a:t>Over 350 different species of bird have been seen in the everglades. One popular group of birds is the wading birds. </a:t>
            </a:r>
            <a:endParaRPr lang="en-US" sz="2400" dirty="0" smtClean="0"/>
          </a:p>
          <a:p>
            <a:endParaRPr lang="en-US" sz="2400" dirty="0"/>
          </a:p>
          <a:p>
            <a:r>
              <a:rPr lang="en-US" sz="2400" dirty="0" smtClean="0"/>
              <a:t>These </a:t>
            </a:r>
            <a:r>
              <a:rPr lang="en-US" sz="2400" dirty="0"/>
              <a:t>birds include the wood stork, roseate spoonbill, and great egret. </a:t>
            </a:r>
          </a:p>
          <a:p>
            <a:endParaRPr lang="en-US" dirty="0"/>
          </a:p>
        </p:txBody>
      </p:sp>
      <p:pic>
        <p:nvPicPr>
          <p:cNvPr id="3" name="Picture 2"/>
          <p:cNvPicPr>
            <a:picLocks noChangeAspect="1"/>
          </p:cNvPicPr>
          <p:nvPr/>
        </p:nvPicPr>
        <p:blipFill>
          <a:blip r:embed="rId2"/>
          <a:stretch>
            <a:fillRect/>
          </a:stretch>
        </p:blipFill>
        <p:spPr>
          <a:xfrm>
            <a:off x="7495991" y="98474"/>
            <a:ext cx="4047320" cy="2123689"/>
          </a:xfrm>
          <a:prstGeom prst="rect">
            <a:avLst/>
          </a:prstGeom>
        </p:spPr>
      </p:pic>
      <p:pic>
        <p:nvPicPr>
          <p:cNvPr id="4" name="Picture 3"/>
          <p:cNvPicPr>
            <a:picLocks noChangeAspect="1"/>
          </p:cNvPicPr>
          <p:nvPr/>
        </p:nvPicPr>
        <p:blipFill>
          <a:blip r:embed="rId3"/>
          <a:stretch>
            <a:fillRect/>
          </a:stretch>
        </p:blipFill>
        <p:spPr>
          <a:xfrm>
            <a:off x="7495991" y="2571896"/>
            <a:ext cx="4200525" cy="4133850"/>
          </a:xfrm>
          <a:prstGeom prst="rect">
            <a:avLst/>
          </a:prstGeom>
        </p:spPr>
      </p:pic>
    </p:spTree>
    <p:extLst>
      <p:ext uri="{BB962C8B-B14F-4D97-AF65-F5344CB8AC3E}">
        <p14:creationId xmlns:p14="http://schemas.microsoft.com/office/powerpoint/2010/main" val="227761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0677" y="98474"/>
            <a:ext cx="6372665" cy="4247317"/>
          </a:xfrm>
          <a:prstGeom prst="rect">
            <a:avLst/>
          </a:prstGeom>
          <a:noFill/>
        </p:spPr>
        <p:txBody>
          <a:bodyPr wrap="square" rtlCol="0">
            <a:spAutoFit/>
          </a:bodyPr>
          <a:lstStyle/>
          <a:p>
            <a:r>
              <a:rPr lang="en-US" sz="2800" u="sng" dirty="0"/>
              <a:t>Mammals</a:t>
            </a:r>
            <a:r>
              <a:rPr lang="en-US" sz="2800" u="sng" dirty="0" smtClean="0"/>
              <a:t>:</a:t>
            </a:r>
          </a:p>
          <a:p>
            <a:endParaRPr lang="en-US" sz="2800" u="sng" dirty="0"/>
          </a:p>
          <a:p>
            <a:r>
              <a:rPr lang="en-US" sz="2800" dirty="0" smtClean="0"/>
              <a:t> </a:t>
            </a:r>
            <a:r>
              <a:rPr lang="en-US" sz="2800" dirty="0"/>
              <a:t>There are over 40 species of mammal that live in the everglades. The only marsupial mammal in the everglades is the opossum. </a:t>
            </a:r>
            <a:endParaRPr lang="en-US" sz="2800" dirty="0" smtClean="0"/>
          </a:p>
          <a:p>
            <a:endParaRPr lang="en-US" sz="2800" dirty="0"/>
          </a:p>
          <a:p>
            <a:r>
              <a:rPr lang="en-US" sz="2800" dirty="0" smtClean="0"/>
              <a:t>Other </a:t>
            </a:r>
            <a:r>
              <a:rPr lang="en-US" sz="2800" dirty="0"/>
              <a:t>species include the endangered Florida panther, the grey fox, striped skunk, river otter, and the invasive red fox. </a:t>
            </a:r>
          </a:p>
          <a:p>
            <a:endParaRPr lang="en-US" dirty="0"/>
          </a:p>
        </p:txBody>
      </p:sp>
      <p:pic>
        <p:nvPicPr>
          <p:cNvPr id="4" name="Picture 3"/>
          <p:cNvPicPr>
            <a:picLocks noChangeAspect="1"/>
          </p:cNvPicPr>
          <p:nvPr/>
        </p:nvPicPr>
        <p:blipFill>
          <a:blip r:embed="rId2"/>
          <a:stretch>
            <a:fillRect/>
          </a:stretch>
        </p:blipFill>
        <p:spPr>
          <a:xfrm>
            <a:off x="2381030" y="4228147"/>
            <a:ext cx="4625854" cy="2257059"/>
          </a:xfrm>
          <a:prstGeom prst="rect">
            <a:avLst/>
          </a:prstGeom>
        </p:spPr>
      </p:pic>
      <p:pic>
        <p:nvPicPr>
          <p:cNvPr id="5" name="Picture 4"/>
          <p:cNvPicPr>
            <a:picLocks noChangeAspect="1"/>
          </p:cNvPicPr>
          <p:nvPr/>
        </p:nvPicPr>
        <p:blipFill>
          <a:blip r:embed="rId3"/>
          <a:stretch>
            <a:fillRect/>
          </a:stretch>
        </p:blipFill>
        <p:spPr>
          <a:xfrm>
            <a:off x="8142556" y="460790"/>
            <a:ext cx="3097530" cy="2398697"/>
          </a:xfrm>
          <a:prstGeom prst="rect">
            <a:avLst/>
          </a:prstGeom>
        </p:spPr>
      </p:pic>
      <p:pic>
        <p:nvPicPr>
          <p:cNvPr id="6" name="Picture 5"/>
          <p:cNvPicPr>
            <a:picLocks noChangeAspect="1"/>
          </p:cNvPicPr>
          <p:nvPr/>
        </p:nvPicPr>
        <p:blipFill>
          <a:blip r:embed="rId4"/>
          <a:stretch>
            <a:fillRect/>
          </a:stretch>
        </p:blipFill>
        <p:spPr>
          <a:xfrm>
            <a:off x="8142556" y="3547330"/>
            <a:ext cx="2762250" cy="2295525"/>
          </a:xfrm>
          <a:prstGeom prst="rect">
            <a:avLst/>
          </a:prstGeom>
        </p:spPr>
      </p:pic>
    </p:spTree>
    <p:extLst>
      <p:ext uri="{BB962C8B-B14F-4D97-AF65-F5344CB8AC3E}">
        <p14:creationId xmlns:p14="http://schemas.microsoft.com/office/powerpoint/2010/main" val="263410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602156" y="1124468"/>
            <a:ext cx="5212773" cy="2585323"/>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KLS Reading 2015</a:t>
            </a: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@TPT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6514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2880" y="154744"/>
            <a:ext cx="6217920" cy="4801314"/>
          </a:xfrm>
          <a:prstGeom prst="rect">
            <a:avLst/>
          </a:prstGeom>
          <a:noFill/>
        </p:spPr>
        <p:txBody>
          <a:bodyPr wrap="square" rtlCol="0">
            <a:spAutoFit/>
          </a:bodyPr>
          <a:lstStyle/>
          <a:p>
            <a:r>
              <a:rPr lang="en-US" sz="3200" u="sng" dirty="0"/>
              <a:t>Overview:</a:t>
            </a:r>
            <a:r>
              <a:rPr lang="en-US" sz="3200" dirty="0"/>
              <a:t> </a:t>
            </a:r>
            <a:endParaRPr lang="en-US" sz="3200" dirty="0" smtClean="0"/>
          </a:p>
          <a:p>
            <a:endParaRPr lang="en-US" sz="3200" dirty="0"/>
          </a:p>
          <a:p>
            <a:r>
              <a:rPr lang="en-US" sz="3200" dirty="0" smtClean="0"/>
              <a:t>The </a:t>
            </a:r>
            <a:r>
              <a:rPr lang="en-US" sz="3200" dirty="0"/>
              <a:t>everglades are tropical wetlands located in the southern United States in the state of Florida</a:t>
            </a:r>
            <a:r>
              <a:rPr lang="en-US" sz="3200" dirty="0" smtClean="0"/>
              <a:t>.</a:t>
            </a:r>
          </a:p>
          <a:p>
            <a:endParaRPr lang="en-US" sz="3200" dirty="0"/>
          </a:p>
          <a:p>
            <a:r>
              <a:rPr lang="en-US" sz="3200" dirty="0" smtClean="0"/>
              <a:t> </a:t>
            </a:r>
            <a:r>
              <a:rPr lang="en-US" sz="3200" dirty="0"/>
              <a:t>The everglades is part of a protected area known as the Everglades National Park.</a:t>
            </a:r>
          </a:p>
          <a:p>
            <a:endParaRPr lang="en-US" dirty="0"/>
          </a:p>
        </p:txBody>
      </p:sp>
      <p:pic>
        <p:nvPicPr>
          <p:cNvPr id="5" name="Picture 4"/>
          <p:cNvPicPr>
            <a:picLocks noChangeAspect="1"/>
          </p:cNvPicPr>
          <p:nvPr/>
        </p:nvPicPr>
        <p:blipFill>
          <a:blip r:embed="rId2"/>
          <a:stretch>
            <a:fillRect/>
          </a:stretch>
        </p:blipFill>
        <p:spPr>
          <a:xfrm>
            <a:off x="7198848" y="3957344"/>
            <a:ext cx="4435133" cy="2708339"/>
          </a:xfrm>
          <a:prstGeom prst="rect">
            <a:avLst/>
          </a:prstGeom>
        </p:spPr>
      </p:pic>
      <p:pic>
        <p:nvPicPr>
          <p:cNvPr id="6" name="Picture 5"/>
          <p:cNvPicPr>
            <a:picLocks noChangeAspect="1"/>
          </p:cNvPicPr>
          <p:nvPr/>
        </p:nvPicPr>
        <p:blipFill>
          <a:blip r:embed="rId3"/>
          <a:stretch>
            <a:fillRect/>
          </a:stretch>
        </p:blipFill>
        <p:spPr>
          <a:xfrm>
            <a:off x="7489140" y="278042"/>
            <a:ext cx="3854547" cy="3536789"/>
          </a:xfrm>
          <a:prstGeom prst="rect">
            <a:avLst/>
          </a:prstGeom>
        </p:spPr>
      </p:pic>
    </p:spTree>
    <p:extLst>
      <p:ext uri="{BB962C8B-B14F-4D97-AF65-F5344CB8AC3E}">
        <p14:creationId xmlns:p14="http://schemas.microsoft.com/office/powerpoint/2010/main" val="130754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0677" y="98474"/>
            <a:ext cx="6569612" cy="6647974"/>
          </a:xfrm>
          <a:prstGeom prst="rect">
            <a:avLst/>
          </a:prstGeom>
          <a:noFill/>
        </p:spPr>
        <p:txBody>
          <a:bodyPr wrap="square" rtlCol="0">
            <a:spAutoFit/>
          </a:bodyPr>
          <a:lstStyle/>
          <a:p>
            <a:r>
              <a:rPr lang="en-US" sz="2400" u="sng" dirty="0"/>
              <a:t>Formation:</a:t>
            </a:r>
            <a:r>
              <a:rPr lang="en-US" sz="2400" dirty="0"/>
              <a:t> </a:t>
            </a:r>
            <a:endParaRPr lang="en-US" sz="2400" dirty="0" smtClean="0"/>
          </a:p>
          <a:p>
            <a:endParaRPr lang="en-US" sz="2400" dirty="0"/>
          </a:p>
          <a:p>
            <a:r>
              <a:rPr lang="en-US" sz="2400" dirty="0" smtClean="0"/>
              <a:t>The </a:t>
            </a:r>
            <a:r>
              <a:rPr lang="en-US" sz="2400" dirty="0"/>
              <a:t>everglades began their formation over 21,000 years ago during the last glacial maximum</a:t>
            </a:r>
            <a:r>
              <a:rPr lang="en-US" sz="2400" dirty="0" smtClean="0"/>
              <a:t>.</a:t>
            </a:r>
          </a:p>
          <a:p>
            <a:endParaRPr lang="en-US" sz="2400" dirty="0"/>
          </a:p>
          <a:p>
            <a:r>
              <a:rPr lang="en-US" sz="2400" dirty="0" smtClean="0"/>
              <a:t> </a:t>
            </a:r>
            <a:r>
              <a:rPr lang="en-US" sz="2400" dirty="0"/>
              <a:t>During this period continental ice shelves retreated and sea levels rose which led to the Florida water table rising</a:t>
            </a:r>
            <a:r>
              <a:rPr lang="en-US" sz="2400" dirty="0" smtClean="0"/>
              <a:t>.</a:t>
            </a:r>
          </a:p>
          <a:p>
            <a:endParaRPr lang="en-US" sz="2400" dirty="0"/>
          </a:p>
          <a:p>
            <a:r>
              <a:rPr lang="en-US" sz="2400" dirty="0" smtClean="0"/>
              <a:t> </a:t>
            </a:r>
            <a:r>
              <a:rPr lang="en-US" sz="2400" dirty="0"/>
              <a:t>The majority of the land was covered in limestone which became saturated and slowly eroded eating away at the surface which helped create springs and sinkholes. </a:t>
            </a:r>
            <a:endParaRPr lang="en-US" sz="2400" dirty="0" smtClean="0"/>
          </a:p>
          <a:p>
            <a:endParaRPr lang="en-US" sz="2400" dirty="0"/>
          </a:p>
          <a:p>
            <a:r>
              <a:rPr lang="en-US" sz="2400" dirty="0" smtClean="0"/>
              <a:t>Then </a:t>
            </a:r>
            <a:r>
              <a:rPr lang="en-US" sz="2400" dirty="0"/>
              <a:t>as the surface broke apart the rain water, ground water, and ocean water all came together to create the region as it is today.</a:t>
            </a:r>
          </a:p>
          <a:p>
            <a:endParaRPr lang="en-US" dirty="0"/>
          </a:p>
        </p:txBody>
      </p:sp>
      <p:pic>
        <p:nvPicPr>
          <p:cNvPr id="3" name="Picture 2"/>
          <p:cNvPicPr>
            <a:picLocks noChangeAspect="1"/>
          </p:cNvPicPr>
          <p:nvPr/>
        </p:nvPicPr>
        <p:blipFill>
          <a:blip r:embed="rId2"/>
          <a:stretch>
            <a:fillRect/>
          </a:stretch>
        </p:blipFill>
        <p:spPr>
          <a:xfrm>
            <a:off x="7347292" y="333816"/>
            <a:ext cx="4362450" cy="2476500"/>
          </a:xfrm>
          <a:prstGeom prst="rect">
            <a:avLst/>
          </a:prstGeom>
        </p:spPr>
      </p:pic>
      <p:pic>
        <p:nvPicPr>
          <p:cNvPr id="4" name="Picture 3"/>
          <p:cNvPicPr>
            <a:picLocks noChangeAspect="1"/>
          </p:cNvPicPr>
          <p:nvPr/>
        </p:nvPicPr>
        <p:blipFill>
          <a:blip r:embed="rId3"/>
          <a:stretch>
            <a:fillRect/>
          </a:stretch>
        </p:blipFill>
        <p:spPr>
          <a:xfrm>
            <a:off x="7347292" y="3007263"/>
            <a:ext cx="4419600" cy="3581400"/>
          </a:xfrm>
          <a:prstGeom prst="rect">
            <a:avLst/>
          </a:prstGeom>
        </p:spPr>
      </p:pic>
    </p:spTree>
    <p:extLst>
      <p:ext uri="{BB962C8B-B14F-4D97-AF65-F5344CB8AC3E}">
        <p14:creationId xmlns:p14="http://schemas.microsoft.com/office/powerpoint/2010/main" val="219655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609" y="126609"/>
            <a:ext cx="6386733" cy="5539978"/>
          </a:xfrm>
          <a:prstGeom prst="rect">
            <a:avLst/>
          </a:prstGeom>
          <a:noFill/>
        </p:spPr>
        <p:txBody>
          <a:bodyPr wrap="square" rtlCol="0">
            <a:spAutoFit/>
          </a:bodyPr>
          <a:lstStyle/>
          <a:p>
            <a:r>
              <a:rPr lang="en-US" sz="2800" u="sng" dirty="0"/>
              <a:t>History</a:t>
            </a:r>
            <a:r>
              <a:rPr lang="en-US" sz="2800" u="sng" dirty="0" smtClean="0"/>
              <a:t>:</a:t>
            </a:r>
          </a:p>
          <a:p>
            <a:endParaRPr lang="en-US" sz="2800" u="sng" dirty="0"/>
          </a:p>
          <a:p>
            <a:r>
              <a:rPr lang="en-US" sz="2800" dirty="0" smtClean="0"/>
              <a:t> </a:t>
            </a:r>
            <a:r>
              <a:rPr lang="en-US" sz="2800" dirty="0"/>
              <a:t>The first written records of the area are from a Spanish map from the 16</a:t>
            </a:r>
            <a:r>
              <a:rPr lang="en-US" sz="2800" baseline="30000" dirty="0"/>
              <a:t>th</a:t>
            </a:r>
            <a:r>
              <a:rPr lang="en-US" sz="2800" dirty="0"/>
              <a:t> century. </a:t>
            </a:r>
            <a:endParaRPr lang="en-US" sz="2800" dirty="0" smtClean="0"/>
          </a:p>
          <a:p>
            <a:endParaRPr lang="en-US" sz="2800" dirty="0"/>
          </a:p>
          <a:p>
            <a:r>
              <a:rPr lang="en-US" sz="2800" dirty="0" smtClean="0"/>
              <a:t>The </a:t>
            </a:r>
            <a:r>
              <a:rPr lang="en-US" sz="2800" dirty="0"/>
              <a:t>area was originally named the “Laguna del Espiritu Santo” which translates to the Lake of the Holy Spirit. </a:t>
            </a:r>
            <a:endParaRPr lang="en-US" sz="2800" dirty="0" smtClean="0"/>
          </a:p>
          <a:p>
            <a:endParaRPr lang="en-US" sz="2800" dirty="0"/>
          </a:p>
          <a:p>
            <a:r>
              <a:rPr lang="en-US" sz="2800" dirty="0" smtClean="0"/>
              <a:t>The </a:t>
            </a:r>
            <a:r>
              <a:rPr lang="en-US" sz="2800" dirty="0"/>
              <a:t>name “everglades” was first used in 1773 by British surveyor John Gerard de </a:t>
            </a:r>
            <a:r>
              <a:rPr lang="en-US" sz="2800" dirty="0" err="1"/>
              <a:t>Brahm</a:t>
            </a:r>
            <a:r>
              <a:rPr lang="en-US" sz="2800" dirty="0"/>
              <a:t>.</a:t>
            </a:r>
          </a:p>
          <a:p>
            <a:endParaRPr lang="en-US" dirty="0"/>
          </a:p>
        </p:txBody>
      </p:sp>
      <p:pic>
        <p:nvPicPr>
          <p:cNvPr id="3" name="Picture 2"/>
          <p:cNvPicPr>
            <a:picLocks noChangeAspect="1"/>
          </p:cNvPicPr>
          <p:nvPr/>
        </p:nvPicPr>
        <p:blipFill>
          <a:blip r:embed="rId2"/>
          <a:stretch>
            <a:fillRect/>
          </a:stretch>
        </p:blipFill>
        <p:spPr>
          <a:xfrm>
            <a:off x="6513342" y="1087021"/>
            <a:ext cx="5521862" cy="4160307"/>
          </a:xfrm>
          <a:prstGeom prst="rect">
            <a:avLst/>
          </a:prstGeom>
        </p:spPr>
      </p:pic>
    </p:spTree>
    <p:extLst>
      <p:ext uri="{BB962C8B-B14F-4D97-AF65-F5344CB8AC3E}">
        <p14:creationId xmlns:p14="http://schemas.microsoft.com/office/powerpoint/2010/main" val="80442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8474" y="112542"/>
            <a:ext cx="6639951" cy="5909310"/>
          </a:xfrm>
          <a:prstGeom prst="rect">
            <a:avLst/>
          </a:prstGeom>
          <a:noFill/>
        </p:spPr>
        <p:txBody>
          <a:bodyPr wrap="square" rtlCol="0">
            <a:spAutoFit/>
          </a:bodyPr>
          <a:lstStyle/>
          <a:p>
            <a:r>
              <a:rPr lang="en-US" sz="2400" u="sng" dirty="0"/>
              <a:t>Water Source:</a:t>
            </a:r>
            <a:r>
              <a:rPr lang="en-US" sz="2400" dirty="0"/>
              <a:t> </a:t>
            </a:r>
            <a:endParaRPr lang="en-US" sz="2400" dirty="0" smtClean="0"/>
          </a:p>
          <a:p>
            <a:endParaRPr lang="en-US" sz="2400" dirty="0"/>
          </a:p>
          <a:p>
            <a:r>
              <a:rPr lang="en-US" sz="2400" dirty="0" smtClean="0"/>
              <a:t>The </a:t>
            </a:r>
            <a:r>
              <a:rPr lang="en-US" sz="2400" dirty="0"/>
              <a:t>majority of the water that is within the everglades is fed by the Kissimmee, Caloosahatchee, Myakka, and Peace rivers. </a:t>
            </a:r>
            <a:endParaRPr lang="en-US" sz="2400" dirty="0" smtClean="0"/>
          </a:p>
          <a:p>
            <a:endParaRPr lang="en-US" sz="2400" dirty="0"/>
          </a:p>
          <a:p>
            <a:r>
              <a:rPr lang="en-US" sz="2400" dirty="0" smtClean="0"/>
              <a:t>These </a:t>
            </a:r>
            <a:r>
              <a:rPr lang="en-US" sz="2400" dirty="0"/>
              <a:t>rivers are all located in central Florida and their waters may take months to reach their final destination in the Florida Bay. </a:t>
            </a:r>
            <a:endParaRPr lang="en-US" sz="2400" dirty="0" smtClean="0"/>
          </a:p>
          <a:p>
            <a:endParaRPr lang="en-US" sz="2400" dirty="0"/>
          </a:p>
          <a:p>
            <a:r>
              <a:rPr lang="en-US" sz="2400" dirty="0" smtClean="0"/>
              <a:t>Along </a:t>
            </a:r>
            <a:r>
              <a:rPr lang="en-US" sz="2400" dirty="0"/>
              <a:t>with these water sources the everglade wetland system is also sustained by evapotranspiration which is the sum of evaporation and plant transpiration from the earths land surface to the atmosphere.</a:t>
            </a:r>
          </a:p>
          <a:p>
            <a:endParaRPr lang="en-US" dirty="0"/>
          </a:p>
        </p:txBody>
      </p:sp>
      <p:pic>
        <p:nvPicPr>
          <p:cNvPr id="3" name="Picture 2"/>
          <p:cNvPicPr>
            <a:picLocks noChangeAspect="1"/>
          </p:cNvPicPr>
          <p:nvPr/>
        </p:nvPicPr>
        <p:blipFill>
          <a:blip r:embed="rId2"/>
          <a:stretch>
            <a:fillRect/>
          </a:stretch>
        </p:blipFill>
        <p:spPr>
          <a:xfrm>
            <a:off x="7988138" y="112542"/>
            <a:ext cx="3137023" cy="2575587"/>
          </a:xfrm>
          <a:prstGeom prst="rect">
            <a:avLst/>
          </a:prstGeom>
        </p:spPr>
      </p:pic>
      <p:pic>
        <p:nvPicPr>
          <p:cNvPr id="4" name="Picture 3"/>
          <p:cNvPicPr>
            <a:picLocks noChangeAspect="1"/>
          </p:cNvPicPr>
          <p:nvPr/>
        </p:nvPicPr>
        <p:blipFill>
          <a:blip r:embed="rId3"/>
          <a:stretch>
            <a:fillRect/>
          </a:stretch>
        </p:blipFill>
        <p:spPr>
          <a:xfrm>
            <a:off x="7792728" y="2866405"/>
            <a:ext cx="3527841" cy="3991595"/>
          </a:xfrm>
          <a:prstGeom prst="rect">
            <a:avLst/>
          </a:prstGeom>
        </p:spPr>
      </p:pic>
    </p:spTree>
    <p:extLst>
      <p:ext uri="{BB962C8B-B14F-4D97-AF65-F5344CB8AC3E}">
        <p14:creationId xmlns:p14="http://schemas.microsoft.com/office/powerpoint/2010/main" val="66978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609" y="0"/>
            <a:ext cx="6386733" cy="6401753"/>
          </a:xfrm>
          <a:prstGeom prst="rect">
            <a:avLst/>
          </a:prstGeom>
          <a:noFill/>
        </p:spPr>
        <p:txBody>
          <a:bodyPr wrap="square" rtlCol="0">
            <a:spAutoFit/>
          </a:bodyPr>
          <a:lstStyle/>
          <a:p>
            <a:r>
              <a:rPr lang="en-US" sz="2800" u="sng" dirty="0"/>
              <a:t>Climate</a:t>
            </a:r>
            <a:r>
              <a:rPr lang="en-US" sz="2800" u="sng" dirty="0" smtClean="0"/>
              <a:t>:</a:t>
            </a:r>
          </a:p>
          <a:p>
            <a:endParaRPr lang="en-US" sz="2800" u="sng" dirty="0"/>
          </a:p>
          <a:p>
            <a:r>
              <a:rPr lang="en-US" sz="2800" dirty="0" smtClean="0"/>
              <a:t> </a:t>
            </a:r>
            <a:r>
              <a:rPr lang="en-US" sz="2800" dirty="0"/>
              <a:t>The southern Florida climate falls between the subtropical and tropical climate region</a:t>
            </a:r>
            <a:r>
              <a:rPr lang="en-US" sz="2800" dirty="0" smtClean="0"/>
              <a:t>.</a:t>
            </a:r>
          </a:p>
          <a:p>
            <a:endParaRPr lang="en-US" sz="2800" dirty="0"/>
          </a:p>
          <a:p>
            <a:r>
              <a:rPr lang="en-US" sz="2800" dirty="0" smtClean="0"/>
              <a:t> </a:t>
            </a:r>
            <a:r>
              <a:rPr lang="en-US" sz="2800" dirty="0"/>
              <a:t>From the months of November – April the “dry season” takes place and the wet season is from May – October. </a:t>
            </a:r>
            <a:endParaRPr lang="en-US" sz="2800" dirty="0" smtClean="0"/>
          </a:p>
          <a:p>
            <a:endParaRPr lang="en-US" sz="2800" dirty="0"/>
          </a:p>
          <a:p>
            <a:r>
              <a:rPr lang="en-US" sz="2800" dirty="0" smtClean="0"/>
              <a:t>The </a:t>
            </a:r>
            <a:r>
              <a:rPr lang="en-US" sz="2800" dirty="0"/>
              <a:t>average annual rainfall is 62 inches with temperatures narrowly ranging from 65-82 degrees Fahrenheit throughout the year.</a:t>
            </a:r>
          </a:p>
          <a:p>
            <a:endParaRPr lang="en-US" dirty="0"/>
          </a:p>
        </p:txBody>
      </p:sp>
      <p:pic>
        <p:nvPicPr>
          <p:cNvPr id="3" name="Picture 2"/>
          <p:cNvPicPr>
            <a:picLocks noChangeAspect="1"/>
          </p:cNvPicPr>
          <p:nvPr/>
        </p:nvPicPr>
        <p:blipFill>
          <a:blip r:embed="rId2"/>
          <a:stretch>
            <a:fillRect/>
          </a:stretch>
        </p:blipFill>
        <p:spPr>
          <a:xfrm>
            <a:off x="7323407" y="329888"/>
            <a:ext cx="4268372" cy="2870988"/>
          </a:xfrm>
          <a:prstGeom prst="rect">
            <a:avLst/>
          </a:prstGeom>
        </p:spPr>
      </p:pic>
      <p:pic>
        <p:nvPicPr>
          <p:cNvPr id="4" name="Picture 3"/>
          <p:cNvPicPr>
            <a:picLocks noChangeAspect="1"/>
          </p:cNvPicPr>
          <p:nvPr/>
        </p:nvPicPr>
        <p:blipFill>
          <a:blip r:embed="rId3"/>
          <a:stretch>
            <a:fillRect/>
          </a:stretch>
        </p:blipFill>
        <p:spPr>
          <a:xfrm>
            <a:off x="7587542" y="3612348"/>
            <a:ext cx="3740101" cy="2789405"/>
          </a:xfrm>
          <a:prstGeom prst="rect">
            <a:avLst/>
          </a:prstGeom>
        </p:spPr>
      </p:pic>
    </p:spTree>
    <p:extLst>
      <p:ext uri="{BB962C8B-B14F-4D97-AF65-F5344CB8AC3E}">
        <p14:creationId xmlns:p14="http://schemas.microsoft.com/office/powerpoint/2010/main" val="364108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2880" y="154745"/>
            <a:ext cx="6513342" cy="6401753"/>
          </a:xfrm>
          <a:prstGeom prst="rect">
            <a:avLst/>
          </a:prstGeom>
          <a:noFill/>
        </p:spPr>
        <p:txBody>
          <a:bodyPr wrap="square" rtlCol="0">
            <a:spAutoFit/>
          </a:bodyPr>
          <a:lstStyle/>
          <a:p>
            <a:r>
              <a:rPr lang="en-US" sz="2800" u="sng" dirty="0"/>
              <a:t>Fire:</a:t>
            </a:r>
            <a:r>
              <a:rPr lang="en-US" sz="2800" dirty="0"/>
              <a:t> </a:t>
            </a:r>
            <a:endParaRPr lang="en-US" sz="2800" dirty="0" smtClean="0"/>
          </a:p>
          <a:p>
            <a:endParaRPr lang="en-US" sz="2800" dirty="0"/>
          </a:p>
          <a:p>
            <a:r>
              <a:rPr lang="en-US" sz="2800" dirty="0" smtClean="0"/>
              <a:t>Throughout </a:t>
            </a:r>
            <a:r>
              <a:rPr lang="en-US" sz="2800" dirty="0"/>
              <a:t>the year there are fires throughout the everglades which are very helpful in maintaining their eco-system. </a:t>
            </a:r>
            <a:endParaRPr lang="en-US" sz="2800" dirty="0" smtClean="0"/>
          </a:p>
          <a:p>
            <a:endParaRPr lang="en-US" sz="2800" dirty="0"/>
          </a:p>
          <a:p>
            <a:r>
              <a:rPr lang="en-US" sz="2800" dirty="0" smtClean="0"/>
              <a:t>The </a:t>
            </a:r>
            <a:r>
              <a:rPr lang="en-US" sz="2800" dirty="0"/>
              <a:t>fires only destroy the tops of plants which helps with releasing nutrients into the water and roots without killing the plant life. </a:t>
            </a:r>
            <a:endParaRPr lang="en-US" sz="2800" dirty="0" smtClean="0"/>
          </a:p>
          <a:p>
            <a:endParaRPr lang="en-US" sz="2800" dirty="0"/>
          </a:p>
          <a:p>
            <a:r>
              <a:rPr lang="en-US" sz="2800" dirty="0" smtClean="0"/>
              <a:t>The </a:t>
            </a:r>
            <a:r>
              <a:rPr lang="en-US" sz="2800" dirty="0"/>
              <a:t>fires also prevent larger trees and plants from growing which help preserve the marshes.</a:t>
            </a:r>
          </a:p>
          <a:p>
            <a:endParaRPr lang="en-US" dirty="0"/>
          </a:p>
        </p:txBody>
      </p:sp>
      <p:pic>
        <p:nvPicPr>
          <p:cNvPr id="3" name="Picture 2"/>
          <p:cNvPicPr>
            <a:picLocks noChangeAspect="1"/>
          </p:cNvPicPr>
          <p:nvPr/>
        </p:nvPicPr>
        <p:blipFill>
          <a:blip r:embed="rId2"/>
          <a:stretch>
            <a:fillRect/>
          </a:stretch>
        </p:blipFill>
        <p:spPr>
          <a:xfrm>
            <a:off x="6696222" y="1463113"/>
            <a:ext cx="5290587" cy="3446512"/>
          </a:xfrm>
          <a:prstGeom prst="rect">
            <a:avLst/>
          </a:prstGeom>
        </p:spPr>
      </p:pic>
    </p:spTree>
    <p:extLst>
      <p:ext uri="{BB962C8B-B14F-4D97-AF65-F5344CB8AC3E}">
        <p14:creationId xmlns:p14="http://schemas.microsoft.com/office/powerpoint/2010/main" val="123545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51692" y="211015"/>
            <a:ext cx="10803988" cy="6463308"/>
          </a:xfrm>
          <a:prstGeom prst="rect">
            <a:avLst/>
          </a:prstGeom>
          <a:noFill/>
        </p:spPr>
        <p:txBody>
          <a:bodyPr wrap="square" rtlCol="0">
            <a:spAutoFit/>
          </a:bodyPr>
          <a:lstStyle/>
          <a:p>
            <a:r>
              <a:rPr lang="en-US" sz="3600" b="1" u="sng" dirty="0"/>
              <a:t>Eco-Systems </a:t>
            </a:r>
            <a:endParaRPr lang="en-US" sz="3600" b="1" u="sng" dirty="0" smtClean="0"/>
          </a:p>
          <a:p>
            <a:endParaRPr lang="en-US" sz="3600" b="1" u="sng" dirty="0"/>
          </a:p>
          <a:p>
            <a:r>
              <a:rPr lang="en-US" sz="3600" b="1" dirty="0" smtClean="0">
                <a:solidFill>
                  <a:schemeClr val="accent5">
                    <a:lumMod val="50000"/>
                  </a:schemeClr>
                </a:solidFill>
              </a:rPr>
              <a:t>Islands</a:t>
            </a:r>
          </a:p>
          <a:p>
            <a:endParaRPr lang="en-US" sz="3600" dirty="0">
              <a:solidFill>
                <a:schemeClr val="accent5">
                  <a:lumMod val="50000"/>
                </a:schemeClr>
              </a:solidFill>
            </a:endParaRPr>
          </a:p>
          <a:p>
            <a:r>
              <a:rPr lang="en-US" sz="3600" b="1" dirty="0">
                <a:solidFill>
                  <a:schemeClr val="accent5">
                    <a:lumMod val="50000"/>
                  </a:schemeClr>
                </a:solidFill>
              </a:rPr>
              <a:t>Pineland </a:t>
            </a:r>
          </a:p>
          <a:p>
            <a:endParaRPr lang="en-US" sz="3600" b="1" dirty="0" smtClean="0">
              <a:solidFill>
                <a:schemeClr val="accent5">
                  <a:lumMod val="50000"/>
                </a:schemeClr>
              </a:solidFill>
            </a:endParaRPr>
          </a:p>
          <a:p>
            <a:r>
              <a:rPr lang="en-US" sz="3600" b="1" dirty="0" smtClean="0">
                <a:solidFill>
                  <a:schemeClr val="accent5">
                    <a:lumMod val="50000"/>
                  </a:schemeClr>
                </a:solidFill>
              </a:rPr>
              <a:t>Cypress </a:t>
            </a:r>
          </a:p>
          <a:p>
            <a:endParaRPr lang="en-US" sz="3600" b="1" dirty="0">
              <a:solidFill>
                <a:schemeClr val="accent5">
                  <a:lumMod val="50000"/>
                </a:schemeClr>
              </a:solidFill>
            </a:endParaRPr>
          </a:p>
          <a:p>
            <a:r>
              <a:rPr lang="en-US" sz="3600" b="1" dirty="0" smtClean="0">
                <a:solidFill>
                  <a:schemeClr val="accent5">
                    <a:lumMod val="50000"/>
                  </a:schemeClr>
                </a:solidFill>
              </a:rPr>
              <a:t>Mangrove Forest</a:t>
            </a:r>
          </a:p>
          <a:p>
            <a:endParaRPr lang="en-US" sz="3600" b="1" dirty="0">
              <a:solidFill>
                <a:schemeClr val="accent5">
                  <a:lumMod val="50000"/>
                </a:schemeClr>
              </a:solidFill>
            </a:endParaRPr>
          </a:p>
          <a:p>
            <a:r>
              <a:rPr lang="en-US" sz="3600" b="1" dirty="0" smtClean="0">
                <a:solidFill>
                  <a:schemeClr val="accent5">
                    <a:lumMod val="50000"/>
                  </a:schemeClr>
                </a:solidFill>
              </a:rPr>
              <a:t>Florida </a:t>
            </a:r>
            <a:r>
              <a:rPr lang="en-US" sz="3600" b="1" dirty="0">
                <a:solidFill>
                  <a:schemeClr val="accent5">
                    <a:lumMod val="50000"/>
                  </a:schemeClr>
                </a:solidFill>
              </a:rPr>
              <a:t>Bay</a:t>
            </a:r>
            <a:endParaRPr lang="en-US" sz="3600" dirty="0">
              <a:solidFill>
                <a:schemeClr val="accent5">
                  <a:lumMod val="50000"/>
                </a:schemeClr>
              </a:solidFill>
            </a:endParaRPr>
          </a:p>
          <a:p>
            <a:endParaRPr lang="en-US" dirty="0"/>
          </a:p>
        </p:txBody>
      </p:sp>
    </p:spTree>
    <p:extLst>
      <p:ext uri="{BB962C8B-B14F-4D97-AF65-F5344CB8AC3E}">
        <p14:creationId xmlns:p14="http://schemas.microsoft.com/office/powerpoint/2010/main" val="147984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98474"/>
            <a:ext cx="6865034" cy="6647974"/>
          </a:xfrm>
          <a:prstGeom prst="rect">
            <a:avLst/>
          </a:prstGeom>
          <a:noFill/>
        </p:spPr>
        <p:txBody>
          <a:bodyPr wrap="square" rtlCol="0">
            <a:spAutoFit/>
          </a:bodyPr>
          <a:lstStyle/>
          <a:p>
            <a:r>
              <a:rPr lang="en-US" sz="2400" u="sng" dirty="0"/>
              <a:t>Islands:</a:t>
            </a:r>
            <a:r>
              <a:rPr lang="en-US" sz="2400" dirty="0"/>
              <a:t> </a:t>
            </a:r>
            <a:endParaRPr lang="en-US" sz="2400" dirty="0" smtClean="0"/>
          </a:p>
          <a:p>
            <a:endParaRPr lang="en-US" sz="2400" dirty="0"/>
          </a:p>
          <a:p>
            <a:r>
              <a:rPr lang="en-US" sz="2400" dirty="0" smtClean="0"/>
              <a:t>Within </a:t>
            </a:r>
            <a:r>
              <a:rPr lang="en-US" sz="2400" dirty="0"/>
              <a:t>the everglades there are small islands of trees growing on raised up parts of land</a:t>
            </a:r>
            <a:r>
              <a:rPr lang="en-US" sz="2400" dirty="0" smtClean="0"/>
              <a:t>.</a:t>
            </a:r>
          </a:p>
          <a:p>
            <a:endParaRPr lang="en-US" sz="2400" dirty="0"/>
          </a:p>
          <a:p>
            <a:r>
              <a:rPr lang="en-US" sz="2400" dirty="0" smtClean="0"/>
              <a:t> </a:t>
            </a:r>
            <a:r>
              <a:rPr lang="en-US" sz="2400" dirty="0"/>
              <a:t>These islands are called tropical hardwood hammocks</a:t>
            </a:r>
            <a:r>
              <a:rPr lang="en-US" sz="2400" dirty="0" smtClean="0"/>
              <a:t>.</a:t>
            </a:r>
          </a:p>
          <a:p>
            <a:endParaRPr lang="en-US" sz="2400" dirty="0"/>
          </a:p>
          <a:p>
            <a:r>
              <a:rPr lang="en-US" sz="2400" dirty="0" smtClean="0"/>
              <a:t> </a:t>
            </a:r>
            <a:r>
              <a:rPr lang="en-US" sz="2400" dirty="0"/>
              <a:t>The trees that make up these islands are usually southern live oak, gumbo limbo, royal palm, and </a:t>
            </a:r>
            <a:r>
              <a:rPr lang="en-US" sz="2400" dirty="0" err="1"/>
              <a:t>bustic</a:t>
            </a:r>
            <a:r>
              <a:rPr lang="en-US" sz="2400" dirty="0"/>
              <a:t>. </a:t>
            </a:r>
            <a:endParaRPr lang="en-US" sz="2400" dirty="0" smtClean="0"/>
          </a:p>
          <a:p>
            <a:endParaRPr lang="en-US" sz="2400" dirty="0"/>
          </a:p>
          <a:p>
            <a:r>
              <a:rPr lang="en-US" sz="2400" dirty="0" smtClean="0"/>
              <a:t>The </a:t>
            </a:r>
            <a:r>
              <a:rPr lang="en-US" sz="2400" dirty="0"/>
              <a:t>islands can be just a few feet to 10 acres in size. </a:t>
            </a:r>
            <a:endParaRPr lang="en-US" sz="2400" dirty="0" smtClean="0"/>
          </a:p>
          <a:p>
            <a:endParaRPr lang="en-US" sz="2400" dirty="0"/>
          </a:p>
          <a:p>
            <a:r>
              <a:rPr lang="en-US" sz="2400" dirty="0" smtClean="0"/>
              <a:t>The </a:t>
            </a:r>
            <a:r>
              <a:rPr lang="en-US" sz="2400" dirty="0"/>
              <a:t>islands are protected by sharp saw palmettos which make it difficult for humans to access the islands.</a:t>
            </a:r>
          </a:p>
          <a:p>
            <a:endParaRPr lang="en-US" dirty="0"/>
          </a:p>
        </p:txBody>
      </p:sp>
      <p:pic>
        <p:nvPicPr>
          <p:cNvPr id="3" name="Picture 2"/>
          <p:cNvPicPr>
            <a:picLocks noChangeAspect="1"/>
          </p:cNvPicPr>
          <p:nvPr/>
        </p:nvPicPr>
        <p:blipFill>
          <a:blip r:embed="rId2"/>
          <a:stretch>
            <a:fillRect/>
          </a:stretch>
        </p:blipFill>
        <p:spPr>
          <a:xfrm>
            <a:off x="7360700" y="836442"/>
            <a:ext cx="4132305" cy="2764888"/>
          </a:xfrm>
          <a:prstGeom prst="rect">
            <a:avLst/>
          </a:prstGeom>
        </p:spPr>
      </p:pic>
      <p:pic>
        <p:nvPicPr>
          <p:cNvPr id="4" name="Picture 3"/>
          <p:cNvPicPr>
            <a:picLocks noChangeAspect="1"/>
          </p:cNvPicPr>
          <p:nvPr/>
        </p:nvPicPr>
        <p:blipFill>
          <a:blip r:embed="rId3"/>
          <a:stretch>
            <a:fillRect/>
          </a:stretch>
        </p:blipFill>
        <p:spPr>
          <a:xfrm>
            <a:off x="7465038" y="3900340"/>
            <a:ext cx="4027967" cy="2697407"/>
          </a:xfrm>
          <a:prstGeom prst="rect">
            <a:avLst/>
          </a:prstGeom>
        </p:spPr>
      </p:pic>
    </p:spTree>
    <p:extLst>
      <p:ext uri="{BB962C8B-B14F-4D97-AF65-F5344CB8AC3E}">
        <p14:creationId xmlns:p14="http://schemas.microsoft.com/office/powerpoint/2010/main" val="360339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969</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The Everglades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Everglades</dc:title>
  <dc:creator>Chris Leblanc</dc:creator>
  <cp:lastModifiedBy>Fox, Victoria H.</cp:lastModifiedBy>
  <cp:revision>5</cp:revision>
  <dcterms:created xsi:type="dcterms:W3CDTF">2015-09-24T00:20:05Z</dcterms:created>
  <dcterms:modified xsi:type="dcterms:W3CDTF">2019-03-27T18:50:47Z</dcterms:modified>
</cp:coreProperties>
</file>