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EB07BA-E46E-4BA0-9C8E-717C62281157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F09828-DD6A-4D38-9D7E-57480881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Created by Educational Technology Network. www.edtechnetwork.com 2009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50CAA-A83D-4B17-B49C-19A56A5007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067C4-51B3-4CBD-AE64-E699ABC4C9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C3089D-6143-49D9-B8BD-7B5A21CFF6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43560-DAFD-44E4-ABDE-A0B8558B0F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492E1-EBB9-43EA-A5EB-D791E9170F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4322D-EADD-4380-8B93-76F2E963ED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CCA3F5-42A8-4382-8C2E-F2DAE699A2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6FD2E-1A86-4296-86C5-869DE78658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FB6DD-7953-4CD2-8032-2930005E52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3FFCF2-A288-43D5-A9B5-AD24BE1B0A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D592C-F1D8-47C9-8303-6C2D490502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DB851-30DD-4501-A186-2C2F7EC829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394E8-3249-4852-BB55-4FBF3ECB19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797018-9450-4C7D-8D64-12938D8094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6E2EA9-D6CF-409A-8276-EEDE7E454D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56B309-08F4-4CFF-B7D9-69A24DE22B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A0B8B-D80B-44D5-BF0E-1327A848D0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B01429-002A-4F70-A16B-7E29CC3FC8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7DAF3-F8D9-42AA-A0C3-446B4A735F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3BA519-73E5-41A8-9805-C75A34D5CF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0354FA-47FB-41FA-9F02-D65D27AD97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5DCC9-8B62-41ED-B24F-3EB24B48A1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180845-904F-46F2-84CD-C302D1A3CD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28711B-331C-4E58-8F2D-3D6B3C4E2B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3937D-F545-4939-8812-1A6EE56778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81E321-ED07-4CC7-8D9D-8F0F3654C5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4557C-ED23-4D73-B178-25FD90D04A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D95B3A44-919C-4D69-92CD-31E5F5FF4A34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C8399755-60A1-4AD4-8E18-A9FB219B7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B343-3EE6-4288-A740-1B1DA2FBB8AB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BCF2-1972-4509-A069-8BD799681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F2D6-6F0D-4D01-A93C-C2BD40BFB6D1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D835-4D07-4AFB-95B5-3C7DE2414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BCB8-1622-48D7-938A-8CBED57A5079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BD325-1EFA-4A07-822E-04B30294F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2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A699-6C99-4732-BC63-753F8FA6E017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F2B42-6DE5-49CC-BDC0-BE3E31428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0577-92E4-40CB-85F3-639766A799C6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134E-5EEB-44A8-8B5D-237AD24C4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F4324-6CD7-4C12-A904-AB7789595C6C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BA3F-17FD-41EF-A548-EC01D6AF5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2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8DC26-2BBC-40C7-9B1B-4A3FCABE111C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ED5FB-BF80-40DD-9C90-96A50242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4607-93D2-4336-B162-CBF956424079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3640-5C64-4924-8DC8-EBD711F3B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0B04-F7EF-4A29-AB34-64E360D1DC9F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AD798-8C6B-47D8-BE7D-62B59C217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9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4763-CF7C-4CF2-9BF7-A2DDCD1D196E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987D-E5F9-4519-8AE7-807F66DE3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7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037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2276C1A-78F5-422A-8A36-C2C3DCCF5124}" type="datetimeFigureOut">
              <a:rPr lang="en-US"/>
              <a:pPr>
                <a:defRPr/>
              </a:pPr>
              <a:t>1/11/2013</a:t>
            </a:fld>
            <a:endParaRPr lang="en-US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17F5799-6109-4AF3-9FD8-5C650015B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3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24" Type="http://schemas.openxmlformats.org/officeDocument/2006/relationships/slide" Target="slide26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JeopardyIcon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9089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62000" y="41910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18" charset="0"/>
              </a:rPr>
              <a:t>English IV Honors - Semester I Review</a:t>
            </a:r>
            <a:endParaRPr lang="en-US" sz="2800" b="1" dirty="0">
              <a:ln/>
              <a:solidFill>
                <a:schemeClr val="accent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2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This hangs in </a:t>
            </a:r>
            <a:r>
              <a:rPr lang="en-US" sz="3600" dirty="0" err="1" smtClean="0">
                <a:latin typeface="Times New Roman" pitchFamily="18" charset="0"/>
              </a:rPr>
              <a:t>Heorot</a:t>
            </a:r>
            <a:r>
              <a:rPr lang="en-US" sz="3600" dirty="0" smtClean="0">
                <a:latin typeface="Times New Roman" pitchFamily="18" charset="0"/>
              </a:rPr>
              <a:t> Hall as a trophy of Beowulf’s first battle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Grendel’s arm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2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>
                <a:latin typeface="Times New Roman" pitchFamily="18" charset="0"/>
              </a:rPr>
              <a:t>These two civilizations are the major cultures in </a:t>
            </a:r>
            <a:r>
              <a:rPr lang="en-US" sz="3600" i="1" dirty="0" smtClean="0">
                <a:latin typeface="Times New Roman" pitchFamily="18" charset="0"/>
              </a:rPr>
              <a:t>Beowulf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>
                <a:latin typeface="Times New Roman" pitchFamily="18" charset="0"/>
              </a:rPr>
              <a:t>Danes and </a:t>
            </a:r>
            <a:r>
              <a:rPr lang="en-US" sz="3600" dirty="0" err="1">
                <a:latin typeface="Times New Roman" pitchFamily="18" charset="0"/>
              </a:rPr>
              <a:t>Geats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2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Like McKayla Moroney, this character is not impressed with Beowulf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err="1" smtClean="0">
                <a:latin typeface="Times New Roman" pitchFamily="18" charset="0"/>
              </a:rPr>
              <a:t>Unferth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3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Chaucer introduces all the pilgrims here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General Prologue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3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worst of the “Seven </a:t>
            </a:r>
            <a:r>
              <a:rPr lang="en-US" sz="3600" dirty="0" err="1" smtClean="0">
                <a:latin typeface="Times New Roman" pitchFamily="18" charset="0"/>
              </a:rPr>
              <a:t>Deadlies</a:t>
            </a:r>
            <a:r>
              <a:rPr lang="en-US" sz="3600" dirty="0" smtClean="0">
                <a:latin typeface="Times New Roman" pitchFamily="18" charset="0"/>
              </a:rPr>
              <a:t>,” the root of all sin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Pride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3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It is because of this that the rioters indeed find Death under the tree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Pile of gold coins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3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1" hangingPunct="1"/>
            <a:endParaRPr lang="en-US" sz="3600" dirty="0" smtClean="0">
              <a:latin typeface="Times New Roman" pitchFamily="18" charset="0"/>
            </a:endParaRPr>
          </a:p>
          <a:p>
            <a:pPr algn="ctr" eaLnBrk="1" hangingPunct="1"/>
            <a:r>
              <a:rPr lang="en-US" sz="3600" dirty="0">
                <a:latin typeface="Times New Roman" pitchFamily="18" charset="0"/>
              </a:rPr>
              <a:t>This tale could be titled “How to Build a Happy Marriage”</a:t>
            </a:r>
          </a:p>
          <a:p>
            <a:pPr eaLnBrk="1" hangingPunct="1"/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Wife of Bath’s Tale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3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pilgrims are traveling to Canterbury to visit this important place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shrine of St. </a:t>
            </a:r>
            <a:r>
              <a:rPr lang="en-US" sz="3600" dirty="0" smtClean="0">
                <a:latin typeface="+mn-lt"/>
              </a:rPr>
              <a:t>Thomas </a:t>
            </a:r>
            <a:r>
              <a:rPr lang="en-US" sz="3600" dirty="0">
                <a:latin typeface="+mn-lt"/>
              </a:rPr>
              <a:t>à</a:t>
            </a: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 Becket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4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This person indirectly led to the Lady of </a:t>
            </a:r>
            <a:r>
              <a:rPr lang="en-US" sz="3600" dirty="0" err="1" smtClean="0">
                <a:latin typeface="Times New Roman" pitchFamily="18" charset="0"/>
              </a:rPr>
              <a:t>Shalott’s</a:t>
            </a:r>
            <a:r>
              <a:rPr lang="en-US" sz="3600" dirty="0" smtClean="0">
                <a:latin typeface="Times New Roman" pitchFamily="18" charset="0"/>
              </a:rPr>
              <a:t> curse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Lancelot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4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Unlike kisses, Sir Gawain doesn’t give this to the Green Knight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green sash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239000" y="609600"/>
            <a:ext cx="1676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What Am I?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609600"/>
            <a:ext cx="1676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LOTF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609600"/>
            <a:ext cx="1676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Beowulf</a:t>
            </a:r>
            <a:endParaRPr lang="en-U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733800" y="609600"/>
            <a:ext cx="1676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Canterbury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609600"/>
            <a:ext cx="1676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Potluck</a:t>
            </a:r>
            <a:endParaRPr lang="en-US" sz="2000" b="1" dirty="0"/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2286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12" name="Rounded Rectangle 11">
            <a:hlinkClick r:id="rId4" action="ppaction://hlinksldjump"/>
          </p:cNvPr>
          <p:cNvSpPr/>
          <p:nvPr/>
        </p:nvSpPr>
        <p:spPr>
          <a:xfrm>
            <a:off x="2286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3" name="Rounded Rectangle 12">
            <a:hlinkClick r:id="rId5" action="ppaction://hlinksldjump"/>
          </p:cNvPr>
          <p:cNvSpPr/>
          <p:nvPr/>
        </p:nvSpPr>
        <p:spPr>
          <a:xfrm>
            <a:off x="2286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4" name="Rounded Rectangle 13">
            <a:hlinkClick r:id="rId6" action="ppaction://hlinksldjump"/>
          </p:cNvPr>
          <p:cNvSpPr/>
          <p:nvPr/>
        </p:nvSpPr>
        <p:spPr>
          <a:xfrm>
            <a:off x="2286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15" name="Rounded Rectangle 14">
            <a:hlinkClick r:id="rId7" action="ppaction://hlinksldjump"/>
          </p:cNvPr>
          <p:cNvSpPr/>
          <p:nvPr/>
        </p:nvSpPr>
        <p:spPr>
          <a:xfrm>
            <a:off x="2286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16" name="Rounded Rectangle 15">
            <a:hlinkClick r:id="rId8" action="ppaction://hlinksldjump"/>
          </p:cNvPr>
          <p:cNvSpPr/>
          <p:nvPr/>
        </p:nvSpPr>
        <p:spPr>
          <a:xfrm>
            <a:off x="19812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17" name="Rounded Rectangle 16">
            <a:hlinkClick r:id="rId9" action="ppaction://hlinksldjump"/>
          </p:cNvPr>
          <p:cNvSpPr/>
          <p:nvPr/>
        </p:nvSpPr>
        <p:spPr>
          <a:xfrm>
            <a:off x="19812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18" name="Rounded Rectangle 17">
            <a:hlinkClick r:id="rId10" action="ppaction://hlinksldjump"/>
          </p:cNvPr>
          <p:cNvSpPr/>
          <p:nvPr/>
        </p:nvSpPr>
        <p:spPr>
          <a:xfrm>
            <a:off x="19812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19" name="Rounded Rectangle 18">
            <a:hlinkClick r:id="rId11" action="ppaction://hlinksldjump"/>
          </p:cNvPr>
          <p:cNvSpPr/>
          <p:nvPr/>
        </p:nvSpPr>
        <p:spPr>
          <a:xfrm>
            <a:off x="19812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20" name="Rounded Rectangle 19">
            <a:hlinkClick r:id="rId12" action="ppaction://hlinksldjump"/>
          </p:cNvPr>
          <p:cNvSpPr/>
          <p:nvPr/>
        </p:nvSpPr>
        <p:spPr>
          <a:xfrm>
            <a:off x="19812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21" name="Rounded Rectangle 20">
            <a:hlinkClick r:id="rId13" action="ppaction://hlinksldjump"/>
          </p:cNvPr>
          <p:cNvSpPr/>
          <p:nvPr/>
        </p:nvSpPr>
        <p:spPr>
          <a:xfrm>
            <a:off x="37338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22" name="Rounded Rectangle 21">
            <a:hlinkClick r:id="rId14" action="ppaction://hlinksldjump"/>
          </p:cNvPr>
          <p:cNvSpPr/>
          <p:nvPr/>
        </p:nvSpPr>
        <p:spPr>
          <a:xfrm>
            <a:off x="37338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23" name="Rounded Rectangle 22">
            <a:hlinkClick r:id="rId15" action="ppaction://hlinksldjump"/>
          </p:cNvPr>
          <p:cNvSpPr/>
          <p:nvPr/>
        </p:nvSpPr>
        <p:spPr>
          <a:xfrm>
            <a:off x="37338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24" name="Rounded Rectangle 23">
            <a:hlinkClick r:id="rId16" action="ppaction://hlinksldjump"/>
          </p:cNvPr>
          <p:cNvSpPr/>
          <p:nvPr/>
        </p:nvSpPr>
        <p:spPr>
          <a:xfrm>
            <a:off x="37338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25" name="Rounded Rectangle 24">
            <a:hlinkClick r:id="rId17" action="ppaction://hlinksldjump"/>
          </p:cNvPr>
          <p:cNvSpPr/>
          <p:nvPr/>
        </p:nvSpPr>
        <p:spPr>
          <a:xfrm>
            <a:off x="37338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26" name="Rounded Rectangle 25">
            <a:hlinkClick r:id="rId18" action="ppaction://hlinksldjump"/>
          </p:cNvPr>
          <p:cNvSpPr/>
          <p:nvPr/>
        </p:nvSpPr>
        <p:spPr>
          <a:xfrm>
            <a:off x="54864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27" name="Rounded Rectangle 26">
            <a:hlinkClick r:id="rId19" action="ppaction://hlinksldjump"/>
          </p:cNvPr>
          <p:cNvSpPr/>
          <p:nvPr/>
        </p:nvSpPr>
        <p:spPr>
          <a:xfrm>
            <a:off x="54864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28" name="Rounded Rectangle 27">
            <a:hlinkClick r:id="rId20" action="ppaction://hlinksldjump"/>
          </p:cNvPr>
          <p:cNvSpPr/>
          <p:nvPr/>
        </p:nvSpPr>
        <p:spPr>
          <a:xfrm>
            <a:off x="54864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29" name="Rounded Rectangle 28">
            <a:hlinkClick r:id="rId21" action="ppaction://hlinksldjump"/>
          </p:cNvPr>
          <p:cNvSpPr/>
          <p:nvPr/>
        </p:nvSpPr>
        <p:spPr>
          <a:xfrm>
            <a:off x="54864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30" name="Rounded Rectangle 29">
            <a:hlinkClick r:id="rId22" action="ppaction://hlinksldjump"/>
          </p:cNvPr>
          <p:cNvSpPr/>
          <p:nvPr/>
        </p:nvSpPr>
        <p:spPr>
          <a:xfrm>
            <a:off x="54864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  <p:sp>
        <p:nvSpPr>
          <p:cNvPr id="31" name="Rounded Rectangle 30">
            <a:hlinkClick r:id="rId23" action="ppaction://hlinksldjump"/>
          </p:cNvPr>
          <p:cNvSpPr/>
          <p:nvPr/>
        </p:nvSpPr>
        <p:spPr>
          <a:xfrm>
            <a:off x="72390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50</a:t>
            </a:r>
          </a:p>
        </p:txBody>
      </p:sp>
      <p:sp>
        <p:nvSpPr>
          <p:cNvPr id="32" name="Rounded Rectangle 31">
            <a:hlinkClick r:id="rId24" action="ppaction://hlinksldjump"/>
          </p:cNvPr>
          <p:cNvSpPr/>
          <p:nvPr/>
        </p:nvSpPr>
        <p:spPr>
          <a:xfrm>
            <a:off x="72390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40</a:t>
            </a:r>
          </a:p>
        </p:txBody>
      </p:sp>
      <p:sp>
        <p:nvSpPr>
          <p:cNvPr id="33" name="Rounded Rectangle 32">
            <a:hlinkClick r:id="rId25" action="ppaction://hlinksldjump"/>
          </p:cNvPr>
          <p:cNvSpPr/>
          <p:nvPr/>
        </p:nvSpPr>
        <p:spPr>
          <a:xfrm>
            <a:off x="72390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30</a:t>
            </a:r>
          </a:p>
        </p:txBody>
      </p:sp>
      <p:sp>
        <p:nvSpPr>
          <p:cNvPr id="34" name="Rounded Rectangle 33">
            <a:hlinkClick r:id="rId26" action="ppaction://hlinksldjump"/>
          </p:cNvPr>
          <p:cNvSpPr/>
          <p:nvPr/>
        </p:nvSpPr>
        <p:spPr>
          <a:xfrm>
            <a:off x="72390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20</a:t>
            </a:r>
          </a:p>
        </p:txBody>
      </p:sp>
      <p:sp>
        <p:nvSpPr>
          <p:cNvPr id="35" name="Rounded Rectangle 34">
            <a:hlinkClick r:id="rId27" action="ppaction://hlinksldjump"/>
          </p:cNvPr>
          <p:cNvSpPr/>
          <p:nvPr/>
        </p:nvSpPr>
        <p:spPr>
          <a:xfrm>
            <a:off x="72390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4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Rafiki, Yoda, and Alfred the butler all share this archetypal role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Mentor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4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“She-wolf” and “sky-candle” are examples of this common element of Anglo-Saxon poetry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Kenning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4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Sir Gawain and the lusty knight have this long to fulfill their vows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A year and a day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5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 often contain dialogue, tragedy, a refrain, and sometimes a ghost!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Ballad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5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 had an unusual birth, and I carry a special weapon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Epic Hero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5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I’m an alphabetical list of all the sources used in a research paper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Works Cited page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5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 happen when you copy and paste without credit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Plagiarism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5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 like to hide in my (parentheses) at the end of a source quotation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Citation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1 – 10 Points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If you want to speak on the island, you’d better have this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Conch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1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Symbol of intelligence and Jack’s ultimate trophy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Piggy’s glasses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1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If the parachutist is the Beast from Air, this is the Beast from Water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Simon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1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first to die on the island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boy with the mulberry birthmark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1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The Lord of the Flies warns Simon that everything is going bad because all the boys have this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Evil inside them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2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Beowulf faces these three monsters during the course of the epic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Grendel, Grendel’s mother, and the dragon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Topic 2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smtClean="0">
                <a:latin typeface="Times New Roman" pitchFamily="18" charset="0"/>
              </a:rPr>
              <a:t>Singing, storytelling, and relating Anglo-Saxon history are all part of this person’s job description</a:t>
            </a:r>
            <a:endParaRPr lang="en-US" sz="3600" dirty="0">
              <a:latin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lvl="1" algn="ctr" eaLnBrk="1" hangingPunct="1"/>
            <a:r>
              <a:rPr lang="en-US" sz="3600" dirty="0" err="1" smtClean="0">
                <a:latin typeface="Times New Roman" pitchFamily="18" charset="0"/>
              </a:rPr>
              <a:t>Scop</a:t>
            </a:r>
            <a:r>
              <a:rPr lang="en-US" sz="3600" dirty="0" smtClean="0">
                <a:latin typeface="Times New Roman" pitchFamily="18" charset="0"/>
              </a:rPr>
              <a:t> or Bard</a:t>
            </a: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ater design template">
  <a:themeElements>
    <a:clrScheme name="Office Theme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Theater design template</Template>
  <TotalTime>197</TotalTime>
  <Words>676</Words>
  <Application>Microsoft Office PowerPoint</Application>
  <PresentationFormat>On-screen Show (4:3)</PresentationFormat>
  <Paragraphs>260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Theater design template</vt:lpstr>
      <vt:lpstr>PowerPoint Presentation</vt:lpstr>
      <vt:lpstr>PowerPoint Presentation</vt:lpstr>
      <vt:lpstr>Topic 1 – 10 Points</vt:lpstr>
      <vt:lpstr>Topic 1 – 20 Points</vt:lpstr>
      <vt:lpstr>Topic 1 – 30 Points</vt:lpstr>
      <vt:lpstr>Topic 1 – 40 Points</vt:lpstr>
      <vt:lpstr>Topic 1 – 50 Points</vt:lpstr>
      <vt:lpstr>Topic 2 – 10 Points</vt:lpstr>
      <vt:lpstr>Topic 2 – 20 Points</vt:lpstr>
      <vt:lpstr>Topic 2 – 30 Points</vt:lpstr>
      <vt:lpstr>Topic 2 – 40 Points</vt:lpstr>
      <vt:lpstr>Topic 2 – 50 Points</vt:lpstr>
      <vt:lpstr>Topic 3 – 10 Points</vt:lpstr>
      <vt:lpstr>Topic 3 – 20 Points</vt:lpstr>
      <vt:lpstr>Topic 3 – 30 Points</vt:lpstr>
      <vt:lpstr>Topic 3 – 40 Points</vt:lpstr>
      <vt:lpstr>Topic 3 – 50 Points</vt:lpstr>
      <vt:lpstr>Topic 4 – 10 Points</vt:lpstr>
      <vt:lpstr>Topic 4 – 20 Points</vt:lpstr>
      <vt:lpstr>Topic 4 – 30 Points</vt:lpstr>
      <vt:lpstr>Topic 4 – 40 Points</vt:lpstr>
      <vt:lpstr>Topic 4 – 50 Points</vt:lpstr>
      <vt:lpstr>Topic 5 – 10 Points</vt:lpstr>
      <vt:lpstr>Topic 5 – 20 Points</vt:lpstr>
      <vt:lpstr>Topic 5 – 30 Points</vt:lpstr>
      <vt:lpstr>Topic 5 – 40 Points</vt:lpstr>
      <vt:lpstr>Topic 5 – 50 Points</vt:lpstr>
    </vt:vector>
  </TitlesOfParts>
  <Company>Educational Technology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 Technology</cp:keywords>
  <dc:description>www.edtechnetwork.com</dc:description>
  <cp:lastModifiedBy>hln-sysop</cp:lastModifiedBy>
  <cp:revision>17</cp:revision>
  <cp:lastPrinted>2013-01-11T17:45:01Z</cp:lastPrinted>
  <dcterms:created xsi:type="dcterms:W3CDTF">2009-08-07T10:43:48Z</dcterms:created>
  <dcterms:modified xsi:type="dcterms:W3CDTF">2013-01-11T19:30:36Z</dcterms:modified>
  <cp:category>Jeopardy Template</cp:category>
</cp:coreProperties>
</file>